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9" r:id="rId5"/>
    <p:sldId id="271" r:id="rId6"/>
    <p:sldId id="270" r:id="rId7"/>
    <p:sldId id="272" r:id="rId8"/>
    <p:sldId id="273" r:id="rId9"/>
    <p:sldId id="274" r:id="rId10"/>
    <p:sldId id="281" r:id="rId11"/>
    <p:sldId id="286" r:id="rId12"/>
    <p:sldId id="287" r:id="rId13"/>
    <p:sldId id="288" r:id="rId14"/>
    <p:sldId id="289" r:id="rId15"/>
    <p:sldId id="266" r:id="rId16"/>
    <p:sldId id="275" r:id="rId17"/>
    <p:sldId id="268" r:id="rId18"/>
    <p:sldId id="276" r:id="rId19"/>
    <p:sldId id="277" r:id="rId20"/>
    <p:sldId id="278" r:id="rId21"/>
    <p:sldId id="279" r:id="rId22"/>
    <p:sldId id="280" r:id="rId23"/>
    <p:sldId id="284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5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1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5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1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2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2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Way forward on 4Rx CQI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#78bis	</a:t>
            </a:r>
            <a:r>
              <a:rPr lang="en-GB" altLang="zh-CN" b="1" smtClean="0"/>
              <a:t>                                                      R4-162769</a:t>
            </a:r>
            <a:endParaRPr lang="zh-CN" altLang="zh-CN" dirty="0" smtClean="0"/>
          </a:p>
          <a:p>
            <a:r>
              <a:rPr lang="en-GB" altLang="zh-CN" b="1" dirty="0" smtClean="0"/>
              <a:t>San Jose del </a:t>
            </a:r>
            <a:r>
              <a:rPr lang="en-GB" altLang="zh-CN" b="1" dirty="0" err="1" smtClean="0"/>
              <a:t>Cabo</a:t>
            </a:r>
            <a:r>
              <a:rPr lang="en-GB" altLang="zh-CN" b="1" dirty="0" smtClean="0"/>
              <a:t>, Mexico, 11-15 April, 2016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Assumptions fading CRS (FDD)</a:t>
            </a:r>
            <a:br>
              <a:rPr lang="en-US" dirty="0" smtClean="0"/>
            </a:br>
            <a:r>
              <a:rPr lang="en-US" dirty="0" smtClean="0"/>
              <a:t>9.3.5.1.1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47699"/>
              </p:ext>
            </p:extLst>
          </p:nvPr>
        </p:nvGraphicFramePr>
        <p:xfrm>
          <a:off x="1475656" y="1556792"/>
          <a:ext cx="5832648" cy="45365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5075"/>
                <a:gridCol w="1307178"/>
                <a:gridCol w="1280095"/>
                <a:gridCol w="1380300"/>
              </a:tblGrid>
              <a:tr h="19723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Parameter</a:t>
                      </a:r>
                      <a:endParaRPr lang="en-US" sz="11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Unit</a:t>
                      </a:r>
                      <a:endParaRPr lang="en-US" sz="11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Cell 1</a:t>
                      </a:r>
                      <a:endParaRPr lang="en-US" sz="11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Cell 2</a:t>
                      </a:r>
                      <a:endParaRPr lang="en-US" sz="11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723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Bandwidth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MHz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 MHz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723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Transmission mode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 (port 0)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723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Cyclic Prefix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Normal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Normal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723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Cell ID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723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 SINR (Note 8)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723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10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dB[mW/15kHz]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-98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723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Propagation channel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EPA5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Static (Note 7)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447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Correlation and antenna configuration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Low (1 x </a:t>
                      </a:r>
                      <a:r>
                        <a:rPr lang="en-GB" sz="1100" dirty="0" smtClean="0">
                          <a:effectLst/>
                        </a:rPr>
                        <a:t>4)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(1 x </a:t>
                      </a:r>
                      <a:r>
                        <a:rPr lang="en-GB" sz="1100" dirty="0" smtClean="0">
                          <a:effectLst/>
                        </a:rPr>
                        <a:t>4)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723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DIP (Note 4)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-0.41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447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Reference measurement channel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Note 2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R.2 FDD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723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Reporting mode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PUCCH 1-0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723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Reporting periodicity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ms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</a:t>
                      </a:r>
                      <a:r>
                        <a:rPr lang="en-GB" sz="1100" baseline="-25000">
                          <a:effectLst/>
                        </a:rPr>
                        <a:t>pd</a:t>
                      </a:r>
                      <a:r>
                        <a:rPr lang="en-GB" sz="1100">
                          <a:effectLst/>
                        </a:rPr>
                        <a:t> = 2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723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CQI delay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ms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447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 Physical channel for CQI reporting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PUSCH (Note 3)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723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PUCCH Report Type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447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cqi-pmi-ConfigurationIndex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447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Max number of HARQ transmissions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504" y="2720921"/>
            <a:ext cx="335280" cy="272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5201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/>
              <a:t>Assumptions fading CRS </a:t>
            </a:r>
            <a:r>
              <a:rPr lang="en-US" dirty="0" smtClean="0"/>
              <a:t>(TDD</a:t>
            </a:r>
            <a:r>
              <a:rPr lang="en-US" dirty="0"/>
              <a:t>)</a:t>
            </a:r>
            <a:br>
              <a:rPr lang="en-US" dirty="0"/>
            </a:br>
            <a:r>
              <a:rPr lang="en-US" dirty="0" smtClean="0"/>
              <a:t>9.3.5.1.2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7658"/>
              </p:ext>
            </p:extLst>
          </p:nvPr>
        </p:nvGraphicFramePr>
        <p:xfrm>
          <a:off x="2483768" y="980728"/>
          <a:ext cx="4752527" cy="5688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9926"/>
                <a:gridCol w="1138105"/>
                <a:gridCol w="1046880"/>
                <a:gridCol w="1047616"/>
              </a:tblGrid>
              <a:tr h="1961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Parameter</a:t>
                      </a:r>
                      <a:endParaRPr lang="en-US" sz="11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Unit</a:t>
                      </a:r>
                      <a:endParaRPr lang="en-US" sz="11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Cell 1</a:t>
                      </a:r>
                      <a:endParaRPr lang="en-US" sz="11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Cell 2</a:t>
                      </a:r>
                      <a:endParaRPr lang="en-US" sz="11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Bandwidth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MHz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 MHz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61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Transmission mode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 (port 0)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3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Uplink downlink configuration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3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Special subframe configuration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61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Cyclic Prefix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Normal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Normal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Cell ID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 SINR (Note 8)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 dB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rgbClr val="FF0000"/>
                          </a:solidFill>
                          <a:effectLst/>
                        </a:rPr>
                        <a:t>TBD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10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dB[mW/15kHz]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-98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-98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Propagation channel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EPA5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Static (Note 7)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23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Correlation and antenna configuration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Low (1 x </a:t>
                      </a:r>
                      <a:r>
                        <a:rPr lang="en-GB" sz="1100" dirty="0" smtClean="0">
                          <a:effectLst/>
                        </a:rPr>
                        <a:t>4)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(1 x </a:t>
                      </a:r>
                      <a:r>
                        <a:rPr lang="en-GB" sz="1100" dirty="0" smtClean="0">
                          <a:effectLst/>
                        </a:rPr>
                        <a:t>4)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DIP (Note 4)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-0.41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23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Reference measurement channel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Note 2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R.2A TDD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Reporting mode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PUCCH 1-0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Reporting periodicity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ms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</a:t>
                      </a:r>
                      <a:r>
                        <a:rPr lang="en-GB" sz="1100" baseline="-25000">
                          <a:effectLst/>
                        </a:rPr>
                        <a:t>pd</a:t>
                      </a:r>
                      <a:r>
                        <a:rPr lang="en-GB" sz="1100">
                          <a:effectLst/>
                        </a:rPr>
                        <a:t> = 5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CQI delay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ms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 or 11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23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Physical channel for CQI reporting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PUSCH (Note 3)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PUCCH Report Type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23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cqi-pmi-ConfigurationIndex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23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Max number of HARQ transmissions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23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ACK/NACK feedback mode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Multiplexing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924944"/>
            <a:ext cx="30480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40163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/>
              <a:t>Assumptions fading </a:t>
            </a:r>
            <a:r>
              <a:rPr lang="en-US" dirty="0" smtClean="0"/>
              <a:t>CSI-RS </a:t>
            </a:r>
            <a:r>
              <a:rPr lang="en-US" dirty="0"/>
              <a:t>(FDD)</a:t>
            </a:r>
            <a:br>
              <a:rPr lang="en-US" dirty="0"/>
            </a:br>
            <a:r>
              <a:rPr lang="en-US" dirty="0" smtClean="0"/>
              <a:t>9.3.5.2.1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8858850"/>
              </p:ext>
            </p:extLst>
          </p:nvPr>
        </p:nvGraphicFramePr>
        <p:xfrm>
          <a:off x="2987824" y="957265"/>
          <a:ext cx="4131658" cy="59261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20724"/>
                <a:gridCol w="926106"/>
                <a:gridCol w="906918"/>
                <a:gridCol w="977910"/>
              </a:tblGrid>
              <a:tr h="12160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Parameter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Unit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Cell 1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Cell 2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12160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Bandwidth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MHz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160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Transmission mode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160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Cyclic Prefix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Normal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Normal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12160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Cell ID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12160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 SINR (Note 8)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dB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effectLst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12160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dB[mW/15kHz]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-98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12160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Propagation channel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EPA5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Static (Note 7)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24320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Correlation and antenna configuration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Low (2 x </a:t>
                      </a:r>
                      <a:r>
                        <a:rPr lang="en-GB" sz="900" dirty="0" smtClean="0">
                          <a:effectLst/>
                        </a:rPr>
                        <a:t>4)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(1 x </a:t>
                      </a:r>
                      <a:r>
                        <a:rPr lang="en-GB" sz="900" dirty="0" smtClean="0">
                          <a:effectLst/>
                        </a:rPr>
                        <a:t>4)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12160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DIP (Note 4)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dB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-0.41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24320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Cell-specific reference signals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Antenna ports 0,1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Antenna port 0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/>
                </a:tc>
              </a:tr>
              <a:tr h="24320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CSI reference signals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Antenna ports </a:t>
                      </a:r>
                      <a:r>
                        <a:rPr lang="en-GB" sz="900" dirty="0" smtClean="0">
                          <a:effectLst/>
                        </a:rPr>
                        <a:t>15-18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24320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CSI-RS periodicity and subframe offset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5/1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24320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CSI-RS reference signal configuration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60801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Zero-power CSI-RS configuration</a:t>
                      </a:r>
                      <a:endParaRPr lang="en-US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I</a:t>
                      </a:r>
                      <a:r>
                        <a:rPr lang="en-GB" sz="900" baseline="-25000">
                          <a:effectLst/>
                        </a:rPr>
                        <a:t>CSI-RS</a:t>
                      </a:r>
                      <a:r>
                        <a:rPr lang="en-GB" sz="900">
                          <a:effectLst/>
                        </a:rPr>
                        <a:t> /       ZeroPowerCSI-RS bitmap 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Subframes</a:t>
                      </a:r>
                      <a:r>
                        <a:rPr lang="en-GB" sz="900" dirty="0">
                          <a:effectLst/>
                        </a:rPr>
                        <a:t> / bitmap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 1 /</a:t>
                      </a:r>
                      <a:endParaRPr lang="en-US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0010000000000000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24320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CodeBookSubsetRestriction bitmap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001111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24320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Reference measurement channel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Note 2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R.2 FDD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12160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Reporting mode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PUCCH 1-1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12160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Reporting periodicity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N</a:t>
                      </a:r>
                      <a:r>
                        <a:rPr lang="en-GB" sz="900" baseline="-25000" dirty="0" err="1">
                          <a:effectLst/>
                        </a:rPr>
                        <a:t>pd</a:t>
                      </a:r>
                      <a:r>
                        <a:rPr lang="en-GB" sz="900" dirty="0">
                          <a:effectLst/>
                        </a:rPr>
                        <a:t> = 5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12160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CQI delay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8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24320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 Physical channel for CQI/PMI reporting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PUSCH (Note 3)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24320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PUCCH Report Type for CQI/PMI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24320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PUCCH channel for RI reporting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PUCCH Format 2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N/A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24320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PUCCH Report Type for RI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N/A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24320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cqi-pmi-ConfigurationIndex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N/A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12160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ri-ConfigIndex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N/A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  <a:tr h="24320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Max number of HARQ transmissions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N/A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31" marR="51431" marT="0" marB="0" anchor="ctr"/>
                </a:tc>
              </a:tr>
            </a:tbl>
          </a:graphicData>
        </a:graphic>
      </p:graphicFrame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727" y="1741632"/>
            <a:ext cx="277091" cy="225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89591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/>
              <a:t>Assumptions fading CSI-RS </a:t>
            </a:r>
            <a:r>
              <a:rPr lang="en-US" dirty="0" smtClean="0"/>
              <a:t>(TDD</a:t>
            </a:r>
            <a:r>
              <a:rPr lang="en-US" dirty="0"/>
              <a:t>)</a:t>
            </a:r>
            <a:br>
              <a:rPr lang="en-US" dirty="0"/>
            </a:br>
            <a:r>
              <a:rPr lang="en-US" dirty="0" smtClean="0"/>
              <a:t>9.3.5.2.2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8006910"/>
              </p:ext>
            </p:extLst>
          </p:nvPr>
        </p:nvGraphicFramePr>
        <p:xfrm>
          <a:off x="2843808" y="836712"/>
          <a:ext cx="4104456" cy="60418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12663"/>
                <a:gridCol w="982909"/>
                <a:gridCol w="904124"/>
                <a:gridCol w="904760"/>
              </a:tblGrid>
              <a:tr h="11821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Parameter</a:t>
                      </a:r>
                      <a:endParaRPr lang="en-US" sz="8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Unit</a:t>
                      </a:r>
                      <a:endParaRPr lang="en-US" sz="8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Cell 1</a:t>
                      </a:r>
                      <a:endParaRPr lang="en-US" sz="8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Cell 2</a:t>
                      </a:r>
                      <a:endParaRPr lang="en-US" sz="8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11821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Bandwidth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MHz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 MHz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821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Transmission mode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9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642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Uplink downlink configuration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642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Special subframe configuration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821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Cyclic Prefix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Normal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Normal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11821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Cell ID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11821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 SINR (Note 8)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 dB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8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BD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N/A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11821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80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dB[mW/15kHz]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-98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-98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11821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Propagation channel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EPA5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Static (Note 7)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23642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Correlation and antenna configuration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Low (2 x </a:t>
                      </a:r>
                      <a:r>
                        <a:rPr lang="en-GB" sz="800" dirty="0" smtClean="0">
                          <a:effectLst/>
                        </a:rPr>
                        <a:t>4)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(1 x </a:t>
                      </a:r>
                      <a:r>
                        <a:rPr lang="en-GB" sz="800" dirty="0" smtClean="0">
                          <a:effectLst/>
                        </a:rPr>
                        <a:t>4)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11821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DIP (Note 4)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dB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N/A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-0.41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23642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Cell-specific reference signals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Antenna ports 0,1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Antenna port 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/>
                </a:tc>
              </a:tr>
              <a:tr h="23642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CSI reference signals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Antenna ports </a:t>
                      </a:r>
                      <a:r>
                        <a:rPr lang="en-GB" sz="800" dirty="0" smtClean="0">
                          <a:effectLst/>
                        </a:rPr>
                        <a:t/>
                      </a:r>
                      <a:br>
                        <a:rPr lang="en-GB" sz="800" dirty="0" smtClean="0">
                          <a:effectLst/>
                        </a:rPr>
                      </a:br>
                      <a:r>
                        <a:rPr lang="en-GB" sz="800" dirty="0" smtClean="0">
                          <a:effectLst/>
                        </a:rPr>
                        <a:t>15-18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N/A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23642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CSI-RS periodicity and subframe offset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5/3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N/A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23642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CSI-RS reference signal configuration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N/A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5851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Zero-power CSI-RS configuration</a:t>
                      </a:r>
                      <a:endParaRPr lang="en-US" sz="8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</a:t>
                      </a:r>
                      <a:r>
                        <a:rPr lang="en-GB" sz="800" baseline="-25000">
                          <a:effectLst/>
                        </a:rPr>
                        <a:t>CSI-RS</a:t>
                      </a:r>
                      <a:r>
                        <a:rPr lang="en-GB" sz="800">
                          <a:effectLst/>
                        </a:rPr>
                        <a:t> /       ZeroPowerCSI-RS bitmap 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Subframes / bitmap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N/A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 3 /</a:t>
                      </a:r>
                      <a:endParaRPr lang="en-US" sz="8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0010000000000000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23642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CodeBookSubsetRestriction bitmap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001111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N/A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23642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Reference measurement channel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Note 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R.2A TDD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11821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Reporting mode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PUCCH 1-1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N/A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11821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Reporting periodicity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ms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</a:t>
                      </a:r>
                      <a:r>
                        <a:rPr lang="en-GB" sz="800" baseline="-25000">
                          <a:effectLst/>
                        </a:rPr>
                        <a:t>pd</a:t>
                      </a:r>
                      <a:r>
                        <a:rPr lang="en-GB" sz="800">
                          <a:effectLst/>
                        </a:rPr>
                        <a:t> = 5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N/A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11821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CQI delay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ms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N/A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23642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 Physical channel for CQI/PMI reporting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PUSCH (Note 3)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N/A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23642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PUCCH Report Type for CQI/PMI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N/A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23642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Physical channel for RI reporting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PUCCH Format 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N/A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23642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PUCCH Report Type for RI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N/A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23642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cqi-pmi-ConfigurationIndex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N/A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11821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ri-ConfigIndex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805 (Note 9)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N/A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23642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Max number of HARQ transmissions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N/A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  <a:tr h="23642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ACK/NACK feedback mode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Multiplexing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N/A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5260" marR="45260" marT="0" marB="0" anchor="ctr"/>
                </a:tc>
              </a:tr>
            </a:tbl>
          </a:graphicData>
        </a:graphic>
      </p:graphicFrame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711" y="2009622"/>
            <a:ext cx="277091" cy="225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45376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Evaluate requirements on following slides</a:t>
            </a:r>
          </a:p>
          <a:p>
            <a:r>
              <a:rPr lang="en-US" dirty="0" smtClean="0"/>
              <a:t>TBDs to be agreed on by email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9975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Way Forward on 4Rx CQI reporting</a:t>
            </a:r>
            <a:br>
              <a:rPr lang="en-US" altLang="zh-CN" dirty="0" smtClean="0"/>
            </a:br>
            <a:r>
              <a:rPr lang="en-US" altLang="zh-CN" dirty="0" smtClean="0"/>
              <a:t>AWGN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CRS Rank 1 (FDD)</a:t>
            </a:r>
          </a:p>
          <a:p>
            <a:pPr lvl="1"/>
            <a:r>
              <a:rPr lang="en-US" altLang="zh-CN" dirty="0" smtClean="0"/>
              <a:t>For the Low group Evaluate at least the following SNRs</a:t>
            </a:r>
          </a:p>
          <a:p>
            <a:pPr lvl="2"/>
            <a:r>
              <a:rPr lang="en-US" altLang="zh-CN" dirty="0" smtClean="0"/>
              <a:t>SNR1={-3, -2, -1, 0}</a:t>
            </a:r>
          </a:p>
          <a:p>
            <a:pPr lvl="2"/>
            <a:r>
              <a:rPr lang="en-US" altLang="zh-CN" dirty="0" smtClean="0"/>
              <a:t>SNR2=SNR1+1</a:t>
            </a:r>
          </a:p>
          <a:p>
            <a:pPr lvl="1"/>
            <a:r>
              <a:rPr lang="en-US" altLang="zh-CN" dirty="0" smtClean="0"/>
              <a:t>For the High group Evaluate at least the following SNRs</a:t>
            </a:r>
          </a:p>
          <a:p>
            <a:pPr lvl="2"/>
            <a:r>
              <a:rPr lang="en-US" altLang="zh-CN" dirty="0" smtClean="0"/>
              <a:t>SNR3={3</a:t>
            </a:r>
            <a:r>
              <a:rPr lang="en-US" altLang="zh-CN" dirty="0"/>
              <a:t>, 4</a:t>
            </a:r>
            <a:r>
              <a:rPr lang="en-US" altLang="zh-CN" dirty="0" smtClean="0"/>
              <a:t>, 5, 6}</a:t>
            </a:r>
          </a:p>
          <a:p>
            <a:pPr lvl="2"/>
            <a:r>
              <a:rPr lang="en-US" altLang="zh-CN" dirty="0" smtClean="0"/>
              <a:t>SNR4=SNR3+1</a:t>
            </a:r>
            <a:endParaRPr lang="en-US" altLang="zh-CN" dirty="0"/>
          </a:p>
          <a:p>
            <a:pPr lvl="2"/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Way Forward on 4Rx CQI reporting</a:t>
            </a:r>
            <a:br>
              <a:rPr lang="en-US" altLang="zh-CN" dirty="0" smtClean="0"/>
            </a:br>
            <a:r>
              <a:rPr lang="en-US" altLang="zh-CN" dirty="0" smtClean="0"/>
              <a:t>AWGN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CRS Rank 1 (TDD)</a:t>
            </a:r>
          </a:p>
          <a:p>
            <a:pPr lvl="1"/>
            <a:r>
              <a:rPr lang="en-US" altLang="zh-CN" dirty="0" smtClean="0"/>
              <a:t>For the Low group Evaluate </a:t>
            </a:r>
            <a:r>
              <a:rPr lang="en-US" altLang="zh-CN" dirty="0"/>
              <a:t>at least the </a:t>
            </a:r>
            <a:r>
              <a:rPr lang="en-US" altLang="zh-CN" dirty="0" smtClean="0"/>
              <a:t>following SNRs</a:t>
            </a:r>
          </a:p>
          <a:p>
            <a:pPr lvl="2"/>
            <a:r>
              <a:rPr lang="en-US" altLang="zh-CN" dirty="0" smtClean="0"/>
              <a:t>SNR1={TBD}</a:t>
            </a:r>
          </a:p>
          <a:p>
            <a:pPr lvl="2"/>
            <a:r>
              <a:rPr lang="en-US" altLang="zh-CN" dirty="0" smtClean="0"/>
              <a:t>SNR2=SNR1+1</a:t>
            </a:r>
          </a:p>
          <a:p>
            <a:pPr lvl="1"/>
            <a:r>
              <a:rPr lang="en-US" altLang="zh-CN" dirty="0" smtClean="0"/>
              <a:t>For the High group Evaluate </a:t>
            </a:r>
            <a:r>
              <a:rPr lang="en-US" altLang="zh-CN" dirty="0"/>
              <a:t>at least the </a:t>
            </a:r>
            <a:r>
              <a:rPr lang="en-US" altLang="zh-CN" dirty="0" smtClean="0"/>
              <a:t>following SNRs</a:t>
            </a:r>
          </a:p>
          <a:p>
            <a:pPr lvl="2"/>
            <a:r>
              <a:rPr lang="en-US" altLang="zh-CN" dirty="0" smtClean="0"/>
              <a:t>SNR3={TBD}</a:t>
            </a:r>
          </a:p>
          <a:p>
            <a:pPr lvl="2"/>
            <a:r>
              <a:rPr lang="en-US" altLang="zh-CN" dirty="0" smtClean="0"/>
              <a:t>SNR4=SNR3+1</a:t>
            </a:r>
            <a:endParaRPr lang="en-US" altLang="zh-CN" dirty="0"/>
          </a:p>
          <a:p>
            <a:pPr lvl="2"/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07584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Way Forward on 4Rx CQI reporting</a:t>
            </a:r>
            <a:br>
              <a:rPr lang="en-US" altLang="zh-CN" dirty="0"/>
            </a:br>
            <a:r>
              <a:rPr lang="en-US" altLang="zh-CN" dirty="0"/>
              <a:t>AWGN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CSI-RS </a:t>
            </a:r>
            <a:r>
              <a:rPr lang="en-US" altLang="zh-CN" dirty="0"/>
              <a:t>Rank </a:t>
            </a:r>
            <a:r>
              <a:rPr lang="en-US" altLang="zh-CN" dirty="0" smtClean="0"/>
              <a:t>2 (FDD)</a:t>
            </a:r>
            <a:endParaRPr lang="en-US" altLang="zh-CN" dirty="0"/>
          </a:p>
          <a:p>
            <a:pPr lvl="1"/>
            <a:r>
              <a:rPr lang="en-US" altLang="zh-CN" dirty="0"/>
              <a:t>For the Low group Evaluate at least the following SNRs</a:t>
            </a:r>
          </a:p>
          <a:p>
            <a:pPr lvl="2"/>
            <a:r>
              <a:rPr lang="en-US" altLang="zh-CN" dirty="0"/>
              <a:t>SNR1</a:t>
            </a:r>
            <a:r>
              <a:rPr lang="en-US" altLang="zh-CN" dirty="0" smtClean="0"/>
              <a:t>={2,3,4,5}</a:t>
            </a:r>
            <a:endParaRPr lang="en-US" altLang="zh-CN" dirty="0"/>
          </a:p>
          <a:p>
            <a:pPr lvl="2"/>
            <a:r>
              <a:rPr lang="en-US" altLang="zh-CN" dirty="0"/>
              <a:t>SNR2=SNR1+1</a:t>
            </a:r>
          </a:p>
          <a:p>
            <a:pPr lvl="1"/>
            <a:r>
              <a:rPr lang="en-US" altLang="zh-CN" dirty="0"/>
              <a:t>For the High group Evaluate at least the following SNRs</a:t>
            </a:r>
          </a:p>
          <a:p>
            <a:pPr lvl="2"/>
            <a:r>
              <a:rPr lang="en-US" altLang="zh-CN" dirty="0" smtClean="0"/>
              <a:t>SNR3={8,9,10,11}</a:t>
            </a:r>
            <a:endParaRPr lang="en-US" altLang="zh-CN" dirty="0"/>
          </a:p>
          <a:p>
            <a:pPr lvl="2"/>
            <a:r>
              <a:rPr lang="en-US" altLang="zh-CN" dirty="0"/>
              <a:t>SNR4=SNR3+1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7901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Way Forward on 4Rx CQI reporting</a:t>
            </a:r>
            <a:br>
              <a:rPr lang="en-US" altLang="zh-CN" dirty="0"/>
            </a:br>
            <a:r>
              <a:rPr lang="en-US" altLang="zh-CN" dirty="0"/>
              <a:t>AWGN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CSI-RS </a:t>
            </a:r>
            <a:r>
              <a:rPr lang="en-US" altLang="zh-CN" dirty="0"/>
              <a:t>Rank </a:t>
            </a:r>
            <a:r>
              <a:rPr lang="en-US" altLang="zh-CN" dirty="0" smtClean="0"/>
              <a:t>2 (TDD)</a:t>
            </a:r>
            <a:endParaRPr lang="en-US" altLang="zh-CN" dirty="0"/>
          </a:p>
          <a:p>
            <a:pPr lvl="1"/>
            <a:r>
              <a:rPr lang="en-US" altLang="zh-CN" dirty="0"/>
              <a:t>For the Low group Evaluate at least the following SNRs</a:t>
            </a:r>
          </a:p>
          <a:p>
            <a:pPr lvl="2"/>
            <a:r>
              <a:rPr lang="en-US" altLang="zh-CN" dirty="0"/>
              <a:t>SNR1</a:t>
            </a:r>
            <a:r>
              <a:rPr lang="en-US" altLang="zh-CN" dirty="0" smtClean="0"/>
              <a:t>={TBD}</a:t>
            </a:r>
            <a:endParaRPr lang="en-US" altLang="zh-CN" dirty="0"/>
          </a:p>
          <a:p>
            <a:pPr lvl="2"/>
            <a:r>
              <a:rPr lang="en-US" altLang="zh-CN" dirty="0"/>
              <a:t>SNR2=SNR1+1</a:t>
            </a:r>
          </a:p>
          <a:p>
            <a:pPr lvl="1"/>
            <a:r>
              <a:rPr lang="en-US" altLang="zh-CN" dirty="0"/>
              <a:t>For the High group Evaluate at least the following SNRs</a:t>
            </a:r>
          </a:p>
          <a:p>
            <a:pPr lvl="2"/>
            <a:r>
              <a:rPr lang="en-US" altLang="zh-CN" dirty="0" smtClean="0"/>
              <a:t>SNR3={TBD}</a:t>
            </a:r>
            <a:endParaRPr lang="en-US" altLang="zh-CN" dirty="0"/>
          </a:p>
          <a:p>
            <a:pPr lvl="2"/>
            <a:r>
              <a:rPr lang="en-US" altLang="zh-CN" dirty="0"/>
              <a:t>SNR4=SNR3+1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2603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Way Forward on 4Rx CQI reporting</a:t>
            </a:r>
            <a:br>
              <a:rPr lang="en-US" altLang="zh-CN" dirty="0" smtClean="0"/>
            </a:br>
            <a:r>
              <a:rPr lang="en-US" altLang="zh-CN" dirty="0" smtClean="0"/>
              <a:t>AWGN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CRS Rank 4 (FDD)</a:t>
            </a:r>
          </a:p>
          <a:p>
            <a:pPr lvl="1"/>
            <a:r>
              <a:rPr lang="en-US" altLang="zh-CN" dirty="0" smtClean="0"/>
              <a:t>For the Low group Evaluate </a:t>
            </a:r>
            <a:r>
              <a:rPr lang="en-US" altLang="zh-CN" dirty="0"/>
              <a:t>at least the </a:t>
            </a:r>
            <a:r>
              <a:rPr lang="en-US" altLang="zh-CN" dirty="0" smtClean="0"/>
              <a:t>following SNRs</a:t>
            </a:r>
          </a:p>
          <a:p>
            <a:pPr lvl="2"/>
            <a:r>
              <a:rPr lang="en-US" altLang="zh-CN" dirty="0" smtClean="0"/>
              <a:t>SNR1={5,6}</a:t>
            </a:r>
          </a:p>
          <a:p>
            <a:pPr lvl="2"/>
            <a:r>
              <a:rPr lang="en-US" altLang="zh-CN" dirty="0" smtClean="0"/>
              <a:t>SNR2=SNR1+1</a:t>
            </a:r>
          </a:p>
          <a:p>
            <a:pPr lvl="1"/>
            <a:r>
              <a:rPr lang="en-US" altLang="zh-CN" dirty="0" smtClean="0"/>
              <a:t>For the High group Evaluate </a:t>
            </a:r>
            <a:r>
              <a:rPr lang="en-US" altLang="zh-CN" dirty="0"/>
              <a:t>at least the </a:t>
            </a:r>
            <a:r>
              <a:rPr lang="en-US" altLang="zh-CN" dirty="0" smtClean="0"/>
              <a:t>following SNRs</a:t>
            </a:r>
          </a:p>
          <a:p>
            <a:pPr lvl="2"/>
            <a:r>
              <a:rPr lang="en-US" altLang="zh-CN" dirty="0" smtClean="0"/>
              <a:t>SNR3={11,12}</a:t>
            </a:r>
          </a:p>
          <a:p>
            <a:pPr lvl="2"/>
            <a:r>
              <a:rPr lang="en-US" altLang="zh-CN" dirty="0" smtClean="0"/>
              <a:t>SNR4=SNR3+1</a:t>
            </a:r>
            <a:endParaRPr lang="en-US" altLang="zh-CN" dirty="0"/>
          </a:p>
          <a:p>
            <a:pPr lvl="2"/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5102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Following CQI tests are </a:t>
            </a:r>
            <a:r>
              <a:rPr lang="en-GB" dirty="0" smtClean="0"/>
              <a:t>agreed:</a:t>
            </a:r>
            <a:endParaRPr lang="en-US" sz="3600" dirty="0"/>
          </a:p>
          <a:p>
            <a:pPr lvl="1"/>
            <a:r>
              <a:rPr lang="en-GB" dirty="0"/>
              <a:t>AWGN</a:t>
            </a:r>
            <a:endParaRPr lang="en-US" sz="3200" dirty="0"/>
          </a:p>
          <a:p>
            <a:pPr lvl="2"/>
            <a:r>
              <a:rPr lang="en-GB" dirty="0"/>
              <a:t>Test 1: CRS Rank 1: TM1  based on  9.2.1.1 &amp; 9.2.1.2</a:t>
            </a:r>
            <a:endParaRPr lang="en-US" sz="2800" dirty="0"/>
          </a:p>
          <a:p>
            <a:pPr lvl="2"/>
            <a:r>
              <a:rPr lang="en-GB" dirty="0"/>
              <a:t>Test 2: CSI-RS Rank 2: TM9 based on  9.2.3.1 &amp; 9.2.3.2 </a:t>
            </a:r>
            <a:endParaRPr lang="en-US" sz="2800" dirty="0"/>
          </a:p>
          <a:p>
            <a:pPr lvl="2"/>
            <a:r>
              <a:rPr lang="en-GB" dirty="0"/>
              <a:t>Test 3: CRS </a:t>
            </a:r>
            <a:r>
              <a:rPr lang="en-GB" dirty="0" smtClean="0"/>
              <a:t>Rank </a:t>
            </a:r>
            <a:r>
              <a:rPr lang="en-GB" dirty="0"/>
              <a:t>4: TM4 based on 9.2.2.1 &amp; 9.2.2.2</a:t>
            </a:r>
            <a:endParaRPr lang="en-US" sz="2800" dirty="0"/>
          </a:p>
          <a:p>
            <a:pPr lvl="2"/>
            <a:r>
              <a:rPr lang="en-GB" dirty="0"/>
              <a:t>Test 4: CSI-RS Rank </a:t>
            </a:r>
            <a:r>
              <a:rPr lang="en-GB" dirty="0" smtClean="0"/>
              <a:t>3: </a:t>
            </a:r>
            <a:r>
              <a:rPr lang="en-GB" dirty="0"/>
              <a:t>TM9 based on 9.2.3.1 &amp; 9.2.3.2</a:t>
            </a:r>
            <a:endParaRPr lang="en-US" sz="2800" dirty="0"/>
          </a:p>
          <a:p>
            <a:pPr lvl="1"/>
            <a:r>
              <a:rPr lang="en-GB" dirty="0"/>
              <a:t>Fading</a:t>
            </a:r>
            <a:endParaRPr lang="en-US" sz="3200" dirty="0"/>
          </a:p>
          <a:p>
            <a:pPr lvl="2"/>
            <a:r>
              <a:rPr lang="en-GB" dirty="0"/>
              <a:t>Test 5: CRS Rank 1: TM1. Based on 9.3.5.1</a:t>
            </a:r>
            <a:endParaRPr lang="en-US" sz="2800" dirty="0"/>
          </a:p>
          <a:p>
            <a:pPr lvl="2"/>
            <a:r>
              <a:rPr lang="en-GB" dirty="0"/>
              <a:t>Test 6: CSI-RS Rank 1. TM9, Based on </a:t>
            </a:r>
            <a:r>
              <a:rPr lang="en-GB" dirty="0" smtClean="0"/>
              <a:t>9.3.5.2</a:t>
            </a:r>
          </a:p>
          <a:p>
            <a:pPr lvl="0"/>
            <a:r>
              <a:rPr lang="en-GB" sz="2800" dirty="0"/>
              <a:t>WF with detailed test configurations and test point proposals based on alignment results in this week</a:t>
            </a:r>
            <a:endParaRPr lang="en-US" sz="2800" dirty="0"/>
          </a:p>
          <a:p>
            <a:endParaRPr lang="en-US" sz="3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Way Forward on 4Rx CQI reporting</a:t>
            </a:r>
            <a:br>
              <a:rPr lang="en-US" altLang="zh-CN" dirty="0" smtClean="0"/>
            </a:br>
            <a:r>
              <a:rPr lang="en-US" altLang="zh-CN" dirty="0" smtClean="0"/>
              <a:t>AWGN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CRS Rank 4 (TDD)</a:t>
            </a:r>
          </a:p>
          <a:p>
            <a:pPr lvl="1"/>
            <a:r>
              <a:rPr lang="en-US" altLang="zh-CN" dirty="0" smtClean="0"/>
              <a:t>For the Low group Evaluate </a:t>
            </a:r>
            <a:r>
              <a:rPr lang="en-US" altLang="zh-CN" dirty="0"/>
              <a:t>at least the </a:t>
            </a:r>
            <a:r>
              <a:rPr lang="en-US" altLang="zh-CN" dirty="0" smtClean="0"/>
              <a:t>following SNRs</a:t>
            </a:r>
          </a:p>
          <a:p>
            <a:pPr lvl="2"/>
            <a:r>
              <a:rPr lang="en-US" altLang="zh-CN" dirty="0" smtClean="0"/>
              <a:t>SNR1={TBD}</a:t>
            </a:r>
          </a:p>
          <a:p>
            <a:pPr lvl="2"/>
            <a:r>
              <a:rPr lang="en-US" altLang="zh-CN" dirty="0" smtClean="0"/>
              <a:t>SNR2=SNR1+1</a:t>
            </a:r>
          </a:p>
          <a:p>
            <a:pPr lvl="1"/>
            <a:r>
              <a:rPr lang="en-US" altLang="zh-CN" dirty="0" smtClean="0"/>
              <a:t>For the High group Evaluate </a:t>
            </a:r>
            <a:r>
              <a:rPr lang="en-US" altLang="zh-CN" dirty="0"/>
              <a:t>at least the </a:t>
            </a:r>
            <a:r>
              <a:rPr lang="en-US" altLang="zh-CN" dirty="0" smtClean="0"/>
              <a:t>following SNRs</a:t>
            </a:r>
          </a:p>
          <a:p>
            <a:pPr lvl="2"/>
            <a:r>
              <a:rPr lang="en-US" altLang="zh-CN" dirty="0" smtClean="0"/>
              <a:t>SNR3={TBD}</a:t>
            </a:r>
          </a:p>
          <a:p>
            <a:pPr lvl="2"/>
            <a:r>
              <a:rPr lang="en-US" altLang="zh-CN" dirty="0" smtClean="0"/>
              <a:t>SNR4=SNR3+1</a:t>
            </a:r>
            <a:endParaRPr lang="en-US" altLang="zh-CN" dirty="0"/>
          </a:p>
          <a:p>
            <a:pPr lvl="2"/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92895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Way Forward on 4Rx CQI reporting</a:t>
            </a:r>
            <a:br>
              <a:rPr lang="en-US" altLang="zh-CN" dirty="0"/>
            </a:br>
            <a:r>
              <a:rPr lang="en-US" altLang="zh-CN" dirty="0"/>
              <a:t>AWGN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CSI-RS </a:t>
            </a:r>
            <a:r>
              <a:rPr lang="en-US" altLang="zh-CN" dirty="0"/>
              <a:t>Rank 3</a:t>
            </a:r>
            <a:r>
              <a:rPr lang="en-US" altLang="zh-CN" dirty="0" smtClean="0"/>
              <a:t> (FDD)</a:t>
            </a:r>
            <a:endParaRPr lang="en-US" altLang="zh-CN" dirty="0"/>
          </a:p>
          <a:p>
            <a:pPr lvl="1"/>
            <a:r>
              <a:rPr lang="en-US" altLang="zh-CN" dirty="0"/>
              <a:t>For the Low group Evaluate at least the following SNRs</a:t>
            </a:r>
          </a:p>
          <a:p>
            <a:pPr lvl="2"/>
            <a:r>
              <a:rPr lang="en-US" altLang="zh-CN" dirty="0"/>
              <a:t>SNR1</a:t>
            </a:r>
            <a:r>
              <a:rPr lang="en-US" altLang="zh-CN" dirty="0" smtClean="0"/>
              <a:t>={4,5}</a:t>
            </a:r>
            <a:endParaRPr lang="en-US" altLang="zh-CN" dirty="0"/>
          </a:p>
          <a:p>
            <a:pPr lvl="2"/>
            <a:r>
              <a:rPr lang="en-US" altLang="zh-CN" dirty="0"/>
              <a:t>SNR2=SNR1+1</a:t>
            </a:r>
          </a:p>
          <a:p>
            <a:pPr lvl="1"/>
            <a:r>
              <a:rPr lang="en-US" altLang="zh-CN" dirty="0"/>
              <a:t>For the High group Evaluate at least the following SNRs</a:t>
            </a:r>
          </a:p>
          <a:p>
            <a:pPr lvl="2"/>
            <a:r>
              <a:rPr lang="en-US" altLang="zh-CN" dirty="0" smtClean="0"/>
              <a:t>SNR3={10,11}</a:t>
            </a:r>
            <a:endParaRPr lang="en-US" altLang="zh-CN" dirty="0"/>
          </a:p>
          <a:p>
            <a:pPr lvl="2"/>
            <a:r>
              <a:rPr lang="en-US" altLang="zh-CN" dirty="0" smtClean="0"/>
              <a:t>SNR4=SNR3+1</a:t>
            </a:r>
            <a:endParaRPr lang="en-US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9785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Way Forward on 4Rx CQI reporting</a:t>
            </a:r>
            <a:br>
              <a:rPr lang="en-US" altLang="zh-CN" dirty="0"/>
            </a:br>
            <a:r>
              <a:rPr lang="en-US" altLang="zh-CN" dirty="0"/>
              <a:t>AWGN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CSI-RS </a:t>
            </a:r>
            <a:r>
              <a:rPr lang="en-US" altLang="zh-CN" dirty="0"/>
              <a:t>Rank 3</a:t>
            </a:r>
            <a:r>
              <a:rPr lang="en-US" altLang="zh-CN" dirty="0" smtClean="0"/>
              <a:t> (TDD)</a:t>
            </a:r>
            <a:endParaRPr lang="en-US" altLang="zh-CN" dirty="0"/>
          </a:p>
          <a:p>
            <a:pPr lvl="1"/>
            <a:r>
              <a:rPr lang="en-US" altLang="zh-CN" dirty="0"/>
              <a:t>For the Low group Evaluate at least the following SNRs</a:t>
            </a:r>
          </a:p>
          <a:p>
            <a:pPr lvl="2"/>
            <a:r>
              <a:rPr lang="en-US" altLang="zh-CN" dirty="0"/>
              <a:t>SNR1</a:t>
            </a:r>
            <a:r>
              <a:rPr lang="en-US" altLang="zh-CN" dirty="0" smtClean="0"/>
              <a:t>={4,5}</a:t>
            </a:r>
            <a:endParaRPr lang="en-US" altLang="zh-CN" dirty="0"/>
          </a:p>
          <a:p>
            <a:pPr lvl="2"/>
            <a:r>
              <a:rPr lang="en-US" altLang="zh-CN" dirty="0"/>
              <a:t>SNR2=SNR1+1</a:t>
            </a:r>
          </a:p>
          <a:p>
            <a:pPr lvl="1"/>
            <a:r>
              <a:rPr lang="en-US" altLang="zh-CN" dirty="0"/>
              <a:t>For the High group Evaluate at least the following SNRs</a:t>
            </a:r>
          </a:p>
          <a:p>
            <a:pPr lvl="2"/>
            <a:r>
              <a:rPr lang="en-US" altLang="zh-CN" dirty="0" smtClean="0"/>
              <a:t>SNR3={10,11}</a:t>
            </a:r>
            <a:endParaRPr lang="en-US" altLang="zh-CN" dirty="0"/>
          </a:p>
          <a:p>
            <a:pPr lvl="2"/>
            <a:r>
              <a:rPr lang="en-US" altLang="zh-CN" dirty="0" smtClean="0"/>
              <a:t>SNR4=SNR3+1</a:t>
            </a:r>
            <a:endParaRPr lang="en-US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6323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Fading requirements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9.3.5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Evaluate and present at RAN4#79:</a:t>
            </a:r>
          </a:p>
          <a:p>
            <a:pPr lvl="1"/>
            <a:r>
              <a:rPr lang="en-US" dirty="0" smtClean="0"/>
              <a:t>Throughputs with and without neighbor cell interference, </a:t>
            </a:r>
          </a:p>
          <a:p>
            <a:pPr lvl="1"/>
            <a:r>
              <a:rPr lang="en-US" dirty="0" smtClean="0"/>
              <a:t>gamma and </a:t>
            </a:r>
          </a:p>
          <a:p>
            <a:pPr lvl="1"/>
            <a:r>
              <a:rPr lang="en-US" dirty="0" smtClean="0"/>
              <a:t>BLER with </a:t>
            </a:r>
            <a:r>
              <a:rPr lang="en-US" dirty="0" err="1" smtClean="0"/>
              <a:t>neighbour</a:t>
            </a:r>
            <a:r>
              <a:rPr lang="en-US" dirty="0" smtClean="0"/>
              <a:t> cell interference</a:t>
            </a:r>
          </a:p>
          <a:p>
            <a:r>
              <a:rPr lang="en-US" dirty="0"/>
              <a:t>f</a:t>
            </a:r>
            <a:r>
              <a:rPr lang="en-US" dirty="0" smtClean="0"/>
              <a:t>or every studied SNR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687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Assumptions CRS Rank 1 (FDD and TDD)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782796"/>
              </p:ext>
            </p:extLst>
          </p:nvPr>
        </p:nvGraphicFramePr>
        <p:xfrm>
          <a:off x="683568" y="1700808"/>
          <a:ext cx="7848873" cy="37478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6412"/>
                <a:gridCol w="1306176"/>
                <a:gridCol w="1306176"/>
                <a:gridCol w="897521"/>
                <a:gridCol w="898365"/>
                <a:gridCol w="961689"/>
                <a:gridCol w="962534"/>
              </a:tblGrid>
              <a:tr h="21945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Parameter</a:t>
                      </a:r>
                      <a:endParaRPr lang="en-US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Unit</a:t>
                      </a:r>
                      <a:endParaRPr lang="en-US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Test 1</a:t>
                      </a:r>
                      <a:endParaRPr lang="en-US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Test 2</a:t>
                      </a:r>
                      <a:endParaRPr lang="en-US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45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Bandwidth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MHz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45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PDSCH transmission mode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453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Downlink power allocation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4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4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sym typeface="Symbol"/>
                        </a:rPr>
                        <a:t>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0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8906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Propagation condition and antenna configuration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AWGN (1 x </a:t>
                      </a:r>
                      <a:r>
                        <a:rPr lang="en-GB" sz="1200" dirty="0" smtClean="0">
                          <a:effectLst/>
                        </a:rPr>
                        <a:t>4)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45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SNR (Note 2)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SNR1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SNR2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SNR3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SNR4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945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err="1" smtClean="0">
                          <a:effectLst/>
                          <a:latin typeface="Arial"/>
                          <a:ea typeface="?? ??"/>
                          <a:cs typeface="v5.0.0"/>
                        </a:rPr>
                        <a:t>Ioc</a:t>
                      </a:r>
                      <a:endParaRPr lang="en-GB" sz="1200" dirty="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 dB[mW/15kHz]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Noc+SNR1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Noc+SNR2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Noc+SNR3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Noc+SNR4</a:t>
                      </a:r>
                      <a:endParaRPr lang="en-US" sz="12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945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err="1" smtClean="0">
                          <a:effectLst/>
                          <a:latin typeface="Arial"/>
                          <a:ea typeface="?? ??"/>
                          <a:cs typeface="v5.0.0"/>
                        </a:rPr>
                        <a:t>Noc</a:t>
                      </a:r>
                      <a:endParaRPr lang="en-GB" sz="1200" dirty="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dB[mW/15kHz]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-98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-98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830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Max number of HARQ transmissions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45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Physical channel for CQI reporting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PUCCH Format </a:t>
                      </a:r>
                      <a:r>
                        <a:rPr lang="en-GB" sz="1200" dirty="0" smtClean="0">
                          <a:effectLst/>
                        </a:rPr>
                        <a:t>2 (FDD) 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 PUSCH (TDD)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45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PUCCH Report Type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45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Reporting periodicity 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N</a:t>
                      </a:r>
                      <a:r>
                        <a:rPr lang="en-GB" sz="1200" baseline="-25000" dirty="0" err="1">
                          <a:effectLst/>
                        </a:rPr>
                        <a:t>pd</a:t>
                      </a:r>
                      <a:r>
                        <a:rPr lang="en-GB" sz="1200" dirty="0">
                          <a:effectLst/>
                        </a:rPr>
                        <a:t> = 5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3172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cqi-pmi-ConfigurationIndex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6 (FDD)</a:t>
                      </a:r>
                      <a:r>
                        <a:rPr lang="en-GB" sz="1200" baseline="0" dirty="0" smtClean="0">
                          <a:effectLst/>
                        </a:rPr>
                        <a:t> or</a:t>
                      </a:r>
                      <a:r>
                        <a:rPr lang="en-GB" sz="1200" dirty="0" smtClean="0">
                          <a:effectLst/>
                        </a:rPr>
                        <a:t> 3 (TDD)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45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ACK/NACK feedback mode (TDD)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Multiplexing (TDD)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4291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Assumptions </a:t>
            </a:r>
            <a:r>
              <a:rPr lang="en-US" dirty="0" smtClean="0"/>
              <a:t>CSI-RS </a:t>
            </a:r>
            <a:r>
              <a:rPr lang="en-US" dirty="0"/>
              <a:t>Rank </a:t>
            </a:r>
            <a:r>
              <a:rPr lang="en-US" dirty="0" smtClean="0"/>
              <a:t>2 (FDD)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48358"/>
              </p:ext>
            </p:extLst>
          </p:nvPr>
        </p:nvGraphicFramePr>
        <p:xfrm>
          <a:off x="1115617" y="1412781"/>
          <a:ext cx="6912766" cy="5120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65640"/>
                <a:gridCol w="1123560"/>
                <a:gridCol w="1123560"/>
                <a:gridCol w="772039"/>
                <a:gridCol w="772767"/>
                <a:gridCol w="827237"/>
                <a:gridCol w="827963"/>
              </a:tblGrid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Parameter</a:t>
                      </a:r>
                      <a:endParaRPr lang="en-US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Unit</a:t>
                      </a:r>
                      <a:endParaRPr lang="en-US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Test 1</a:t>
                      </a:r>
                      <a:endParaRPr lang="en-US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Test 2</a:t>
                      </a:r>
                      <a:endParaRPr lang="en-US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Bandwidth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MHz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PDSCH transmission mode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Downlink power allocation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sym typeface="Symbol"/>
                        </a:rPr>
                        <a:t>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Cell-specific reference signals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Antenna ports 0, 1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CSI reference signals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Antenna ports 15,…,18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489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CSI-RS periodicity and subframe offset</a:t>
                      </a:r>
                      <a:endParaRPr lang="en-US" sz="12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</a:t>
                      </a:r>
                      <a:r>
                        <a:rPr lang="en-GB" sz="1200" baseline="-25000">
                          <a:effectLst/>
                        </a:rPr>
                        <a:t>CSI-RS</a:t>
                      </a:r>
                      <a:r>
                        <a:rPr lang="en-GB" sz="1200">
                          <a:effectLst/>
                        </a:rPr>
                        <a:t> / ∆</a:t>
                      </a:r>
                      <a:r>
                        <a:rPr lang="en-GB" sz="1200" baseline="-25000">
                          <a:effectLst/>
                        </a:rPr>
                        <a:t>CSI-RS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5/1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CSI reference signal configuration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0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489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Propagation condition and antenna configuration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Clause B.1 (4 x </a:t>
                      </a:r>
                      <a:r>
                        <a:rPr lang="en-GB" sz="1200" dirty="0" smtClean="0">
                          <a:effectLst/>
                        </a:rPr>
                        <a:t>4)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Beamforming Model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As specified in Section B.4.3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CodeBookSubsetRestriction bitmap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0x0000 0000 0100 0000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SNR (Note 2)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SNR1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SNR2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SNR3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SNR4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dB[mW/15kHz]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Noc+SNR1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Noc+SNR2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Noc+SNR3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Noc+SNR4</a:t>
                      </a:r>
                      <a:endParaRPr lang="en-US" sz="11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dB[mW/15kHz]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-98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-98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Max number of HARQ transmissions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Physical channel for CQI/PMI reporting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PUSCH (Note3)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PUCCH Report Type for CQI/PMI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Physical channel for RI reporting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PUCCH Format 2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PUCCH Report Type for RI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Reporting periodicity 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N</a:t>
                      </a:r>
                      <a:r>
                        <a:rPr lang="en-GB" sz="1200" baseline="-25000" dirty="0" err="1">
                          <a:effectLst/>
                        </a:rPr>
                        <a:t>pd</a:t>
                      </a:r>
                      <a:r>
                        <a:rPr lang="en-GB" sz="1200" dirty="0">
                          <a:effectLst/>
                        </a:rPr>
                        <a:t> = 5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CQI delay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8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cqi-pmi-ConfigurationIndex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ri-ConfigIndex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534147"/>
              </p:ext>
            </p:extLst>
          </p:nvPr>
        </p:nvGraphicFramePr>
        <p:xfrm>
          <a:off x="2915816" y="1988840"/>
          <a:ext cx="1809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" name="Ekvation" r:id="rId3" imgW="215619" imgH="215619" progId="Equation.3">
                  <p:embed/>
                </p:oleObj>
              </mc:Choice>
              <mc:Fallback>
                <p:oleObj name="Ekvation" r:id="rId3" imgW="215619" imgH="215619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1988840"/>
                        <a:ext cx="180975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45765"/>
              </p:ext>
            </p:extLst>
          </p:nvPr>
        </p:nvGraphicFramePr>
        <p:xfrm>
          <a:off x="2915816" y="2132856"/>
          <a:ext cx="17145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" name="Ekvation" r:id="rId5" imgW="203024" imgH="215713" progId="Equation.3">
                  <p:embed/>
                </p:oleObj>
              </mc:Choice>
              <mc:Fallback>
                <p:oleObj name="Ekvation" r:id="rId5" imgW="203024" imgH="215713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2132856"/>
                        <a:ext cx="17145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7437846"/>
              </p:ext>
            </p:extLst>
          </p:nvPr>
        </p:nvGraphicFramePr>
        <p:xfrm>
          <a:off x="2915816" y="2348880"/>
          <a:ext cx="17145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" name="Ekvation" r:id="rId7" imgW="164957" imgH="190335" progId="Equation.3">
                  <p:embed/>
                </p:oleObj>
              </mc:Choice>
              <mc:Fallback>
                <p:oleObj name="Ekvation" r:id="rId7" imgW="164957" imgH="190335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2348880"/>
                        <a:ext cx="171450" cy="190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5524479"/>
              </p:ext>
            </p:extLst>
          </p:nvPr>
        </p:nvGraphicFramePr>
        <p:xfrm>
          <a:off x="2339752" y="4458444"/>
          <a:ext cx="24765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2" name="Ekvation" r:id="rId9" imgW="241195" imgH="253890" progId="Equation.3">
                  <p:embed/>
                </p:oleObj>
              </mc:Choice>
              <mc:Fallback>
                <p:oleObj name="Ekvation" r:id="rId9" imgW="241195" imgH="25389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4458444"/>
                        <a:ext cx="24765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5437406"/>
              </p:ext>
            </p:extLst>
          </p:nvPr>
        </p:nvGraphicFramePr>
        <p:xfrm>
          <a:off x="2339752" y="4653136"/>
          <a:ext cx="3048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3" name="Ekvation" r:id="rId11" imgW="291973" imgH="241195" progId="Equation.3">
                  <p:embed/>
                </p:oleObj>
              </mc:Choice>
              <mc:Fallback>
                <p:oleObj name="Ekvation" r:id="rId11" imgW="291973" imgH="241195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4653136"/>
                        <a:ext cx="3048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2773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Assumptions </a:t>
            </a:r>
            <a:r>
              <a:rPr lang="en-US" dirty="0" smtClean="0"/>
              <a:t>CSI-RS </a:t>
            </a:r>
            <a:r>
              <a:rPr lang="en-US" dirty="0"/>
              <a:t>Rank </a:t>
            </a:r>
            <a:r>
              <a:rPr lang="en-US" dirty="0" smtClean="0"/>
              <a:t>2 (TDD)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275277"/>
              </p:ext>
            </p:extLst>
          </p:nvPr>
        </p:nvGraphicFramePr>
        <p:xfrm>
          <a:off x="1115617" y="1144096"/>
          <a:ext cx="6912766" cy="5669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65640"/>
                <a:gridCol w="1123560"/>
                <a:gridCol w="1123560"/>
                <a:gridCol w="772039"/>
                <a:gridCol w="772767"/>
                <a:gridCol w="827237"/>
                <a:gridCol w="827963"/>
              </a:tblGrid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Parameter</a:t>
                      </a:r>
                      <a:endParaRPr lang="en-US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Unit</a:t>
                      </a:r>
                      <a:endParaRPr lang="en-US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Test 1</a:t>
                      </a:r>
                      <a:endParaRPr lang="en-US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Test 2</a:t>
                      </a:r>
                      <a:endParaRPr lang="en-US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Bandwidth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MHz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10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PDSCH transmission mode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Uplink downlink configuration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Special </a:t>
                      </a:r>
                      <a:r>
                        <a:rPr lang="en-GB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subframe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configuration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Downlink power allocation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0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0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-6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sym typeface="Symbol"/>
                        </a:rPr>
                        <a:t>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-3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Cell-specific reference signals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Antenna ports 0, 1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CSI reference signals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Antenna ports 15</a:t>
                      </a:r>
                      <a:r>
                        <a:rPr lang="en-GB" sz="1200" dirty="0" smtClean="0">
                          <a:effectLst/>
                        </a:rPr>
                        <a:t>,…,18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5489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CSI-RS periodicity and subframe offset</a:t>
                      </a:r>
                      <a:endParaRPr lang="en-US" sz="12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</a:t>
                      </a:r>
                      <a:r>
                        <a:rPr lang="en-GB" sz="1200" baseline="-25000">
                          <a:effectLst/>
                        </a:rPr>
                        <a:t>CSI-RS</a:t>
                      </a:r>
                      <a:r>
                        <a:rPr lang="en-GB" sz="1200">
                          <a:effectLst/>
                        </a:rPr>
                        <a:t> / ∆</a:t>
                      </a:r>
                      <a:r>
                        <a:rPr lang="en-GB" sz="1200" baseline="-25000">
                          <a:effectLst/>
                        </a:rPr>
                        <a:t>CSI-RS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5/3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CSI reference signal configuration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0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489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Propagation condition and antenna configuration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Clause B.1 (4 x </a:t>
                      </a:r>
                      <a:r>
                        <a:rPr lang="en-GB" sz="1200" dirty="0" smtClean="0">
                          <a:effectLst/>
                        </a:rPr>
                        <a:t>4)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Beamforming Model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As specified in Section B.4.3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CodeBookSubsetRestriction bitmap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0x0000 0000 0020 0000 0000 0001 0000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SNR (Note 2)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SNR1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SNR2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SNR3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SNR4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dB[mW/15kHz]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Noc+SNR1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Noc+SNR2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Noc+SNR3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Noc+SNR4</a:t>
                      </a:r>
                      <a:endParaRPr lang="en-US" sz="11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dB[mW/15kHz]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-98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-98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Max number of HARQ transmissions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Physical channel for CQI/PMI reporting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PUSCH (Note3)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PUCCH Report Type for CQI/PMI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Physical channel for RI reporting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PUSCH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PUCCH Report Type for RI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Reporting periodicity 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N</a:t>
                      </a:r>
                      <a:r>
                        <a:rPr lang="en-GB" sz="1200" baseline="-25000" dirty="0" err="1">
                          <a:effectLst/>
                        </a:rPr>
                        <a:t>pd</a:t>
                      </a:r>
                      <a:r>
                        <a:rPr lang="en-GB" sz="1200" dirty="0">
                          <a:effectLst/>
                        </a:rPr>
                        <a:t> = 5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CQI delay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GB" sz="12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or 11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cqi-pmi-ConfigurationIndex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ri-ConfigIndex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805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48">
                <a:tc gridSpan="2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ACK/NACK feedback mode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Multiplexing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578924"/>
              </p:ext>
            </p:extLst>
          </p:nvPr>
        </p:nvGraphicFramePr>
        <p:xfrm>
          <a:off x="2987824" y="2060848"/>
          <a:ext cx="1809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" name="Ekvation" r:id="rId3" imgW="215619" imgH="215619" progId="Equation.3">
                  <p:embed/>
                </p:oleObj>
              </mc:Choice>
              <mc:Fallback>
                <p:oleObj name="Ekvation" r:id="rId3" imgW="215619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2060848"/>
                        <a:ext cx="180975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374885"/>
              </p:ext>
            </p:extLst>
          </p:nvPr>
        </p:nvGraphicFramePr>
        <p:xfrm>
          <a:off x="2987824" y="2204864"/>
          <a:ext cx="17145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" name="Ekvation" r:id="rId5" imgW="203024" imgH="215713" progId="Equation.3">
                  <p:embed/>
                </p:oleObj>
              </mc:Choice>
              <mc:Fallback>
                <p:oleObj name="Ekvation" r:id="rId5" imgW="203024" imgH="2157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2204864"/>
                        <a:ext cx="17145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1100718"/>
              </p:ext>
            </p:extLst>
          </p:nvPr>
        </p:nvGraphicFramePr>
        <p:xfrm>
          <a:off x="2987824" y="2420888"/>
          <a:ext cx="17145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Ekvation" r:id="rId7" imgW="164957" imgH="190335" progId="Equation.3">
                  <p:embed/>
                </p:oleObj>
              </mc:Choice>
              <mc:Fallback>
                <p:oleObj name="Ekvation" r:id="rId7" imgW="164957" imgH="19033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2420888"/>
                        <a:ext cx="171450" cy="190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411987"/>
              </p:ext>
            </p:extLst>
          </p:nvPr>
        </p:nvGraphicFramePr>
        <p:xfrm>
          <a:off x="2339752" y="4458444"/>
          <a:ext cx="24765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Ekvation" r:id="rId9" imgW="241195" imgH="253890" progId="Equation.3">
                  <p:embed/>
                </p:oleObj>
              </mc:Choice>
              <mc:Fallback>
                <p:oleObj name="Ekvation" r:id="rId9" imgW="241195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4458444"/>
                        <a:ext cx="24765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5973105"/>
              </p:ext>
            </p:extLst>
          </p:nvPr>
        </p:nvGraphicFramePr>
        <p:xfrm>
          <a:off x="2339752" y="4653136"/>
          <a:ext cx="3048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8" name="Ekvation" r:id="rId11" imgW="291973" imgH="241195" progId="Equation.3">
                  <p:embed/>
                </p:oleObj>
              </mc:Choice>
              <mc:Fallback>
                <p:oleObj name="Ekvation" r:id="rId11" imgW="291973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4653136"/>
                        <a:ext cx="3048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7636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Assumptions </a:t>
            </a:r>
            <a:r>
              <a:rPr lang="en-GB" dirty="0" smtClean="0"/>
              <a:t>CRS </a:t>
            </a:r>
            <a:r>
              <a:rPr lang="en-GB" dirty="0"/>
              <a:t>Rank </a:t>
            </a:r>
            <a:r>
              <a:rPr lang="en-GB" dirty="0" smtClean="0"/>
              <a:t>4 (FDD)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530870"/>
              </p:ext>
            </p:extLst>
          </p:nvPr>
        </p:nvGraphicFramePr>
        <p:xfrm>
          <a:off x="683566" y="1484781"/>
          <a:ext cx="7920881" cy="41764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30324"/>
                <a:gridCol w="1318159"/>
                <a:gridCol w="1318159"/>
                <a:gridCol w="905755"/>
                <a:gridCol w="906606"/>
                <a:gridCol w="970513"/>
                <a:gridCol w="971365"/>
              </a:tblGrid>
              <a:tr h="21981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Parameter</a:t>
                      </a:r>
                      <a:endParaRPr lang="en-US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Unit</a:t>
                      </a:r>
                      <a:endParaRPr lang="en-US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Test 1</a:t>
                      </a:r>
                      <a:endParaRPr lang="en-US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Test 2</a:t>
                      </a:r>
                      <a:endParaRPr lang="en-US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81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Bandwidth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MHz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81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PDSCH transmission mode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81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Downlink power allocation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8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8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sym typeface="Symbol"/>
                        </a:rPr>
                        <a:t>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962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Propagation condition and antenna configuration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Clause B.1 </a:t>
                      </a:r>
                      <a:r>
                        <a:rPr lang="en-GB" sz="1200" dirty="0" smtClean="0">
                          <a:effectLst/>
                        </a:rPr>
                        <a:t>(4 </a:t>
                      </a:r>
                      <a:r>
                        <a:rPr lang="en-GB" sz="1200" dirty="0">
                          <a:effectLst/>
                        </a:rPr>
                        <a:t>x </a:t>
                      </a:r>
                      <a:r>
                        <a:rPr lang="en-GB" sz="1200" dirty="0" smtClean="0">
                          <a:effectLst/>
                        </a:rPr>
                        <a:t>4)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81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CodeBookSubsetRestriction bitmap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0x0002 0000 0000 0000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81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SNR (Note 2)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SNR1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SNR2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SNR3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SNR4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981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dB[mW/15kHz]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Noc+SNR1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Noc+SNR2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Noc+SNR3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Noc+SNR4</a:t>
                      </a:r>
                      <a:endParaRPr lang="en-US" sz="11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981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dB[mW/15kHz]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-98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-98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81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Max number of HARQ transmissions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81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Physical channel for CQI/PMI reporting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PUCCH Format 2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81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PUCCH Report Type for CQI/PMI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81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PUCCH Report Type for RI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81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Reporting periodicity 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N</a:t>
                      </a:r>
                      <a:r>
                        <a:rPr lang="en-GB" sz="1200" baseline="-25000" dirty="0" err="1">
                          <a:effectLst/>
                        </a:rPr>
                        <a:t>pd</a:t>
                      </a:r>
                      <a:r>
                        <a:rPr lang="en-GB" sz="1200" dirty="0">
                          <a:effectLst/>
                        </a:rPr>
                        <a:t> = 5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81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cqi-pmi-ConfigurationIndex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6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81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ri-ConfigIndex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 (Note 3)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5747329"/>
              </p:ext>
            </p:extLst>
          </p:nvPr>
        </p:nvGraphicFramePr>
        <p:xfrm>
          <a:off x="2771800" y="2167905"/>
          <a:ext cx="1809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1" name="Ekvation" r:id="rId3" imgW="215619" imgH="215619" progId="Equation.3">
                  <p:embed/>
                </p:oleObj>
              </mc:Choice>
              <mc:Fallback>
                <p:oleObj name="Ekvation" r:id="rId3" imgW="215619" imgH="21561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2167905"/>
                        <a:ext cx="180975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164939"/>
              </p:ext>
            </p:extLst>
          </p:nvPr>
        </p:nvGraphicFramePr>
        <p:xfrm>
          <a:off x="2771800" y="2383929"/>
          <a:ext cx="17145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2" name="Ekvation" r:id="rId5" imgW="203024" imgH="215713" progId="Equation.3">
                  <p:embed/>
                </p:oleObj>
              </mc:Choice>
              <mc:Fallback>
                <p:oleObj name="Ekvation" r:id="rId5" imgW="203024" imgH="215713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2383929"/>
                        <a:ext cx="17145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349100"/>
              </p:ext>
            </p:extLst>
          </p:nvPr>
        </p:nvGraphicFramePr>
        <p:xfrm>
          <a:off x="1979712" y="3675881"/>
          <a:ext cx="24765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3" name="Ekvation" r:id="rId7" imgW="241195" imgH="253890" progId="Equation.3">
                  <p:embed/>
                </p:oleObj>
              </mc:Choice>
              <mc:Fallback>
                <p:oleObj name="Ekvation" r:id="rId7" imgW="241195" imgH="25389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3675881"/>
                        <a:ext cx="247650" cy="257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9033671"/>
              </p:ext>
            </p:extLst>
          </p:nvPr>
        </p:nvGraphicFramePr>
        <p:xfrm>
          <a:off x="1979712" y="3901430"/>
          <a:ext cx="3048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4" name="Ekvation" r:id="rId9" imgW="291973" imgH="241195" progId="Equation.3">
                  <p:embed/>
                </p:oleObj>
              </mc:Choice>
              <mc:Fallback>
                <p:oleObj name="Ekvation" r:id="rId9" imgW="291973" imgH="241195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3901430"/>
                        <a:ext cx="3048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6211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Assumptions </a:t>
            </a:r>
            <a:r>
              <a:rPr lang="en-GB" dirty="0"/>
              <a:t>CRS Rank 4 </a:t>
            </a:r>
            <a:r>
              <a:rPr lang="en-GB" dirty="0" smtClean="0"/>
              <a:t>(TDD</a:t>
            </a:r>
            <a:r>
              <a:rPr lang="en-GB" dirty="0"/>
              <a:t>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787970"/>
              </p:ext>
            </p:extLst>
          </p:nvPr>
        </p:nvGraphicFramePr>
        <p:xfrm>
          <a:off x="827584" y="1412776"/>
          <a:ext cx="7704856" cy="48965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88589"/>
                <a:gridCol w="1282209"/>
                <a:gridCol w="1282209"/>
                <a:gridCol w="881052"/>
                <a:gridCol w="881880"/>
                <a:gridCol w="944044"/>
                <a:gridCol w="944873"/>
              </a:tblGrid>
              <a:tr h="23316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Parameter</a:t>
                      </a:r>
                      <a:endParaRPr lang="en-US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Unit</a:t>
                      </a:r>
                      <a:endParaRPr lang="en-US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Test 1</a:t>
                      </a:r>
                      <a:endParaRPr lang="en-US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Test 2</a:t>
                      </a:r>
                      <a:endParaRPr lang="en-US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16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Bandwidth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MHz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16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PDSCH transmission mode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16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Uplink downlink configuration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16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Special </a:t>
                      </a:r>
                      <a:r>
                        <a:rPr lang="en-GB" sz="1200" dirty="0" err="1">
                          <a:effectLst/>
                        </a:rPr>
                        <a:t>subframe</a:t>
                      </a:r>
                      <a:r>
                        <a:rPr lang="en-GB" sz="1200" dirty="0">
                          <a:effectLst/>
                        </a:rPr>
                        <a:t> configuration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169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Downlink power allocation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-3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1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1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sym typeface="Symbol"/>
                        </a:rPr>
                        <a:t>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0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6633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Propagation condition and antenna configuration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Clause B.1 </a:t>
                      </a:r>
                      <a:r>
                        <a:rPr lang="en-GB" sz="1200" dirty="0" smtClean="0">
                          <a:effectLst/>
                        </a:rPr>
                        <a:t>(4 </a:t>
                      </a:r>
                      <a:r>
                        <a:rPr lang="en-GB" sz="1200" dirty="0">
                          <a:effectLst/>
                        </a:rPr>
                        <a:t>x </a:t>
                      </a:r>
                      <a:r>
                        <a:rPr lang="en-GB" sz="1200" dirty="0" smtClean="0">
                          <a:effectLst/>
                        </a:rPr>
                        <a:t>4)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16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CodeBookSubsetRestriction bitmap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0x0002 0000 0000 0000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16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SNR (Note 2)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SNR1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SNR2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SNR3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SNR4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316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dB[mW/15kHz]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Noc+SNR1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Noc+SNR2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Noc+SNR3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Noc+SNR4</a:t>
                      </a:r>
                      <a:endParaRPr lang="en-US" sz="11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316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dB[mW/15kHz]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-98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-98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16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Max number of HARQ transmissions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16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Physical channel for CQI/PMI reporting 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PUSCH (Note 3)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16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PUCCH Report Type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16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Reporting periodicity 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N</a:t>
                      </a:r>
                      <a:r>
                        <a:rPr lang="en-GB" sz="1200" baseline="-25000" dirty="0" err="1">
                          <a:effectLst/>
                        </a:rPr>
                        <a:t>pd</a:t>
                      </a:r>
                      <a:r>
                        <a:rPr lang="en-GB" sz="1200" dirty="0">
                          <a:effectLst/>
                        </a:rPr>
                        <a:t> = 5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16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cqi-pmi-ConfigurationIndex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16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ri-ConfigIndex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805 (Note 4)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16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ACK/NACK feedback mode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Multiplexing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2677624"/>
              </p:ext>
            </p:extLst>
          </p:nvPr>
        </p:nvGraphicFramePr>
        <p:xfrm>
          <a:off x="2878857" y="2636912"/>
          <a:ext cx="1809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9" name="Ekvation" r:id="rId3" imgW="215619" imgH="215619" progId="Equation.3">
                  <p:embed/>
                </p:oleObj>
              </mc:Choice>
              <mc:Fallback>
                <p:oleObj name="Ekvation" r:id="rId3" imgW="215619" imgH="21561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8857" y="2636912"/>
                        <a:ext cx="180975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4176214"/>
              </p:ext>
            </p:extLst>
          </p:nvPr>
        </p:nvGraphicFramePr>
        <p:xfrm>
          <a:off x="2843808" y="2852936"/>
          <a:ext cx="17145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" name="Ekvation" r:id="rId5" imgW="203024" imgH="215713" progId="Equation.3">
                  <p:embed/>
                </p:oleObj>
              </mc:Choice>
              <mc:Fallback>
                <p:oleObj name="Ekvation" r:id="rId5" imgW="203024" imgH="215713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2852936"/>
                        <a:ext cx="17145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176601"/>
              </p:ext>
            </p:extLst>
          </p:nvPr>
        </p:nvGraphicFramePr>
        <p:xfrm>
          <a:off x="2051720" y="4221088"/>
          <a:ext cx="24765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1" name="Ekvation" r:id="rId7" imgW="241195" imgH="253890" progId="Equation.3">
                  <p:embed/>
                </p:oleObj>
              </mc:Choice>
              <mc:Fallback>
                <p:oleObj name="Ekvation" r:id="rId7" imgW="241195" imgH="25389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4221088"/>
                        <a:ext cx="247650" cy="257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373511"/>
              </p:ext>
            </p:extLst>
          </p:nvPr>
        </p:nvGraphicFramePr>
        <p:xfrm>
          <a:off x="2051720" y="4437112"/>
          <a:ext cx="3048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2" name="Ekvation" r:id="rId9" imgW="291973" imgH="241195" progId="Equation.3">
                  <p:embed/>
                </p:oleObj>
              </mc:Choice>
              <mc:Fallback>
                <p:oleObj name="Ekvation" r:id="rId9" imgW="291973" imgH="241195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4437112"/>
                        <a:ext cx="3048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31676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Assumptions CSI-RS Rank </a:t>
            </a:r>
            <a:r>
              <a:rPr lang="en-US" dirty="0" smtClean="0"/>
              <a:t>3 (FDD</a:t>
            </a:r>
            <a:r>
              <a:rPr lang="en-US" dirty="0"/>
              <a:t>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690"/>
              </p:ext>
            </p:extLst>
          </p:nvPr>
        </p:nvGraphicFramePr>
        <p:xfrm>
          <a:off x="755576" y="1412776"/>
          <a:ext cx="7920878" cy="5120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79380"/>
                <a:gridCol w="1287413"/>
                <a:gridCol w="1287413"/>
                <a:gridCol w="884628"/>
                <a:gridCol w="885461"/>
                <a:gridCol w="947875"/>
                <a:gridCol w="948708"/>
              </a:tblGrid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Parameter</a:t>
                      </a:r>
                      <a:endParaRPr lang="en-US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Unit</a:t>
                      </a:r>
                      <a:endParaRPr lang="en-US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Test 1</a:t>
                      </a:r>
                      <a:endParaRPr lang="en-US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Test 2</a:t>
                      </a:r>
                      <a:endParaRPr lang="en-US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Bandwidth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MHz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PDSCH transmission mode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Downlink power allocation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sym typeface="Symbol"/>
                        </a:rPr>
                        <a:t>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Cell-specific reference signals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Antenna ports 0, 1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CSI reference signals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Antenna ports 15,…,18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004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CSI-RS periodicity and subframe offset</a:t>
                      </a:r>
                      <a:endParaRPr lang="en-US" sz="12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</a:t>
                      </a:r>
                      <a:r>
                        <a:rPr lang="en-GB" sz="1200" baseline="-25000">
                          <a:effectLst/>
                        </a:rPr>
                        <a:t>CSI-RS</a:t>
                      </a:r>
                      <a:r>
                        <a:rPr lang="en-GB" sz="1200">
                          <a:effectLst/>
                        </a:rPr>
                        <a:t> / ∆</a:t>
                      </a:r>
                      <a:r>
                        <a:rPr lang="en-GB" sz="1200" baseline="-25000">
                          <a:effectLst/>
                        </a:rPr>
                        <a:t>CSI-RS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5/1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CSI reference signal configuration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004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Propagation condition and antenna configuration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Clause B.1 (4 x </a:t>
                      </a:r>
                      <a:r>
                        <a:rPr lang="en-GB" sz="1200" dirty="0" smtClean="0">
                          <a:effectLst/>
                        </a:rPr>
                        <a:t>4)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Beamforming Model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As specified in Section B.4.3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CodeBookSubsetRestriction bitmap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0x0000 0020 0000 0000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SNR (Note 2)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SNR1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SNR2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SNR3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SNR4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dB[mW/15kHz]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Noc+SNR1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Noc+SNR2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Noc+SNR3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Noc+SNR4</a:t>
                      </a:r>
                      <a:endParaRPr lang="en-US" sz="11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dB[mW/15kHz]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-98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-98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Max number of HARQ transmissions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Physical channel for CQI/PMI reporting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PUSCH (Note3)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PUCCH Report Type for CQI/PMI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Physical channel for RI reporting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PUCCH Format 2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PUCCH Report Type for RI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Reporting periodicity 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N</a:t>
                      </a:r>
                      <a:r>
                        <a:rPr lang="en-GB" sz="1200" baseline="-25000" dirty="0" err="1">
                          <a:effectLst/>
                        </a:rPr>
                        <a:t>pd</a:t>
                      </a:r>
                      <a:r>
                        <a:rPr lang="en-GB" sz="1200" dirty="0">
                          <a:effectLst/>
                        </a:rPr>
                        <a:t> = 5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CQI delay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ms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8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cqi-pmi-ConfigurationIndex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ri-ConfigIndex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602032"/>
              </p:ext>
            </p:extLst>
          </p:nvPr>
        </p:nvGraphicFramePr>
        <p:xfrm>
          <a:off x="2987824" y="1988840"/>
          <a:ext cx="1809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5" name="Ekvation" r:id="rId3" imgW="215619" imgH="215619" progId="Equation.3">
                  <p:embed/>
                </p:oleObj>
              </mc:Choice>
              <mc:Fallback>
                <p:oleObj name="Ekvation" r:id="rId3" imgW="215619" imgH="215619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1988840"/>
                        <a:ext cx="180975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389626"/>
              </p:ext>
            </p:extLst>
          </p:nvPr>
        </p:nvGraphicFramePr>
        <p:xfrm>
          <a:off x="2987824" y="2132856"/>
          <a:ext cx="17145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6" name="Ekvation" r:id="rId5" imgW="203024" imgH="215713" progId="Equation.3">
                  <p:embed/>
                </p:oleObj>
              </mc:Choice>
              <mc:Fallback>
                <p:oleObj name="Ekvation" r:id="rId5" imgW="203024" imgH="215713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2132856"/>
                        <a:ext cx="17145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8863588"/>
              </p:ext>
            </p:extLst>
          </p:nvPr>
        </p:nvGraphicFramePr>
        <p:xfrm>
          <a:off x="2987824" y="2348880"/>
          <a:ext cx="17145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7" name="Ekvation" r:id="rId7" imgW="164957" imgH="190335" progId="Equation.3">
                  <p:embed/>
                </p:oleObj>
              </mc:Choice>
              <mc:Fallback>
                <p:oleObj name="Ekvation" r:id="rId7" imgW="164957" imgH="190335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2348880"/>
                        <a:ext cx="171450" cy="190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284100"/>
              </p:ext>
            </p:extLst>
          </p:nvPr>
        </p:nvGraphicFramePr>
        <p:xfrm>
          <a:off x="2051720" y="4437112"/>
          <a:ext cx="24765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8" name="Ekvation" r:id="rId9" imgW="241195" imgH="253890" progId="Equation.3">
                  <p:embed/>
                </p:oleObj>
              </mc:Choice>
              <mc:Fallback>
                <p:oleObj name="Ekvation" r:id="rId9" imgW="241195" imgH="25389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4437112"/>
                        <a:ext cx="24765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6876300"/>
              </p:ext>
            </p:extLst>
          </p:nvPr>
        </p:nvGraphicFramePr>
        <p:xfrm>
          <a:off x="2051720" y="4653136"/>
          <a:ext cx="3048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9" name="Ekvation" r:id="rId11" imgW="291973" imgH="241195" progId="Equation.3">
                  <p:embed/>
                </p:oleObj>
              </mc:Choice>
              <mc:Fallback>
                <p:oleObj name="Ekvation" r:id="rId11" imgW="291973" imgH="241195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4653136"/>
                        <a:ext cx="3048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0667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077340"/>
              </p:ext>
            </p:extLst>
          </p:nvPr>
        </p:nvGraphicFramePr>
        <p:xfrm>
          <a:off x="683568" y="1406153"/>
          <a:ext cx="8136905" cy="53352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5181"/>
                <a:gridCol w="1322525"/>
                <a:gridCol w="1322525"/>
                <a:gridCol w="908755"/>
                <a:gridCol w="909610"/>
                <a:gridCol w="973727"/>
                <a:gridCol w="974582"/>
              </a:tblGrid>
              <a:tr h="1618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Parameter</a:t>
                      </a:r>
                      <a:endParaRPr lang="en-US" sz="11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Unit</a:t>
                      </a:r>
                      <a:endParaRPr lang="en-US" sz="11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Test 1</a:t>
                      </a:r>
                      <a:endParaRPr lang="en-US" sz="11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Test 2</a:t>
                      </a:r>
                      <a:endParaRPr lang="en-US" sz="11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Bandwidth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MHz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PDSCH transmission mode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9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Uplink downlink configuration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Special </a:t>
                      </a:r>
                      <a:r>
                        <a:rPr lang="en-GB" sz="1100" dirty="0" err="1">
                          <a:effectLst/>
                        </a:rPr>
                        <a:t>subframe</a:t>
                      </a:r>
                      <a:r>
                        <a:rPr lang="en-GB" sz="1100" dirty="0">
                          <a:effectLst/>
                        </a:rPr>
                        <a:t> configuration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Downlink power allocation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100"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-6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sym typeface="Symbol"/>
                        </a:rPr>
                        <a:t>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-3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CRS reference signals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Antenna ports 0, 1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CSI reference signals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Antenna ports 15,…,22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371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CSI-RS periodicity and subframe offset</a:t>
                      </a:r>
                      <a:endParaRPr lang="en-US" sz="11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</a:t>
                      </a:r>
                      <a:r>
                        <a:rPr lang="en-GB" sz="1100" baseline="-25000">
                          <a:effectLst/>
                        </a:rPr>
                        <a:t>CSI-RS</a:t>
                      </a:r>
                      <a:r>
                        <a:rPr lang="en-GB" sz="1100">
                          <a:effectLst/>
                        </a:rPr>
                        <a:t> / ∆</a:t>
                      </a:r>
                      <a:r>
                        <a:rPr lang="en-GB" sz="1100" baseline="-25000">
                          <a:effectLst/>
                        </a:rPr>
                        <a:t>CSI-RS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5/ 3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CSI reference signal configuration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645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Propagation condition and antenna configuration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Clause B.1 (8 x 4)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Beamforming Model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As specified in Section B.4.3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08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CodeBookSubsetRestriction bitmap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0x0000 0020 0000 0000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166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SNR (Note 2)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395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effectLst/>
                        </a:rPr>
                        <a:t>SNR1</a:t>
                      </a:r>
                      <a:endParaRPr lang="en-US" sz="1200" dirty="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395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effectLst/>
                        </a:rPr>
                        <a:t>SNR2</a:t>
                      </a:r>
                      <a:endParaRPr lang="en-US" sz="120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395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effectLst/>
                        </a:rPr>
                        <a:t>SNR3</a:t>
                      </a:r>
                      <a:endParaRPr lang="en-US" sz="120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66777" marR="66777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395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effectLst/>
                        </a:rPr>
                        <a:t>SNR4</a:t>
                      </a:r>
                      <a:endParaRPr lang="en-US" sz="1200">
                        <a:effectLst/>
                        <a:latin typeface="Times New Roman"/>
                        <a:ea typeface="Arial Unicode MS"/>
                      </a:endParaRPr>
                    </a:p>
                  </a:txBody>
                  <a:tcPr marL="66777" marR="66777" marT="0" marB="0"/>
                </a:tc>
              </a:tr>
              <a:tr h="31189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dB[mW/15kHz]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lnSpc>
                          <a:spcPts val="1395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Noc+SNR1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lnSpc>
                          <a:spcPts val="1395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Noc+SNR2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lnSpc>
                          <a:spcPts val="1395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Noc+SNR3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lnSpc>
                          <a:spcPts val="1395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Noc+SNR4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777" marR="66777" marT="0" marB="0" anchor="ctr"/>
                </a:tc>
              </a:tr>
              <a:tr h="1618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dB[mW/15kHz]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-98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-98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Max number of HARQ transmissions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Physical channel for CQI/PMI reporting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PUSCH (Note 3)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9976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PUCCH Report Type for CQI/second PMI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2b 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Physical channel for RI reporting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PUSCH 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PUCCH Report Type for RI/ first PMI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Reporting periodicity 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ms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N</a:t>
                      </a:r>
                      <a:r>
                        <a:rPr lang="en-GB" sz="1100" baseline="-25000" dirty="0" err="1">
                          <a:effectLst/>
                        </a:rPr>
                        <a:t>pd</a:t>
                      </a:r>
                      <a:r>
                        <a:rPr lang="en-GB" sz="1100" dirty="0">
                          <a:effectLst/>
                        </a:rPr>
                        <a:t> = 5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CQI delay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ms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10 or 11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cqi-pmi-ConfigurationIndex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ri-ConfigIndex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805 (Note 4)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8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ACK/NACK feedback mode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Multiplexing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Assumptions CSI-RS Rank 3 </a:t>
            </a:r>
            <a:r>
              <a:rPr lang="en-US" dirty="0" smtClean="0"/>
              <a:t>(TDD</a:t>
            </a:r>
            <a:r>
              <a:rPr lang="en-US" dirty="0"/>
              <a:t>)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8099554"/>
              </p:ext>
            </p:extLst>
          </p:nvPr>
        </p:nvGraphicFramePr>
        <p:xfrm>
          <a:off x="2987824" y="2276872"/>
          <a:ext cx="1809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4" name="Ekvation" r:id="rId3" imgW="215619" imgH="215619" progId="Equation.3">
                  <p:embed/>
                </p:oleObj>
              </mc:Choice>
              <mc:Fallback>
                <p:oleObj name="Ekvation" r:id="rId3" imgW="215619" imgH="215619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2276872"/>
                        <a:ext cx="180975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7305319"/>
              </p:ext>
            </p:extLst>
          </p:nvPr>
        </p:nvGraphicFramePr>
        <p:xfrm>
          <a:off x="2987824" y="2420888"/>
          <a:ext cx="17145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5" name="Ekvation" r:id="rId5" imgW="203024" imgH="215713" progId="Equation.3">
                  <p:embed/>
                </p:oleObj>
              </mc:Choice>
              <mc:Fallback>
                <p:oleObj name="Ekvation" r:id="rId5" imgW="203024" imgH="215713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2420888"/>
                        <a:ext cx="17145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948242"/>
              </p:ext>
            </p:extLst>
          </p:nvPr>
        </p:nvGraphicFramePr>
        <p:xfrm>
          <a:off x="2987824" y="2564904"/>
          <a:ext cx="17145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6" name="Ekvation" r:id="rId7" imgW="164957" imgH="190335" progId="Equation.3">
                  <p:embed/>
                </p:oleObj>
              </mc:Choice>
              <mc:Fallback>
                <p:oleObj name="Ekvation" r:id="rId7" imgW="164957" imgH="190335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2564904"/>
                        <a:ext cx="171450" cy="190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5301298"/>
              </p:ext>
            </p:extLst>
          </p:nvPr>
        </p:nvGraphicFramePr>
        <p:xfrm>
          <a:off x="1979712" y="4509120"/>
          <a:ext cx="24765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7" name="Ekvation" r:id="rId9" imgW="241195" imgH="253890" progId="Equation.3">
                  <p:embed/>
                </p:oleObj>
              </mc:Choice>
              <mc:Fallback>
                <p:oleObj name="Ekvation" r:id="rId9" imgW="241195" imgH="25389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4509120"/>
                        <a:ext cx="24765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056056"/>
              </p:ext>
            </p:extLst>
          </p:nvPr>
        </p:nvGraphicFramePr>
        <p:xfrm>
          <a:off x="1979712" y="4797152"/>
          <a:ext cx="3048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8" name="Ekvation" r:id="rId11" imgW="291973" imgH="241195" progId="Equation.3">
                  <p:embed/>
                </p:oleObj>
              </mc:Choice>
              <mc:Fallback>
                <p:oleObj name="Ekvation" r:id="rId11" imgW="291973" imgH="241195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4797152"/>
                        <a:ext cx="304800" cy="2476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00281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2130</Words>
  <Application>Microsoft Office PowerPoint</Application>
  <PresentationFormat>On-screen Show (4:3)</PresentationFormat>
  <Paragraphs>1000</Paragraphs>
  <Slides>23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Office 主题</vt:lpstr>
      <vt:lpstr>Ekvation</vt:lpstr>
      <vt:lpstr>Way forward on 4Rx CQI</vt:lpstr>
      <vt:lpstr>Background </vt:lpstr>
      <vt:lpstr>Assumptions CRS Rank 1 (FDD and TDD)</vt:lpstr>
      <vt:lpstr>Assumptions CSI-RS Rank 2 (FDD)</vt:lpstr>
      <vt:lpstr>Assumptions CSI-RS Rank 2 (TDD)</vt:lpstr>
      <vt:lpstr>Assumptions CRS Rank 4 (FDD)</vt:lpstr>
      <vt:lpstr>Assumptions CRS Rank 4 (TDD)</vt:lpstr>
      <vt:lpstr>Assumptions CSI-RS Rank 3 (FDD)</vt:lpstr>
      <vt:lpstr>Assumptions CSI-RS Rank 3 (TDD)</vt:lpstr>
      <vt:lpstr>Assumptions fading CRS (FDD) 9.3.5.1.1</vt:lpstr>
      <vt:lpstr>Assumptions fading CRS (TDD) 9.3.5.1.2</vt:lpstr>
      <vt:lpstr>Assumptions fading CSI-RS (FDD) 9.3.5.2.1</vt:lpstr>
      <vt:lpstr>Assumptions fading CSI-RS (TDD) 9.3.5.2.2</vt:lpstr>
      <vt:lpstr>Way forward</vt:lpstr>
      <vt:lpstr>Way Forward on 4Rx CQI reporting AWGN</vt:lpstr>
      <vt:lpstr>Way Forward on 4Rx CQI reporting AWGN</vt:lpstr>
      <vt:lpstr>Way Forward on 4Rx CQI reporting AWGN</vt:lpstr>
      <vt:lpstr>Way Forward on 4Rx CQI reporting AWGN</vt:lpstr>
      <vt:lpstr>Way Forward on 4Rx CQI reporting AWGN</vt:lpstr>
      <vt:lpstr>Way Forward on 4Rx CQI reporting AWGN</vt:lpstr>
      <vt:lpstr>Way Forward on 4Rx CQI reporting AWGN</vt:lpstr>
      <vt:lpstr>Way Forward on 4Rx CQI reporting AWGN</vt:lpstr>
      <vt:lpstr>Way forward Fading requirements 9.3.5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channel model for scenario 1</dc:title>
  <dc:creator>Ericsson</dc:creator>
  <cp:lastModifiedBy>Torgny Palenius</cp:lastModifiedBy>
  <cp:revision>81</cp:revision>
  <dcterms:created xsi:type="dcterms:W3CDTF">2016-04-07T06:35:55Z</dcterms:created>
  <dcterms:modified xsi:type="dcterms:W3CDTF">2016-04-15T03:55:17Z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1460419757</vt:lpwstr>
  </property>
  <property fmtid="{D5CDD505-2E9C-101B-9397-08002B2CF9AE}" pid="6" name="_2015_ms_pID_725343">
    <vt:lpwstr>(3)lxCKmp62m2KJlbLRo0tTkTz18kF1xK4mdJpKrYDRwx+BT+L3Qa2QUji6w7wr9VFuTXrepra2
7PJ03m5/cOCketSjbyba35cVVSlliEdezZF3Geeitiyudv/6CXHWvHYzW8tMHPiktmM0K+JW
lXFXKvmTtegF74vRmTSNHG2VNY7A8ZDkMp0SE29xCS8gv08gnyWn2d0BMqWNTpnpU9xlhjas
BwsOV4SVB4OUz5RUjQ</vt:lpwstr>
  </property>
  <property fmtid="{D5CDD505-2E9C-101B-9397-08002B2CF9AE}" pid="7" name="_2015_ms_pID_7253431">
    <vt:lpwstr>xxWN0cV9Z7YZUgiZx4p02UD6lSK7HrQGGyXtI+bH6pG/NPHOgeDJu/
dBqpKR92lX9BS3+kmKMo+agJg2KyOv/OM9Og742Cwv4CMCApMHcNGHGR/r9i975I0sELWAmJ
ywbtAZg/LIt3fSDOXYilmlbI6diDpwybwxEZEQQIYrpECEySTG7JY9jaD8Eo4bv4pPcaCCOS
eQOhbg/sIDwwDkgo0Ds5Llu7KlaXtNDTqaJF</vt:lpwstr>
  </property>
  <property fmtid="{D5CDD505-2E9C-101B-9397-08002B2CF9AE}" pid="8" name="_2015_ms_pID_7253432">
    <vt:lpwstr>QOw+JEZNWbvAXbCaAQ1M4/Y=</vt:lpwstr>
  </property>
</Properties>
</file>