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6" r:id="rId3"/>
    <p:sldId id="277" r:id="rId4"/>
    <p:sldId id="278" r:id="rId5"/>
    <p:sldId id="272" r:id="rId6"/>
    <p:sldId id="269" r:id="rId7"/>
    <p:sldId id="268" r:id="rId8"/>
    <p:sldId id="273" r:id="rId9"/>
    <p:sldId id="27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7" autoAdjust="0"/>
    <p:restoredTop sz="94660"/>
  </p:normalViewPr>
  <p:slideViewPr>
    <p:cSldViewPr>
      <p:cViewPr>
        <p:scale>
          <a:sx n="76" d="100"/>
          <a:sy n="76" d="100"/>
        </p:scale>
        <p:origin x="-1470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198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200" dirty="0" smtClean="0"/>
              <a:t>3GPP TSG-RAN WG4 Meeting #78bis	                                               </a:t>
            </a:r>
            <a:r>
              <a:rPr lang="en-US" altLang="zh-CN" sz="2200" dirty="0"/>
              <a:t>San José Del Cabo, México, April 9th –17th,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Ericsson</a:t>
            </a:r>
            <a:r>
              <a:rPr lang="en-US" altLang="zh-CN" smtClean="0">
                <a:solidFill>
                  <a:schemeClr val="tx1"/>
                </a:solidFill>
              </a:rPr>
              <a:t>, 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the signal model for LAA demodulation (Draft)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R4-162754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algn="just"/>
            <a:r>
              <a:rPr lang="en-US" altLang="zh-CN" sz="2400" dirty="0" smtClean="0"/>
              <a:t>In RAN4#78 meeting, the burst transmission model is discussed 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and several options are listed as:</a:t>
            </a:r>
          </a:p>
          <a:p>
            <a:pPr lvl="1"/>
            <a:r>
              <a:rPr lang="en-US" altLang="zh-CN" sz="1800" dirty="0" smtClean="0"/>
              <a:t>Option 1: Explicitly model LBT transmission (Ericsson, R4-160367)</a:t>
            </a:r>
          </a:p>
          <a:p>
            <a:pPr lvl="1"/>
            <a:r>
              <a:rPr lang="en-US" altLang="zh-CN" sz="1800" dirty="0" smtClean="0"/>
              <a:t>Option 2: Design a repeated burst transmission pattern. pre-define 8 types of burst pattern, after the previous burst transmission, randomly decide to chose which burst type out of 8 types (Huawei, R4-160742)</a:t>
            </a:r>
          </a:p>
          <a:p>
            <a:pPr lvl="1"/>
            <a:r>
              <a:rPr lang="en-US" altLang="zh-CN" sz="1800" dirty="0" smtClean="0"/>
              <a:t>Option 3: </a:t>
            </a:r>
            <a:r>
              <a:rPr lang="en-US" sz="1800" dirty="0"/>
              <a:t>Define DL burst transmission model based on Poisson arrival </a:t>
            </a:r>
            <a:r>
              <a:rPr lang="en-US" sz="1800" dirty="0" smtClean="0"/>
              <a:t>process. Number </a:t>
            </a:r>
            <a:r>
              <a:rPr lang="en-US" sz="1800" dirty="0"/>
              <a:t>of subframes in a transmission burst is chosen uniformly from {4,5,6,7,8}. </a:t>
            </a:r>
            <a:r>
              <a:rPr lang="en-US" sz="1800" dirty="0" smtClean="0"/>
              <a:t> (QC, R4-160046)</a:t>
            </a:r>
            <a:endParaRPr lang="en-US" sz="1800" dirty="0"/>
          </a:p>
          <a:p>
            <a:pPr lvl="1"/>
            <a:r>
              <a:rPr lang="en-US" altLang="zh-CN" sz="1800" dirty="0" smtClean="0"/>
              <a:t>More input from other companies are highly welcome.</a:t>
            </a:r>
          </a:p>
          <a:p>
            <a:pPr algn="just"/>
            <a:r>
              <a:rPr lang="en-US" altLang="zh-CN" sz="2200" dirty="0">
                <a:solidFill>
                  <a:prstClr val="black"/>
                </a:solidFill>
                <a:cs typeface="Times New Roman" pitchFamily="18" charset="0"/>
              </a:rPr>
              <a:t>In </a:t>
            </a:r>
            <a:r>
              <a:rPr lang="en-US" altLang="zh-CN" sz="2200" dirty="0" smtClean="0">
                <a:solidFill>
                  <a:prstClr val="black"/>
                </a:solidFill>
                <a:cs typeface="Times New Roman" pitchFamily="18" charset="0"/>
              </a:rPr>
              <a:t>RAN4#78bis meeting, more contributions are submitted for this issue. </a:t>
            </a:r>
            <a:endParaRPr lang="en-US" altLang="zh-CN" sz="1800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2222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on the signal model (Option 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 algn="just"/>
            <a:r>
              <a:rPr lang="en-US" altLang="zh-CN" dirty="0" smtClean="0"/>
              <a:t>Determination of burst format</a:t>
            </a:r>
            <a:endParaRPr lang="zh-CN" altLang="zh-CN" dirty="0"/>
          </a:p>
          <a:p>
            <a:pPr lvl="1" algn="just"/>
            <a:r>
              <a:rPr lang="en-US" altLang="zh-CN" dirty="0" smtClean="0"/>
              <a:t>Select the number of subframes randomly </a:t>
            </a:r>
            <a:r>
              <a:rPr lang="en-US" altLang="zh-CN"/>
              <a:t>from </a:t>
            </a:r>
            <a:r>
              <a:rPr lang="en-US" altLang="zh-CN" smtClean="0"/>
              <a:t>{1,3,5,8</a:t>
            </a:r>
            <a:r>
              <a:rPr lang="en-US" altLang="zh-CN" dirty="0"/>
              <a:t>} </a:t>
            </a:r>
            <a:r>
              <a:rPr lang="en-US" altLang="zh-CN" dirty="0" smtClean="0"/>
              <a:t>with </a:t>
            </a:r>
            <a:r>
              <a:rPr lang="en-US" altLang="zh-CN" dirty="0"/>
              <a:t>equal </a:t>
            </a:r>
            <a:r>
              <a:rPr lang="en-US" altLang="zh-CN" dirty="0" smtClean="0"/>
              <a:t>probability</a:t>
            </a:r>
          </a:p>
          <a:p>
            <a:pPr lvl="1" algn="just"/>
            <a:r>
              <a:rPr lang="en-US" altLang="zh-CN" dirty="0" smtClean="0"/>
              <a:t>If </a:t>
            </a:r>
            <a:r>
              <a:rPr lang="en-US" altLang="zh-CN" dirty="0"/>
              <a:t>initial partial subframe is supported by UE, select start symbol for initial subframe randomly from {0, 7} with equal probability. Otherwise, start symbol of initial </a:t>
            </a:r>
            <a:r>
              <a:rPr lang="en-US" altLang="zh-CN" dirty="0" err="1"/>
              <a:t>subframe</a:t>
            </a:r>
            <a:r>
              <a:rPr lang="en-US" altLang="zh-CN" dirty="0"/>
              <a:t> is always 0. </a:t>
            </a:r>
            <a:endParaRPr lang="en-US" altLang="zh-CN" dirty="0" smtClean="0"/>
          </a:p>
          <a:p>
            <a:pPr lvl="1" algn="just"/>
            <a:r>
              <a:rPr lang="en-US" altLang="zh-CN" dirty="0" smtClean="0"/>
              <a:t>If </a:t>
            </a:r>
            <a:r>
              <a:rPr lang="en-US" altLang="zh-CN" dirty="0"/>
              <a:t>end partial </a:t>
            </a:r>
            <a:r>
              <a:rPr lang="en-US" altLang="zh-CN" dirty="0" err="1"/>
              <a:t>subframe</a:t>
            </a:r>
            <a:r>
              <a:rPr lang="en-US" altLang="zh-CN" dirty="0"/>
              <a:t> is supported by UE, select number of OFDM symbols in end </a:t>
            </a:r>
            <a:r>
              <a:rPr lang="en-US" altLang="zh-CN" dirty="0" err="1"/>
              <a:t>subframe</a:t>
            </a:r>
            <a:r>
              <a:rPr lang="en-US" altLang="zh-CN" dirty="0"/>
              <a:t> randomly from {3,6,12,14}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/>
              <a:t>with </a:t>
            </a:r>
            <a:r>
              <a:rPr lang="en-US" altLang="zh-CN" dirty="0"/>
              <a:t>equal probability. Otherwise, end </a:t>
            </a:r>
            <a:r>
              <a:rPr lang="en-US" altLang="zh-CN" dirty="0" err="1"/>
              <a:t>subframe</a:t>
            </a:r>
            <a:r>
              <a:rPr lang="en-US" altLang="zh-CN" dirty="0"/>
              <a:t> always has 14 OFDM symbols. </a:t>
            </a:r>
            <a:endParaRPr lang="en-US" altLang="zh-CN" dirty="0" smtClean="0"/>
          </a:p>
          <a:p>
            <a:pPr lvl="1" algn="just"/>
            <a:r>
              <a:rPr lang="en-US" altLang="zh-CN" dirty="0"/>
              <a:t>If the said decided burst format is not valid according to RAN1 specification, the number of </a:t>
            </a:r>
            <a:r>
              <a:rPr lang="en-US" altLang="zh-CN" dirty="0" err="1"/>
              <a:t>subframes</a:t>
            </a:r>
            <a:r>
              <a:rPr lang="en-US" altLang="zh-CN" dirty="0"/>
              <a:t> will be re-selected until a valid burst format is selected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887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the signal </a:t>
            </a:r>
            <a:r>
              <a:rPr lang="en-US" altLang="zh-CN" dirty="0" smtClean="0"/>
              <a:t>model (Option 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algn="just"/>
            <a:r>
              <a:rPr lang="en-US" altLang="zh-CN" dirty="0" smtClean="0"/>
              <a:t>At the end of each transmitted/muted burst</a:t>
            </a:r>
          </a:p>
          <a:p>
            <a:pPr lvl="1" algn="just"/>
            <a:r>
              <a:rPr lang="en-US" altLang="zh-CN" dirty="0" smtClean="0"/>
              <a:t>TE determines burst format</a:t>
            </a:r>
            <a:endParaRPr lang="en-US" altLang="zh-CN" dirty="0"/>
          </a:p>
          <a:p>
            <a:pPr lvl="1" algn="just"/>
            <a:r>
              <a:rPr lang="en-US" altLang="zh-CN" dirty="0" smtClean="0"/>
              <a:t>TE </a:t>
            </a:r>
            <a:r>
              <a:rPr lang="en-US" altLang="zh-CN" dirty="0"/>
              <a:t>generates a uniform random variable from [0, 1</a:t>
            </a:r>
            <a:r>
              <a:rPr lang="en-US" altLang="zh-CN" dirty="0" smtClean="0"/>
              <a:t>]</a:t>
            </a:r>
          </a:p>
          <a:p>
            <a:pPr lvl="1" algn="just"/>
            <a:r>
              <a:rPr lang="en-US" altLang="zh-CN" dirty="0" smtClean="0"/>
              <a:t>If </a:t>
            </a:r>
            <a:r>
              <a:rPr lang="en-US" altLang="zh-CN" dirty="0"/>
              <a:t>random variable is less than </a:t>
            </a:r>
            <a:r>
              <a:rPr lang="en-US" altLang="zh-CN" i="1" dirty="0" smtClean="0"/>
              <a:t>p=[0.5]</a:t>
            </a:r>
            <a:endParaRPr lang="en-US" altLang="zh-CN" dirty="0" smtClean="0"/>
          </a:p>
          <a:p>
            <a:pPr lvl="2" algn="just"/>
            <a:r>
              <a:rPr lang="en-US" altLang="zh-CN" dirty="0" smtClean="0"/>
              <a:t>If both end subframe of previous burst and initial subframe of new burst is full subframe, start burst transmission after deferring one subframe</a:t>
            </a:r>
          </a:p>
          <a:p>
            <a:pPr lvl="1" algn="just"/>
            <a:r>
              <a:rPr lang="en-US" altLang="zh-CN" dirty="0" smtClean="0"/>
              <a:t>Otherwise, start transmission </a:t>
            </a:r>
            <a:r>
              <a:rPr lang="en-US" altLang="zh-CN" sz="2600" dirty="0"/>
              <a:t>from the latest start symbol determined from the determined burst format</a:t>
            </a:r>
          </a:p>
          <a:p>
            <a:pPr lvl="1" algn="just"/>
            <a:r>
              <a:rPr lang="en-US" altLang="zh-CN" dirty="0" smtClean="0"/>
              <a:t>Otherwise</a:t>
            </a:r>
            <a:r>
              <a:rPr lang="en-US" altLang="zh-CN" dirty="0"/>
              <a:t>, </a:t>
            </a:r>
            <a:r>
              <a:rPr lang="en-US" altLang="zh-CN" dirty="0" smtClean="0"/>
              <a:t>mute burst transmission</a:t>
            </a:r>
          </a:p>
          <a:p>
            <a:pPr lvl="2" algn="just"/>
            <a:r>
              <a:rPr lang="en-US" sz="2200" dirty="0"/>
              <a:t>Muting duration is same as number of subframe for </a:t>
            </a:r>
            <a:r>
              <a:rPr lang="en-US" altLang="zh-CN" sz="2200" dirty="0"/>
              <a:t>determined </a:t>
            </a:r>
            <a:r>
              <a:rPr lang="en-US" sz="2200" dirty="0"/>
              <a:t>burst format</a:t>
            </a:r>
          </a:p>
        </p:txBody>
      </p:sp>
    </p:spTree>
    <p:extLst>
      <p:ext uri="{BB962C8B-B14F-4D97-AF65-F5344CB8AC3E}">
        <p14:creationId xmlns:p14="http://schemas.microsoft.com/office/powerpoint/2010/main" val="296934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 of Pattern based TX model</a:t>
            </a:r>
            <a:br>
              <a:rPr lang="en-US" dirty="0" smtClean="0"/>
            </a:br>
            <a:r>
              <a:rPr lang="en-US" dirty="0" smtClean="0"/>
              <a:t>(option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Analysis LAA UE performances under equal conditions.</a:t>
            </a:r>
          </a:p>
          <a:p>
            <a:pPr lvl="1"/>
            <a:r>
              <a:rPr lang="en-US" dirty="0" smtClean="0"/>
              <a:t>LAA UEs are tested and evaluated under identical burst conditions and TB sizes configurations.</a:t>
            </a:r>
          </a:p>
          <a:p>
            <a:pPr lvl="1"/>
            <a:r>
              <a:rPr lang="en-US" dirty="0" smtClean="0"/>
              <a:t>Reduce performance/observation variation due to TX variation in UE performance study.</a:t>
            </a:r>
          </a:p>
          <a:p>
            <a:pPr lvl="1"/>
            <a:r>
              <a:rPr lang="en-US" dirty="0" smtClean="0"/>
              <a:t>Serving cell TB size is fixed based on patterns.</a:t>
            </a:r>
          </a:p>
          <a:p>
            <a:pPr lvl="1"/>
            <a:r>
              <a:rPr lang="en-US" dirty="0" smtClean="0"/>
              <a:t>TX Patterns are made with the worst case assumption (i.e.  short burst TB size, short burst time gap ) </a:t>
            </a:r>
          </a:p>
          <a:p>
            <a:pPr lvl="1"/>
            <a:r>
              <a:rPr lang="en-US" dirty="0" smtClean="0"/>
              <a:t>Easiness of TE implementation and test maintenance.</a:t>
            </a:r>
          </a:p>
        </p:txBody>
      </p:sp>
    </p:spTree>
    <p:extLst>
      <p:ext uri="{BB962C8B-B14F-4D97-AF65-F5344CB8AC3E}">
        <p14:creationId xmlns:p14="http://schemas.microsoft.com/office/powerpoint/2010/main" val="813639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on the signal </a:t>
            </a:r>
            <a:r>
              <a:rPr lang="en-US" altLang="zh-CN" dirty="0"/>
              <a:t>model (Option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Transmitting burst periodically with a fixed periodicity and the fixed test duration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Time interval between pattern transmissions</a:t>
            </a:r>
          </a:p>
          <a:p>
            <a:pPr lvl="1"/>
            <a:r>
              <a:rPr lang="en-US" dirty="0" smtClean="0"/>
              <a:t>Interval  is selected randomly.</a:t>
            </a:r>
            <a:endParaRPr lang="en-US" sz="3200" dirty="0"/>
          </a:p>
          <a:p>
            <a:pPr lvl="2"/>
            <a:r>
              <a:rPr lang="en-US" dirty="0" smtClean="0"/>
              <a:t>Interval should be limited to the range of, X is the transmission periodicity.</a:t>
            </a:r>
          </a:p>
          <a:p>
            <a:pPr marL="914400" lvl="2" indent="0">
              <a:buNone/>
            </a:pPr>
            <a:endParaRPr lang="en-US" dirty="0" smtClean="0"/>
          </a:p>
          <a:p>
            <a:r>
              <a:rPr lang="en-US" dirty="0" smtClean="0"/>
              <a:t>Fixed burst transmission length</a:t>
            </a:r>
          </a:p>
          <a:p>
            <a:pPr lvl="1"/>
            <a:r>
              <a:rPr lang="en-US" dirty="0" smtClean="0"/>
              <a:t>Fixed total transmitting TB sizes within on Burst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the signal model (Option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altLang="zh-CN" dirty="0"/>
              <a:t>Sweep the burst patterns in order or randomly select pattern for each periodicity </a:t>
            </a:r>
            <a:endParaRPr lang="en-US" altLang="zh-CN" dirty="0" smtClean="0"/>
          </a:p>
          <a:p>
            <a:pPr algn="just"/>
            <a:r>
              <a:rPr lang="en-US" dirty="0" smtClean="0"/>
              <a:t>Initial partial </a:t>
            </a:r>
            <a:r>
              <a:rPr lang="en-US" dirty="0" err="1" smtClean="0"/>
              <a:t>subframes</a:t>
            </a:r>
            <a:r>
              <a:rPr lang="en-US" dirty="0" smtClean="0"/>
              <a:t> and ending partial </a:t>
            </a:r>
            <a:r>
              <a:rPr lang="en-US" dirty="0" err="1" smtClean="0"/>
              <a:t>subframes</a:t>
            </a:r>
            <a:r>
              <a:rPr lang="en-US" dirty="0" smtClean="0"/>
              <a:t> are swept with pattern optionally. </a:t>
            </a:r>
          </a:p>
          <a:p>
            <a:pPr lvl="1" algn="just"/>
            <a:r>
              <a:rPr lang="en-US" dirty="0" smtClean="0"/>
              <a:t>Initial partial subframe / </a:t>
            </a:r>
            <a:r>
              <a:rPr lang="en-US" dirty="0" err="1" smtClean="0"/>
              <a:t>intial</a:t>
            </a:r>
            <a:r>
              <a:rPr lang="en-US" dirty="0" smtClean="0"/>
              <a:t> full subframe are configured by toggling per a pattern cycle.</a:t>
            </a:r>
          </a:p>
          <a:p>
            <a:pPr lvl="1" algn="just"/>
            <a:r>
              <a:rPr lang="en-US" dirty="0" smtClean="0"/>
              <a:t>Ending partial </a:t>
            </a:r>
            <a:r>
              <a:rPr lang="en-US" dirty="0"/>
              <a:t>subframe </a:t>
            </a:r>
            <a:r>
              <a:rPr lang="en-GB" dirty="0"/>
              <a:t>[ 3, 6, 9, 10, 11, 12, 14 </a:t>
            </a:r>
            <a:r>
              <a:rPr lang="en-GB" dirty="0" smtClean="0"/>
              <a:t>] is swept per a pattern cycle.</a:t>
            </a:r>
          </a:p>
          <a:p>
            <a:pPr lvl="1" algn="just"/>
            <a:r>
              <a:rPr lang="en-GB" sz="3200" dirty="0"/>
              <a:t>See </a:t>
            </a:r>
            <a:r>
              <a:rPr lang="en-US" sz="3200" dirty="0"/>
              <a:t>R4-161659 page 5.</a:t>
            </a:r>
          </a:p>
        </p:txBody>
      </p:sp>
    </p:spTree>
    <p:extLst>
      <p:ext uri="{BB962C8B-B14F-4D97-AF65-F5344CB8AC3E}">
        <p14:creationId xmlns:p14="http://schemas.microsoft.com/office/powerpoint/2010/main" val="91401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Information on Option 2</a:t>
            </a:r>
            <a:r>
              <a:rPr lang="en-US" dirty="0"/>
              <a:t> </a:t>
            </a:r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absolute </a:t>
            </a:r>
            <a:r>
              <a:rPr lang="en-US" dirty="0"/>
              <a:t>performance </a:t>
            </a:r>
            <a:r>
              <a:rPr lang="en-US" dirty="0" smtClean="0"/>
              <a:t>comparison across companies results :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Set a burst pattern with a cycle.</a:t>
            </a:r>
          </a:p>
          <a:p>
            <a:pPr lvl="1"/>
            <a:r>
              <a:rPr lang="en-US" dirty="0" smtClean="0"/>
              <a:t>Fix a TB size per a burst pattern.</a:t>
            </a:r>
          </a:p>
          <a:p>
            <a:pPr lvl="1"/>
            <a:r>
              <a:rPr lang="en-US" dirty="0" smtClean="0"/>
              <a:t>Patterns and cycle definition are TBD.</a:t>
            </a:r>
          </a:p>
          <a:p>
            <a:pPr lvl="1"/>
            <a:r>
              <a:rPr lang="en-US" dirty="0" smtClean="0"/>
              <a:t>Example is provided in the next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877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Information on Option 2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800" i="1" dirty="0" smtClean="0"/>
              <a:t>Example </a:t>
            </a:r>
          </a:p>
          <a:p>
            <a:pPr marL="0" lvl="0" indent="0">
              <a:buNone/>
            </a:pPr>
            <a:endParaRPr lang="en-US" sz="1300" i="1" dirty="0" smtClean="0"/>
          </a:p>
          <a:p>
            <a:pPr marL="0" lvl="0" indent="0">
              <a:buNone/>
            </a:pPr>
            <a:endParaRPr lang="en-US" sz="1300" i="1" dirty="0"/>
          </a:p>
          <a:p>
            <a:pPr marL="0" lvl="0" indent="0">
              <a:buNone/>
            </a:pPr>
            <a:endParaRPr lang="en-US" sz="1300" i="1" dirty="0" smtClean="0"/>
          </a:p>
          <a:p>
            <a:pPr marL="0" lvl="0" indent="0">
              <a:buNone/>
            </a:pPr>
            <a:r>
              <a:rPr lang="en-US" sz="1300" i="1" dirty="0" smtClean="0"/>
              <a:t>A Bit indicates</a:t>
            </a:r>
          </a:p>
          <a:p>
            <a:pPr lvl="0"/>
            <a:r>
              <a:rPr lang="en-US" sz="1300" i="1" dirty="0" smtClean="0"/>
              <a:t>BurstTransmissionLLAbitmap1 </a:t>
            </a:r>
            <a:r>
              <a:rPr lang="en-US" sz="1300" i="1" dirty="0"/>
              <a:t>= [ 1 1 </a:t>
            </a:r>
            <a:r>
              <a:rPr lang="en-US" sz="1300" i="1" dirty="0" smtClean="0"/>
              <a:t>0 </a:t>
            </a:r>
            <a:r>
              <a:rPr lang="en-US" sz="1300" i="1" dirty="0"/>
              <a:t>0</a:t>
            </a:r>
            <a:r>
              <a:rPr lang="en-US" sz="1300" i="1" dirty="0" smtClean="0"/>
              <a:t> </a:t>
            </a:r>
            <a:r>
              <a:rPr lang="en-US" sz="1300" i="1" dirty="0"/>
              <a:t>1 1 1 1 0 0; 1 1 1 </a:t>
            </a:r>
            <a:r>
              <a:rPr lang="en-US" sz="1300" i="1" dirty="0" smtClean="0"/>
              <a:t>0 </a:t>
            </a:r>
            <a:r>
              <a:rPr lang="en-US" sz="1300" i="1" dirty="0"/>
              <a:t>0 0 0 0 1 1</a:t>
            </a:r>
            <a:r>
              <a:rPr lang="en-US" sz="1300" i="1" dirty="0" smtClean="0"/>
              <a:t>; 1 1 0 0 1 1 0 0 0 0; 0 0 0 0 0 0 0 0 0 0;]</a:t>
            </a:r>
            <a:endParaRPr lang="en-US" sz="1300" dirty="0"/>
          </a:p>
          <a:p>
            <a:pPr lvl="0"/>
            <a:r>
              <a:rPr lang="en-US" sz="1300" i="1" dirty="0"/>
              <a:t>BurstTransmissionLLAbitmap2 = [ </a:t>
            </a:r>
            <a:r>
              <a:rPr lang="en-US" sz="1300" i="1" dirty="0" smtClean="0"/>
              <a:t>1 </a:t>
            </a:r>
            <a:r>
              <a:rPr lang="en-US" sz="1300" i="1" dirty="0"/>
              <a:t>0 0</a:t>
            </a:r>
            <a:r>
              <a:rPr lang="en-US" sz="1300" i="1" dirty="0" smtClean="0"/>
              <a:t> </a:t>
            </a:r>
            <a:r>
              <a:rPr lang="en-US" sz="1300" i="1" dirty="0"/>
              <a:t>1</a:t>
            </a:r>
            <a:r>
              <a:rPr lang="en-US" sz="1300" i="1" dirty="0" smtClean="0"/>
              <a:t> </a:t>
            </a:r>
            <a:r>
              <a:rPr lang="en-US" sz="1300" i="1" dirty="0"/>
              <a:t>1 1 </a:t>
            </a:r>
            <a:r>
              <a:rPr lang="en-US" sz="1300" i="1" dirty="0" smtClean="0"/>
              <a:t>0 </a:t>
            </a:r>
            <a:r>
              <a:rPr lang="en-US" sz="1300" i="1" dirty="0"/>
              <a:t>0</a:t>
            </a:r>
            <a:r>
              <a:rPr lang="en-US" sz="1300" i="1" dirty="0" smtClean="0"/>
              <a:t> </a:t>
            </a:r>
            <a:r>
              <a:rPr lang="en-US" sz="1300" i="1" dirty="0"/>
              <a:t>1 1; </a:t>
            </a:r>
            <a:r>
              <a:rPr lang="en-US" sz="1300" i="1" dirty="0" smtClean="0"/>
              <a:t>0 </a:t>
            </a:r>
            <a:r>
              <a:rPr lang="en-US" sz="1300" i="1" dirty="0"/>
              <a:t>1</a:t>
            </a:r>
            <a:r>
              <a:rPr lang="en-US" sz="1300" i="1" dirty="0" smtClean="0"/>
              <a:t> </a:t>
            </a:r>
            <a:r>
              <a:rPr lang="en-US" sz="1300" i="1" dirty="0"/>
              <a:t>0 </a:t>
            </a:r>
            <a:r>
              <a:rPr lang="en-US" sz="1300" i="1" dirty="0" smtClean="0"/>
              <a:t>0 </a:t>
            </a:r>
            <a:r>
              <a:rPr lang="en-US" sz="1300" i="1" dirty="0"/>
              <a:t>1 1 1 0 0</a:t>
            </a:r>
            <a:r>
              <a:rPr lang="en-US" sz="1300" i="1" dirty="0" smtClean="0"/>
              <a:t> </a:t>
            </a:r>
            <a:r>
              <a:rPr lang="en-US" sz="1300" i="1" dirty="0"/>
              <a:t>1</a:t>
            </a:r>
            <a:r>
              <a:rPr lang="en-US" sz="1300" i="1" dirty="0" smtClean="0"/>
              <a:t>; 1 1 0 0 0 0 1 1 0 0; 0 0 0 0 0 0 0 0 0 0;]</a:t>
            </a:r>
            <a:endParaRPr lang="en-US" sz="1300" dirty="0"/>
          </a:p>
          <a:p>
            <a:pPr lvl="0"/>
            <a:r>
              <a:rPr lang="en-US" sz="1300" i="1" dirty="0" smtClean="0"/>
              <a:t>BurstTransmissionLLAbitmap3 </a:t>
            </a:r>
            <a:r>
              <a:rPr lang="en-US" sz="1300" i="1" dirty="0"/>
              <a:t>= [ 1 1 1 1</a:t>
            </a:r>
            <a:r>
              <a:rPr lang="en-US" sz="1300" i="1" dirty="0" smtClean="0"/>
              <a:t> </a:t>
            </a:r>
            <a:r>
              <a:rPr lang="en-US" sz="1300" i="1" dirty="0"/>
              <a:t>1</a:t>
            </a:r>
            <a:r>
              <a:rPr lang="en-US" sz="1300" i="1" dirty="0" smtClean="0"/>
              <a:t> </a:t>
            </a:r>
            <a:r>
              <a:rPr lang="en-US" sz="1300" i="1" dirty="0"/>
              <a:t>1</a:t>
            </a:r>
            <a:r>
              <a:rPr lang="en-US" sz="1300" i="1" dirty="0" smtClean="0"/>
              <a:t> </a:t>
            </a:r>
            <a:r>
              <a:rPr lang="en-US" sz="1300" i="1" dirty="0"/>
              <a:t>1 1 0</a:t>
            </a:r>
            <a:r>
              <a:rPr lang="en-US" sz="1300" i="1" dirty="0" smtClean="0"/>
              <a:t> 0; 0 0 0 </a:t>
            </a:r>
            <a:r>
              <a:rPr lang="en-US" sz="1300" i="1" dirty="0"/>
              <a:t>0 0</a:t>
            </a:r>
            <a:r>
              <a:rPr lang="en-US" sz="1300" i="1" dirty="0" smtClean="0"/>
              <a:t> </a:t>
            </a:r>
            <a:r>
              <a:rPr lang="en-US" sz="1300" i="1" dirty="0"/>
              <a:t>0</a:t>
            </a:r>
            <a:r>
              <a:rPr lang="en-US" sz="1300" i="1" dirty="0" smtClean="0"/>
              <a:t> 0 </a:t>
            </a:r>
            <a:r>
              <a:rPr lang="en-US" sz="1300" i="1" dirty="0"/>
              <a:t>0 0 0; </a:t>
            </a:r>
            <a:r>
              <a:rPr lang="en-US" sz="1300" i="1" dirty="0" smtClean="0"/>
              <a:t>0 </a:t>
            </a:r>
            <a:r>
              <a:rPr lang="en-US" sz="1300" i="1" dirty="0"/>
              <a:t>1 1 1 1 1 1 1 0 0; 0 0 0 0 0 0 0 0 0 0;]</a:t>
            </a:r>
            <a:endParaRPr lang="en-US" sz="1300" dirty="0"/>
          </a:p>
          <a:p>
            <a:pPr lvl="0"/>
            <a:r>
              <a:rPr lang="en-US" sz="1300" i="1" dirty="0" smtClean="0"/>
              <a:t>BurstTransmissionLLAbitmap4 </a:t>
            </a:r>
            <a:r>
              <a:rPr lang="en-US" sz="1300" i="1" dirty="0"/>
              <a:t>= [ 1 </a:t>
            </a:r>
            <a:r>
              <a:rPr lang="en-US" sz="1300" i="1" dirty="0" smtClean="0"/>
              <a:t>0 </a:t>
            </a:r>
            <a:r>
              <a:rPr lang="en-US" sz="1300" i="1" dirty="0"/>
              <a:t>0</a:t>
            </a:r>
            <a:r>
              <a:rPr lang="en-US" sz="1300" i="1" dirty="0" smtClean="0"/>
              <a:t> </a:t>
            </a:r>
            <a:r>
              <a:rPr lang="en-US" sz="1300" i="1" dirty="0"/>
              <a:t>1 0 0 1 </a:t>
            </a:r>
            <a:r>
              <a:rPr lang="en-US" sz="1300" i="1" dirty="0" smtClean="0"/>
              <a:t>0 </a:t>
            </a:r>
            <a:r>
              <a:rPr lang="en-US" sz="1300" i="1" dirty="0"/>
              <a:t>0</a:t>
            </a:r>
            <a:r>
              <a:rPr lang="en-US" sz="1300" i="1" dirty="0" smtClean="0"/>
              <a:t> </a:t>
            </a:r>
            <a:r>
              <a:rPr lang="en-US" sz="1300" i="1" dirty="0"/>
              <a:t>0</a:t>
            </a:r>
            <a:r>
              <a:rPr lang="en-US" sz="1300" i="1" dirty="0" smtClean="0"/>
              <a:t>; </a:t>
            </a:r>
            <a:r>
              <a:rPr lang="en-US" sz="1300" i="1" dirty="0"/>
              <a:t>1 </a:t>
            </a:r>
            <a:r>
              <a:rPr lang="en-US" sz="1300" i="1" dirty="0" smtClean="0"/>
              <a:t>0 </a:t>
            </a:r>
            <a:r>
              <a:rPr lang="en-US" sz="1300" i="1" dirty="0"/>
              <a:t>0</a:t>
            </a:r>
            <a:r>
              <a:rPr lang="en-US" sz="1300" i="1" dirty="0" smtClean="0"/>
              <a:t> </a:t>
            </a:r>
            <a:r>
              <a:rPr lang="en-US" sz="1300" i="1" dirty="0"/>
              <a:t>0 1 1 1 0 0 </a:t>
            </a:r>
            <a:r>
              <a:rPr lang="en-US" sz="1300" i="1" dirty="0" smtClean="0"/>
              <a:t>0; </a:t>
            </a:r>
            <a:r>
              <a:rPr lang="en-US" sz="1300" i="1" dirty="0"/>
              <a:t>1 1 1 1 1 1 1 1 0 0; 0 0 0 0 0 0 0 0 0 0</a:t>
            </a:r>
            <a:r>
              <a:rPr lang="en-US" sz="1300" i="1" dirty="0" smtClean="0"/>
              <a:t>;]</a:t>
            </a:r>
          </a:p>
          <a:p>
            <a:pPr marL="0" lvl="0" indent="0">
              <a:buNone/>
            </a:pPr>
            <a:endParaRPr lang="en-US" sz="1300" i="1" dirty="0" smtClean="0"/>
          </a:p>
          <a:p>
            <a:pPr marL="0" indent="0">
              <a:buNone/>
            </a:pPr>
            <a:r>
              <a:rPr lang="en-US" sz="1300" i="1" dirty="0" smtClean="0"/>
              <a:t>Total number of SF in a burst = 15 SFs.</a:t>
            </a:r>
            <a:endParaRPr lang="en-US" sz="1300" i="1" dirty="0"/>
          </a:p>
          <a:p>
            <a:endParaRPr lang="en-US" sz="1300" dirty="0"/>
          </a:p>
          <a:p>
            <a:pPr lvl="0"/>
            <a:endParaRPr lang="en-US" sz="1300" dirty="0"/>
          </a:p>
          <a:p>
            <a:r>
              <a:rPr lang="en-US" sz="1900" dirty="0" smtClean="0"/>
              <a:t>Random variable 1 : </a:t>
            </a:r>
            <a:r>
              <a:rPr lang="en-US" sz="1900" i="1" dirty="0" err="1" smtClean="0">
                <a:solidFill>
                  <a:srgbClr val="FF0000"/>
                </a:solidFill>
              </a:rPr>
              <a:t>T</a:t>
            </a:r>
            <a:r>
              <a:rPr lang="en-US" sz="1900" i="1" baseline="-25000" dirty="0" err="1" smtClean="0">
                <a:solidFill>
                  <a:srgbClr val="FF0000"/>
                </a:solidFill>
              </a:rPr>
              <a:t>delta</a:t>
            </a:r>
            <a:r>
              <a:rPr lang="en-US" sz="1900" dirty="0" smtClean="0">
                <a:solidFill>
                  <a:srgbClr val="FF0000"/>
                </a:solidFill>
              </a:rPr>
              <a:t> : Pattern Delay randomly selected of [0 : 1ms :10ms] </a:t>
            </a:r>
          </a:p>
          <a:p>
            <a:r>
              <a:rPr lang="en-US" sz="1900" dirty="0"/>
              <a:t>Random variable </a:t>
            </a:r>
            <a:r>
              <a:rPr lang="en-US" sz="1900" dirty="0" smtClean="0"/>
              <a:t>2 </a:t>
            </a:r>
            <a:r>
              <a:rPr lang="en-US" sz="1900" dirty="0"/>
              <a:t>: </a:t>
            </a:r>
            <a:r>
              <a:rPr lang="en-US" sz="1900" i="1" dirty="0" err="1" smtClean="0">
                <a:solidFill>
                  <a:srgbClr val="FF0000"/>
                </a:solidFill>
              </a:rPr>
              <a:t>i</a:t>
            </a:r>
            <a:r>
              <a:rPr lang="en-US" sz="1900" i="1" baseline="-25000" dirty="0" err="1" smtClean="0">
                <a:solidFill>
                  <a:srgbClr val="FF0000"/>
                </a:solidFill>
              </a:rPr>
              <a:t>set</a:t>
            </a:r>
            <a:r>
              <a:rPr lang="en-US" sz="1900" dirty="0" smtClean="0">
                <a:solidFill>
                  <a:srgbClr val="FF0000"/>
                </a:solidFill>
              </a:rPr>
              <a:t> </a:t>
            </a:r>
            <a:r>
              <a:rPr lang="en-US" sz="1900" dirty="0">
                <a:solidFill>
                  <a:srgbClr val="FF0000"/>
                </a:solidFill>
              </a:rPr>
              <a:t>: </a:t>
            </a:r>
            <a:r>
              <a:rPr lang="en-US" sz="1900" dirty="0" smtClean="0">
                <a:solidFill>
                  <a:srgbClr val="FF0000"/>
                </a:solidFill>
              </a:rPr>
              <a:t>   Pattern selection from the burst set [1:1:4] </a:t>
            </a:r>
          </a:p>
          <a:p>
            <a:r>
              <a:rPr lang="en-US" sz="1900" dirty="0" smtClean="0"/>
              <a:t>Defer time can be applied to a burst transmission optionally.</a:t>
            </a:r>
            <a:endParaRPr lang="en-US" sz="1900" dirty="0"/>
          </a:p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1196752"/>
            <a:ext cx="2633674" cy="175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051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3130</TotalTime>
  <Words>894</Words>
  <Application>Microsoft Office PowerPoint</Application>
  <PresentationFormat>On-screen Show (4:3)</PresentationFormat>
  <Paragraphs>74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主题</vt:lpstr>
      <vt:lpstr>3GPP TSG-RAN WG4 Meeting #78bis                                                San José Del Cabo, México, April 9th –17th, 2016 </vt:lpstr>
      <vt:lpstr>Background</vt:lpstr>
      <vt:lpstr>WF on the signal model (Option 1)</vt:lpstr>
      <vt:lpstr>WF on the signal model (Option 1)</vt:lpstr>
      <vt:lpstr>Background of Pattern based TX model (option 2)</vt:lpstr>
      <vt:lpstr>WF on the signal model (Option 2)</vt:lpstr>
      <vt:lpstr>WF on the signal model (Option 2)</vt:lpstr>
      <vt:lpstr>For Information on Option 2 (1)</vt:lpstr>
      <vt:lpstr>For Information on Option 2 (2)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keywords>CTPClassification=CTP_PUBLIC:VisualMarkings=</cp:keywords>
  <cp:lastModifiedBy>Shaohua Li 3</cp:lastModifiedBy>
  <cp:revision>348</cp:revision>
  <dcterms:created xsi:type="dcterms:W3CDTF">2016-01-12T08:39:50Z</dcterms:created>
  <dcterms:modified xsi:type="dcterms:W3CDTF">2016-04-15T14:32:11Z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1460469875</vt:lpwstr>
  </property>
  <property fmtid="{D5CDD505-2E9C-101B-9397-08002B2CF9AE}" pid="11" name="TitusGUID">
    <vt:lpwstr>f992c24c-9608-4b7f-a63e-084ec255b54f</vt:lpwstr>
  </property>
  <property fmtid="{D5CDD505-2E9C-101B-9397-08002B2CF9AE}" pid="12" name="CTP_TimeStamp">
    <vt:lpwstr>2016-04-14 23:35:09Z</vt:lpwstr>
  </property>
  <property fmtid="{D5CDD505-2E9C-101B-9397-08002B2CF9AE}" pid="13" name="CTP_BU">
    <vt:lpwstr>NA</vt:lpwstr>
  </property>
  <property fmtid="{D5CDD505-2E9C-101B-9397-08002B2CF9AE}" pid="14" name="CTP_IDSID">
    <vt:lpwstr>NA</vt:lpwstr>
  </property>
  <property fmtid="{D5CDD505-2E9C-101B-9397-08002B2CF9AE}" pid="15" name="CTP_WWID">
    <vt:lpwstr>NA</vt:lpwstr>
  </property>
  <property fmtid="{D5CDD505-2E9C-101B-9397-08002B2CF9AE}" pid="16" name="CTPClassification">
    <vt:lpwstr>CTP_PUBLIC</vt:lpwstr>
  </property>
</Properties>
</file>