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0" r:id="rId3"/>
    <p:sldId id="262" r:id="rId4"/>
    <p:sldId id="269" r:id="rId5"/>
    <p:sldId id="257" r:id="rId6"/>
    <p:sldId id="268" r:id="rId7"/>
    <p:sldId id="284" r:id="rId8"/>
    <p:sldId id="277" r:id="rId9"/>
    <p:sldId id="285" r:id="rId10"/>
    <p:sldId id="281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4660"/>
  </p:normalViewPr>
  <p:slideViewPr>
    <p:cSldViewPr>
      <p:cViewPr>
        <p:scale>
          <a:sx n="100" d="100"/>
          <a:sy n="100" d="100"/>
        </p:scale>
        <p:origin x="-792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4/16/2016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5760640" cy="1296144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#78bis	                                               </a:t>
            </a:r>
            <a:r>
              <a:rPr lang="en-GB" altLang="zh-CN" sz="2200" dirty="0" smtClean="0"/>
              <a:t>San Jose del </a:t>
            </a:r>
            <a:r>
              <a:rPr lang="en-GB" altLang="zh-CN" sz="2200" dirty="0" err="1" smtClean="0"/>
              <a:t>Cabo</a:t>
            </a:r>
            <a:r>
              <a:rPr lang="en-GB" altLang="zh-CN" sz="2200" dirty="0" smtClean="0"/>
              <a:t>, Mexico, 11th – 15th Apr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Ericsson, Qualcomm, </a:t>
            </a:r>
            <a:r>
              <a:rPr lang="en-US" altLang="zh-CN" dirty="0" smtClean="0">
                <a:solidFill>
                  <a:schemeClr val="tx1"/>
                </a:solidFill>
              </a:rPr>
              <a:t>Intel, LG electronics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demodulation performance and CSI requirements for LAA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R4-162753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1143000"/>
          </a:xfrm>
        </p:spPr>
        <p:txBody>
          <a:bodyPr/>
          <a:lstStyle/>
          <a:p>
            <a:r>
              <a:rPr lang="en-US" dirty="0" smtClean="0"/>
              <a:t>Thanks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sz="2400" dirty="0" smtClean="0"/>
              <a:t>RAN4#78 Malta meeting, WF R4-1611862 was agreed, but still many open issues left.</a:t>
            </a:r>
            <a:endParaRPr lang="en-US" altLang="zh-CN" sz="2400" dirty="0"/>
          </a:p>
          <a:p>
            <a:pPr algn="just"/>
            <a:r>
              <a:rPr lang="en-US" altLang="zh-CN" sz="2400" dirty="0" smtClean="0"/>
              <a:t>As  per  the further discussions in RAN4#78bis,  progress was made as following  slides.</a:t>
            </a:r>
            <a:endParaRPr lang="en-US" altLang="zh-CN" sz="2400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38051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altLang="zh-CN" sz="2400" dirty="0" smtClean="0">
                <a:cs typeface="Times New Roman" pitchFamily="18" charset="0"/>
              </a:rPr>
              <a:t>Introduce new PDSCH tests in CA mode for Rel-13 LAA with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1 </a:t>
            </a:r>
            <a:r>
              <a:rPr lang="en-US" altLang="zh-CN" sz="2000" dirty="0" err="1" smtClean="0">
                <a:cs typeface="Times New Roman" pitchFamily="18" charset="0"/>
              </a:rPr>
              <a:t>PCell</a:t>
            </a:r>
            <a:r>
              <a:rPr lang="en-US" altLang="zh-CN" sz="2000" dirty="0" smtClean="0">
                <a:cs typeface="Times New Roman" pitchFamily="18" charset="0"/>
              </a:rPr>
              <a:t>  with 1.4MHz ~20MHz  BW + 1 LAA </a:t>
            </a:r>
            <a:r>
              <a:rPr lang="en-US" altLang="zh-CN" sz="2000" dirty="0" err="1" smtClean="0">
                <a:cs typeface="Times New Roman" pitchFamily="18" charset="0"/>
              </a:rPr>
              <a:t>SCell</a:t>
            </a:r>
            <a:r>
              <a:rPr lang="en-US" altLang="zh-CN" sz="2000" dirty="0" smtClean="0">
                <a:cs typeface="Times New Roman" pitchFamily="18" charset="0"/>
              </a:rPr>
              <a:t> both with 20MHz BW;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Both FDD </a:t>
            </a:r>
            <a:r>
              <a:rPr lang="en-US" altLang="zh-CN" sz="2000" dirty="0" err="1" smtClean="0">
                <a:cs typeface="Times New Roman" pitchFamily="18" charset="0"/>
              </a:rPr>
              <a:t>PCell</a:t>
            </a:r>
            <a:r>
              <a:rPr lang="en-US" altLang="zh-CN" sz="2000" dirty="0" smtClean="0">
                <a:cs typeface="Times New Roman" pitchFamily="18" charset="0"/>
              </a:rPr>
              <a:t> and TDD </a:t>
            </a:r>
            <a:r>
              <a:rPr lang="en-US" altLang="zh-CN" sz="2000" dirty="0" err="1" smtClean="0">
                <a:cs typeface="Times New Roman" pitchFamily="18" charset="0"/>
              </a:rPr>
              <a:t>PCell</a:t>
            </a:r>
            <a:r>
              <a:rPr lang="en-US" altLang="zh-CN" sz="2000" dirty="0" smtClean="0">
                <a:cs typeface="Times New Roman" pitchFamily="18" charset="0"/>
              </a:rPr>
              <a:t> should be covered;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Both </a:t>
            </a:r>
            <a:r>
              <a:rPr lang="en-US" altLang="zh-CN" sz="2000" dirty="0" err="1" smtClean="0">
                <a:cs typeface="Times New Roman" pitchFamily="18" charset="0"/>
              </a:rPr>
              <a:t>PCell</a:t>
            </a:r>
            <a:r>
              <a:rPr lang="en-US" altLang="zh-CN" sz="2000" dirty="0" smtClean="0">
                <a:cs typeface="Times New Roman" pitchFamily="18" charset="0"/>
              </a:rPr>
              <a:t> and LAA </a:t>
            </a:r>
            <a:r>
              <a:rPr lang="en-US" altLang="zh-CN" sz="2000" dirty="0" err="1" smtClean="0">
                <a:cs typeface="Times New Roman" pitchFamily="18" charset="0"/>
              </a:rPr>
              <a:t>SCell</a:t>
            </a:r>
            <a:r>
              <a:rPr lang="en-US" altLang="zh-CN" sz="2000" dirty="0" smtClean="0">
                <a:cs typeface="Times New Roman" pitchFamily="18" charset="0"/>
              </a:rPr>
              <a:t> should be verified.</a:t>
            </a:r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r>
              <a:rPr lang="en-US" altLang="zh-CN" sz="2400" dirty="0" smtClean="0">
                <a:cs typeface="Times New Roman" pitchFamily="18" charset="0"/>
              </a:rPr>
              <a:t>Full, Initial and end partial SF to be tested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Option1: Full </a:t>
            </a:r>
            <a:r>
              <a:rPr lang="en-US" altLang="zh-CN" sz="2000" dirty="0" err="1" smtClean="0">
                <a:cs typeface="Times New Roman" pitchFamily="18" charset="0"/>
              </a:rPr>
              <a:t>subframe</a:t>
            </a:r>
            <a:endParaRPr lang="en-US" altLang="zh-CN" sz="2000" dirty="0" smtClean="0">
              <a:cs typeface="Times New Roman" pitchFamily="18" charset="0"/>
            </a:endParaRP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Option2: [Initial </a:t>
            </a:r>
            <a:r>
              <a:rPr lang="en-US" altLang="zh-CN" sz="2000" dirty="0" err="1" smtClean="0">
                <a:cs typeface="Times New Roman" pitchFamily="18" charset="0"/>
              </a:rPr>
              <a:t>paritial</a:t>
            </a:r>
            <a:r>
              <a:rPr lang="en-US" altLang="zh-CN" sz="2000" dirty="0" smtClean="0"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cs typeface="Times New Roman" pitchFamily="18" charset="0"/>
              </a:rPr>
              <a:t>subframe</a:t>
            </a:r>
            <a:r>
              <a:rPr lang="en-US" altLang="zh-CN" sz="2000" dirty="0" smtClean="0">
                <a:cs typeface="Times New Roman" pitchFamily="18" charset="0"/>
              </a:rPr>
              <a:t>] + full frame + ending partial </a:t>
            </a:r>
            <a:r>
              <a:rPr lang="en-US" altLang="zh-CN" sz="2000" dirty="0" err="1" smtClean="0">
                <a:cs typeface="Times New Roman" pitchFamily="18" charset="0"/>
              </a:rPr>
              <a:t>subframe</a:t>
            </a:r>
            <a:endParaRPr lang="en-US" altLang="zh-CN" sz="2000" dirty="0" smtClean="0">
              <a:cs typeface="Times New Roman" pitchFamily="18" charset="0"/>
            </a:endParaRPr>
          </a:p>
          <a:p>
            <a:pPr lvl="1"/>
            <a:endParaRPr lang="en-US" altLang="zh-CN" sz="2000" dirty="0" smtClean="0">
              <a:cs typeface="Times New Roman" pitchFamily="18" charset="0"/>
            </a:endParaRPr>
          </a:p>
          <a:p>
            <a:pPr marL="342900" lvl="4" indent="-342900">
              <a:buFont typeface="Arial" pitchFamily="34" charset="0"/>
              <a:buChar char="•"/>
            </a:pPr>
            <a:r>
              <a:rPr lang="en-GB" altLang="zh-CN" sz="2400" dirty="0" smtClean="0">
                <a:cs typeface="Times New Roman" pitchFamily="18" charset="0"/>
              </a:rPr>
              <a:t>(e)PDCCH performance verification:</a:t>
            </a:r>
            <a:endParaRPr lang="en-US" altLang="zh-CN" sz="2400" dirty="0" smtClean="0">
              <a:cs typeface="Times New Roman" pitchFamily="18" charset="0"/>
            </a:endParaRPr>
          </a:p>
          <a:p>
            <a:pPr lvl="1"/>
            <a:r>
              <a:rPr lang="en-US" sz="1800" dirty="0" smtClean="0">
                <a:solidFill>
                  <a:prstClr val="black"/>
                </a:solidFill>
                <a:cs typeface="Times New Roman" pitchFamily="18" charset="0"/>
              </a:rPr>
              <a:t>Option 1: Explicitly</a:t>
            </a:r>
          </a:p>
          <a:p>
            <a:pPr lvl="1"/>
            <a:r>
              <a:rPr lang="en-US" sz="1800" dirty="0" smtClean="0">
                <a:solidFill>
                  <a:prstClr val="black"/>
                </a:solidFill>
                <a:cs typeface="Times New Roman" pitchFamily="18" charset="0"/>
              </a:rPr>
              <a:t>Option 2: Implicitly verify the (e)PDCCH performance via PDSCH tests</a:t>
            </a:r>
          </a:p>
          <a:p>
            <a:pPr lvl="1"/>
            <a:endParaRPr lang="en-GB" altLang="zh-CN" sz="2000" dirty="0" smtClean="0">
              <a:cs typeface="Times New Roman" pitchFamily="18" charset="0"/>
            </a:endParaRPr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General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cs typeface="Times New Roman" pitchFamily="18" charset="0"/>
              </a:rPr>
              <a:t>MBSFN subframe configuration</a:t>
            </a:r>
          </a:p>
          <a:p>
            <a:pPr lvl="1" latinLnBrk="1"/>
            <a:r>
              <a:rPr lang="en-US" sz="2000" dirty="0" smtClean="0"/>
              <a:t>Option1 : </a:t>
            </a:r>
            <a:r>
              <a:rPr lang="en-GB" sz="2000" dirty="0" smtClean="0"/>
              <a:t>MBSFN </a:t>
            </a:r>
            <a:r>
              <a:rPr lang="en-GB" sz="2000" dirty="0" err="1" smtClean="0"/>
              <a:t>subframe</a:t>
            </a:r>
            <a:r>
              <a:rPr lang="en-GB" sz="2000" dirty="0" smtClean="0"/>
              <a:t> is not configured</a:t>
            </a:r>
            <a:endParaRPr lang="en-US" sz="2000" dirty="0" smtClean="0"/>
          </a:p>
          <a:p>
            <a:pPr lvl="1"/>
            <a:r>
              <a:rPr lang="en-US" sz="2000" dirty="0" smtClean="0"/>
              <a:t>Option2: </a:t>
            </a:r>
            <a:r>
              <a:rPr lang="en-GB" sz="2000" dirty="0" smtClean="0"/>
              <a:t>MBSFN </a:t>
            </a:r>
            <a:r>
              <a:rPr lang="en-GB" sz="2000" dirty="0" err="1" smtClean="0"/>
              <a:t>subframe</a:t>
            </a:r>
            <a:r>
              <a:rPr lang="en-GB" sz="2000" dirty="0" smtClean="0"/>
              <a:t> is configured for DMRS-based transmission mode  </a:t>
            </a:r>
            <a:endParaRPr lang="en-GB" sz="2000" dirty="0" smtClean="0"/>
          </a:p>
          <a:p>
            <a:pPr lvl="1"/>
            <a:endParaRPr lang="en-GB" altLang="zh-CN" sz="2000" dirty="0" smtClean="0"/>
          </a:p>
          <a:p>
            <a:r>
              <a:rPr lang="en-US" altLang="zh-CN" sz="2800" dirty="0"/>
              <a:t>DRS </a:t>
            </a:r>
            <a:r>
              <a:rPr lang="en-US" altLang="zh-CN" sz="2800" dirty="0" smtClean="0"/>
              <a:t>configuration: w</a:t>
            </a:r>
            <a:r>
              <a:rPr lang="en-US" altLang="zh-CN" sz="2200" dirty="0" smtClean="0"/>
              <a:t>ith DMTC period 80ms</a:t>
            </a:r>
            <a:endParaRPr lang="en-US" altLang="zh-CN" u="sng" dirty="0"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23326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57400"/>
            <a:ext cx="8229600" cy="5400600"/>
          </a:xfrm>
        </p:spPr>
        <p:txBody>
          <a:bodyPr>
            <a:noAutofit/>
          </a:bodyPr>
          <a:lstStyle/>
          <a:p>
            <a:r>
              <a:rPr lang="en-US" altLang="zh-CN" sz="2400" dirty="0" smtClean="0">
                <a:cs typeface="Times New Roman" pitchFamily="18" charset="0"/>
              </a:rPr>
              <a:t>Frequency offset and timing error, and synchronization: 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Frequency offset and timing error of LAA Scell should be set relative to </a:t>
            </a:r>
            <a:r>
              <a:rPr lang="en-US" altLang="zh-CN" sz="2000" dirty="0" err="1" smtClean="0">
                <a:cs typeface="Times New Roman" pitchFamily="18" charset="0"/>
              </a:rPr>
              <a:t>Pcell</a:t>
            </a:r>
            <a:endParaRPr lang="en-US" altLang="zh-CN" sz="2000" dirty="0" smtClean="0">
              <a:cs typeface="Times New Roman" pitchFamily="18" charset="0"/>
            </a:endParaRPr>
          </a:p>
          <a:p>
            <a:pPr lvl="2"/>
            <a:r>
              <a:rPr lang="en-US" altLang="zh-CN" sz="1600" dirty="0" smtClean="0">
                <a:cs typeface="Times New Roman" pitchFamily="18" charset="0"/>
              </a:rPr>
              <a:t>[750]Hz,  [30.26]</a:t>
            </a:r>
            <a:r>
              <a:rPr lang="el-GR" altLang="zh-CN" sz="1600" dirty="0" smtClean="0">
                <a:cs typeface="Times New Roman" pitchFamily="18" charset="0"/>
              </a:rPr>
              <a:t>μ</a:t>
            </a:r>
            <a:r>
              <a:rPr lang="en-US" altLang="zh-CN" sz="1600" dirty="0" smtClean="0">
                <a:cs typeface="Times New Roman" pitchFamily="18" charset="0"/>
              </a:rPr>
              <a:t>s</a:t>
            </a:r>
          </a:p>
          <a:p>
            <a:pPr lvl="2"/>
            <a:r>
              <a:rPr lang="en-US" altLang="zh-CN" sz="1600" dirty="0" smtClean="0">
                <a:cs typeface="Times New Roman" pitchFamily="18" charset="0"/>
              </a:rPr>
              <a:t>200 Hz, 3 us</a:t>
            </a:r>
          </a:p>
          <a:p>
            <a:pPr lvl="2"/>
            <a:r>
              <a:rPr lang="en-US" altLang="zh-CN" sz="1600" dirty="0" smtClean="0">
                <a:cs typeface="Times New Roman" pitchFamily="18" charset="0"/>
              </a:rPr>
              <a:t>Other options are not precluded.</a:t>
            </a:r>
          </a:p>
          <a:p>
            <a:pPr lvl="1">
              <a:buNone/>
            </a:pPr>
            <a:endParaRPr lang="en-US" altLang="zh-CN" sz="1400" dirty="0" smtClean="0">
              <a:cs typeface="Times New Roman" pitchFamily="18" charset="0"/>
            </a:endParaRPr>
          </a:p>
          <a:p>
            <a:pPr lvl="1">
              <a:buNone/>
            </a:pPr>
            <a:r>
              <a:rPr lang="en-US" altLang="zh-CN" sz="1400" i="1" dirty="0" smtClean="0">
                <a:cs typeface="Times New Roman" pitchFamily="18" charset="0"/>
              </a:rPr>
              <a:t>Note: The defer time due to </a:t>
            </a:r>
            <a:r>
              <a:rPr lang="en-GB" altLang="zh-CN" sz="1400" i="1" dirty="0" smtClean="0"/>
              <a:t>slot duration mismatch with LTE basic time unit </a:t>
            </a:r>
            <a:r>
              <a:rPr lang="en-US" altLang="zh-CN" sz="1400" i="1" dirty="0" smtClean="0"/>
              <a:t> is  FFS</a:t>
            </a:r>
          </a:p>
          <a:p>
            <a:pPr lvl="2"/>
            <a:r>
              <a:rPr lang="en-US" altLang="zh-CN" sz="1450" i="1" dirty="0" smtClean="0">
                <a:cs typeface="Times New Roman" pitchFamily="18" charset="0"/>
              </a:rPr>
              <a:t>The above proposed time offset may be updated subjected to the discussion  results of this issue </a:t>
            </a:r>
            <a:endParaRPr lang="en-US" altLang="zh-CN" sz="2200" i="1" dirty="0" smtClean="0">
              <a:cs typeface="Times New Roman" pitchFamily="18" charset="0"/>
            </a:endParaRPr>
          </a:p>
          <a:p>
            <a:pPr lvl="2"/>
            <a:endParaRPr lang="en-US" altLang="zh-CN" sz="1400" dirty="0" smtClean="0">
              <a:cs typeface="Times New Roman" pitchFamily="18" charset="0"/>
            </a:endParaRPr>
          </a:p>
          <a:p>
            <a:r>
              <a:rPr lang="en-GB" altLang="zh-CN" sz="2400" dirty="0" smtClean="0"/>
              <a:t>Reference receiver: </a:t>
            </a:r>
          </a:p>
          <a:p>
            <a:pPr lvl="1"/>
            <a:r>
              <a:rPr lang="en-GB" altLang="zh-CN" sz="2000" dirty="0" smtClean="0"/>
              <a:t>MMSE-IRC receiver</a:t>
            </a:r>
          </a:p>
          <a:p>
            <a:pPr lvl="2"/>
            <a:r>
              <a:rPr lang="en-GB" altLang="zh-CN" sz="1600" dirty="0" smtClean="0"/>
              <a:t>With practical frequency and timing tracking</a:t>
            </a:r>
          </a:p>
          <a:p>
            <a:pPr lvl="2"/>
            <a:r>
              <a:rPr lang="en-GB" altLang="zh-CN" sz="1600" dirty="0" smtClean="0"/>
              <a:t>With practical detection</a:t>
            </a:r>
            <a:endParaRPr lang="en-US" altLang="zh-CN" sz="1600" dirty="0" smtClean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80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PDSCH test cases and parameters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5963"/>
          </a:xfrm>
        </p:spPr>
        <p:txBody>
          <a:bodyPr>
            <a:noAutofit/>
          </a:bodyPr>
          <a:lstStyle/>
          <a:p>
            <a:r>
              <a:rPr lang="en-US" altLang="zh-CN" sz="2400" dirty="0" smtClean="0">
                <a:cs typeface="Times New Roman" pitchFamily="18" charset="0"/>
              </a:rPr>
              <a:t>For </a:t>
            </a:r>
            <a:r>
              <a:rPr lang="en-US" altLang="zh-CN" sz="2400" dirty="0" err="1" smtClean="0">
                <a:cs typeface="Times New Roman" pitchFamily="18" charset="0"/>
              </a:rPr>
              <a:t>PCell</a:t>
            </a:r>
            <a:r>
              <a:rPr lang="en-US" altLang="zh-CN" sz="2400" dirty="0" smtClean="0">
                <a:cs typeface="Times New Roman" pitchFamily="18" charset="0"/>
              </a:rPr>
              <a:t>, to save the simulation efforts, the following existing test cases maybe used if needed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TM3 rank-2, EVA70, 2x2 Low, 16QAM ½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TM4 rank-2, EVA5, 4x2 Low, 16QAM ½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TM3 rank-2, EVA70, 2x2 Low, 16QAM ½</a:t>
            </a:r>
          </a:p>
          <a:p>
            <a:pPr lvl="1"/>
            <a:endParaRPr lang="en-US" altLang="zh-CN" sz="2000" dirty="0" smtClean="0">
              <a:cs typeface="Times New Roman" pitchFamily="18" charset="0"/>
            </a:endParaRPr>
          </a:p>
          <a:p>
            <a:r>
              <a:rPr lang="en-US" altLang="zh-CN" sz="2400" dirty="0" smtClean="0">
                <a:cs typeface="Times New Roman" pitchFamily="18" charset="0"/>
              </a:rPr>
              <a:t>For the LAA </a:t>
            </a:r>
            <a:r>
              <a:rPr lang="en-US" altLang="zh-CN" sz="2400" dirty="0" err="1" smtClean="0">
                <a:cs typeface="Times New Roman" pitchFamily="18" charset="0"/>
              </a:rPr>
              <a:t>SCell</a:t>
            </a:r>
            <a:r>
              <a:rPr lang="en-US" altLang="zh-CN" sz="2400" dirty="0" smtClean="0">
                <a:cs typeface="Times New Roman" pitchFamily="18" charset="0"/>
              </a:rPr>
              <a:t> 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Option 1: TM3 4x2, TM9 2x2(Qualcomm)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Option 2: TM3 2x2, TM9 4x2(Intel and LGE, Qualcomm)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Option 3: TM3 2x2, TM4 4x2, TM9 2x2 (Ericsson, Huawei)</a:t>
            </a:r>
          </a:p>
        </p:txBody>
      </p:sp>
    </p:spTree>
    <p:extLst>
      <p:ext uri="{BB962C8B-B14F-4D97-AF65-F5344CB8AC3E}">
        <p14:creationId xmlns="" xmlns:p14="http://schemas.microsoft.com/office/powerpoint/2010/main" val="3714677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metric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zh-CN" dirty="0" smtClean="0">
                <a:cs typeface="Times New Roman" pitchFamily="18" charset="0"/>
              </a:rPr>
              <a:t>Reuse relative throughput (TP)</a:t>
            </a:r>
            <a:endParaRPr lang="en-US" altLang="zh-CN" dirty="0" smtClean="0"/>
          </a:p>
          <a:p>
            <a:pPr lvl="2"/>
            <a:r>
              <a:rPr lang="en-US" altLang="zh-CN" sz="2000" dirty="0" smtClean="0"/>
              <a:t>70% TP as starting point. </a:t>
            </a:r>
          </a:p>
          <a:p>
            <a:pPr lvl="2"/>
            <a:r>
              <a:rPr lang="en-US" altLang="zh-CN" sz="2000" dirty="0" smtClean="0"/>
              <a:t>Relative throughput is </a:t>
            </a:r>
            <a:r>
              <a:rPr lang="en-GB" altLang="zh-CN" sz="2000" dirty="0" smtClean="0"/>
              <a:t>the ratio of the throughput values per component carrier to the sum of the nominal maximum throughput values per component carrier.</a:t>
            </a:r>
          </a:p>
          <a:p>
            <a:pPr lvl="3"/>
            <a:r>
              <a:rPr lang="en-GB" altLang="zh-CN" sz="1600" dirty="0" smtClean="0"/>
              <a:t>Nominal maximum throughput is </a:t>
            </a:r>
          </a:p>
          <a:p>
            <a:pPr lvl="3">
              <a:buNone/>
            </a:pPr>
            <a:endParaRPr lang="en-GB" altLang="zh-CN" sz="1600" dirty="0" smtClean="0"/>
          </a:p>
          <a:p>
            <a:pPr>
              <a:buNone/>
            </a:pPr>
            <a:r>
              <a:rPr lang="en-GB" altLang="zh-CN" sz="1800" dirty="0" smtClean="0"/>
              <a:t>Nominal Max throughput = (Total data transmitted)/(Total time used for transmission)</a:t>
            </a:r>
            <a:endParaRPr lang="en-US" altLang="zh-CN" sz="1800" dirty="0" smtClean="0"/>
          </a:p>
          <a:p>
            <a:endParaRPr lang="en-US" sz="4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zh-CN" dirty="0" smtClean="0"/>
              <a:t>CSI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1"/>
            <a:ext cx="8229600" cy="4968552"/>
          </a:xfrm>
        </p:spPr>
        <p:txBody>
          <a:bodyPr>
            <a:normAutofit/>
          </a:bodyPr>
          <a:lstStyle/>
          <a:p>
            <a:pPr algn="just"/>
            <a:r>
              <a:rPr lang="en-US" altLang="zh-CN" sz="2800" dirty="0" smtClean="0"/>
              <a:t>CQI </a:t>
            </a:r>
            <a:r>
              <a:rPr lang="en-US" altLang="zh-CN" sz="2800" dirty="0"/>
              <a:t>feedback </a:t>
            </a:r>
            <a:r>
              <a:rPr lang="en-US" altLang="zh-CN" sz="2800" dirty="0" smtClean="0"/>
              <a:t>mode:</a:t>
            </a:r>
            <a:r>
              <a:rPr lang="en-US" altLang="zh-CN" sz="2800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</a:p>
          <a:p>
            <a:pPr lvl="1" algn="just"/>
            <a:r>
              <a:rPr lang="en-US" altLang="zh-CN" sz="2400" dirty="0" err="1" smtClean="0">
                <a:solidFill>
                  <a:prstClr val="black"/>
                </a:solidFill>
                <a:cs typeface="Times New Roman" pitchFamily="18" charset="0"/>
              </a:rPr>
              <a:t>Aperiodic</a:t>
            </a:r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 CQI test</a:t>
            </a:r>
          </a:p>
          <a:p>
            <a:pPr lvl="1" algn="just"/>
            <a:r>
              <a:rPr lang="en-US" altLang="zh-CN" sz="2400" dirty="0" smtClean="0">
                <a:solidFill>
                  <a:prstClr val="black"/>
                </a:solidFill>
                <a:cs typeface="Times New Roman" pitchFamily="18" charset="0"/>
              </a:rPr>
              <a:t>Periodic CQI test is FFS</a:t>
            </a:r>
            <a:endParaRPr lang="en-US" altLang="zh-CN" sz="2400" dirty="0" smtClean="0"/>
          </a:p>
          <a:p>
            <a:r>
              <a:rPr lang="en-US" altLang="zh-CN" sz="2800" dirty="0" smtClean="0"/>
              <a:t>One CSI test for CRS based transmission scheme and one CSI test for DMRS based transmission scheme for the corresponding CQI feedback mode</a:t>
            </a:r>
          </a:p>
          <a:p>
            <a:r>
              <a:rPr lang="en-US" altLang="zh-CN" sz="2800" dirty="0" smtClean="0">
                <a:solidFill>
                  <a:prstClr val="black"/>
                </a:solidFill>
                <a:cs typeface="Times New Roman" pitchFamily="18" charset="0"/>
              </a:rPr>
              <a:t>Transmission mode</a:t>
            </a:r>
          </a:p>
          <a:p>
            <a:pPr lvl="1"/>
            <a:r>
              <a:rPr lang="en-US" altLang="zh-CN" sz="2000" dirty="0" smtClean="0">
                <a:solidFill>
                  <a:prstClr val="black"/>
                </a:solidFill>
                <a:cs typeface="Times New Roman" pitchFamily="18" charset="0"/>
              </a:rPr>
              <a:t>Baseline: TM3 (CRS based CSI measurement) and TM9 (CSI-RS based)</a:t>
            </a:r>
          </a:p>
          <a:p>
            <a:pPr lvl="2"/>
            <a:r>
              <a:rPr lang="en-US" altLang="zh-CN" sz="1600" dirty="0" smtClean="0">
                <a:cs typeface="Times New Roman" pitchFamily="18" charset="0"/>
              </a:rPr>
              <a:t>If any issues is identified for TM3, TM2 may be selected</a:t>
            </a:r>
          </a:p>
          <a:p>
            <a:r>
              <a:rPr lang="en-US" altLang="zh-CN" sz="2800" dirty="0" smtClean="0">
                <a:solidFill>
                  <a:prstClr val="black"/>
                </a:solidFill>
                <a:cs typeface="Times New Roman" pitchFamily="18" charset="0"/>
              </a:rPr>
              <a:t>Test methodology</a:t>
            </a:r>
          </a:p>
          <a:p>
            <a:pPr lvl="1">
              <a:buNone/>
            </a:pPr>
            <a:r>
              <a:rPr lang="en-US" altLang="zh-CN" sz="2000" dirty="0" smtClean="0"/>
              <a:t>Two power levels with interference level constant</a:t>
            </a:r>
            <a:endParaRPr lang="en-US" altLang="zh-CN" sz="2000" strike="sngStrike" dirty="0" smtClean="0"/>
          </a:p>
          <a:p>
            <a:pPr lvl="1"/>
            <a:endParaRPr lang="en-US" altLang="zh-CN" sz="20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endParaRPr lang="en-US" altLang="zh-CN" sz="2400" u="sng" dirty="0"/>
          </a:p>
          <a:p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2429002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Key test setup for aperiodic CSI </a:t>
            </a:r>
            <a:r>
              <a:rPr lang="en-US" altLang="zh-CN" dirty="0" smtClean="0"/>
              <a:t>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Channel model</a:t>
            </a:r>
          </a:p>
          <a:p>
            <a:pPr lvl="1"/>
            <a:r>
              <a:rPr lang="en-US" altLang="zh-CN" dirty="0"/>
              <a:t>Static channel model is used</a:t>
            </a:r>
          </a:p>
          <a:p>
            <a:r>
              <a:rPr lang="en-US" altLang="zh-CN" dirty="0"/>
              <a:t>Feedback mode</a:t>
            </a:r>
          </a:p>
          <a:p>
            <a:pPr lvl="1"/>
            <a:r>
              <a:rPr lang="en-US" altLang="zh-CN" dirty="0" smtClean="0"/>
              <a:t>TM3 PUSCH 3-0</a:t>
            </a:r>
          </a:p>
          <a:p>
            <a:pPr lvl="1"/>
            <a:r>
              <a:rPr lang="en-US" altLang="zh-CN" dirty="0" smtClean="0"/>
              <a:t>TM9 PUSCH 3-1</a:t>
            </a:r>
            <a:endParaRPr lang="en-US" altLang="zh-CN" dirty="0"/>
          </a:p>
          <a:p>
            <a:r>
              <a:rPr lang="en-US" dirty="0" smtClean="0"/>
              <a:t>The following test metrics may be used:</a:t>
            </a:r>
          </a:p>
          <a:p>
            <a:pPr lvl="1"/>
            <a:r>
              <a:rPr lang="en-US" dirty="0" smtClean="0"/>
              <a:t>Reported CQI distribution</a:t>
            </a:r>
          </a:p>
          <a:p>
            <a:pPr lvl="1"/>
            <a:r>
              <a:rPr lang="en-US" dirty="0" smtClean="0"/>
              <a:t>BLER metric</a:t>
            </a:r>
          </a:p>
          <a:p>
            <a:pPr lvl="1"/>
            <a:r>
              <a:rPr lang="en-US" dirty="0" smtClean="0"/>
              <a:t>Delta CQI for the feedback for different power level</a:t>
            </a:r>
          </a:p>
          <a:p>
            <a:pPr lvl="1"/>
            <a:r>
              <a:rPr lang="en-US" dirty="0" smtClean="0"/>
              <a:t>Other test metric are not excluded</a:t>
            </a:r>
          </a:p>
          <a:p>
            <a:r>
              <a:rPr lang="en-US" dirty="0" smtClean="0"/>
              <a:t>Other issues</a:t>
            </a:r>
          </a:p>
          <a:p>
            <a:pPr lvl="1"/>
            <a:r>
              <a:rPr lang="en-US" dirty="0" smtClean="0"/>
              <a:t>Transmission model </a:t>
            </a:r>
            <a:r>
              <a:rPr lang="en-US" altLang="zh-CN" dirty="0" smtClean="0"/>
              <a:t>for each burst is FFS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98245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4294</TotalTime>
  <Words>558</Words>
  <Application>Microsoft Office PowerPoint</Application>
  <PresentationFormat>On-screen Show (4:3)</PresentationFormat>
  <Paragraphs>85</Paragraphs>
  <Slides>10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主题</vt:lpstr>
      <vt:lpstr>3GPP TSG-RAN WG4 Meeting #78bis                                                San Jose del Cabo, Mexico, 11th – 15th Apr 2016</vt:lpstr>
      <vt:lpstr>Background</vt:lpstr>
      <vt:lpstr>General</vt:lpstr>
      <vt:lpstr>General</vt:lpstr>
      <vt:lpstr>General</vt:lpstr>
      <vt:lpstr>PDSCH test cases and parameters </vt:lpstr>
      <vt:lpstr>Test metric</vt:lpstr>
      <vt:lpstr>CSI test</vt:lpstr>
      <vt:lpstr>Key test setup for aperiodic CSI test</vt:lpstr>
      <vt:lpstr>Thanks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463</cp:revision>
  <dcterms:created xsi:type="dcterms:W3CDTF">2016-01-12T08:39:50Z</dcterms:created>
  <dcterms:modified xsi:type="dcterms:W3CDTF">2016-04-15T18:10:21Z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AdHocReviewCycleID">
    <vt:i4>524215840</vt:i4>
  </property>
  <property fmtid="{D5CDD505-2E9C-101B-9397-08002B2CF9AE}" pid="7" name="_EmailSubject">
    <vt:lpwstr>Draft WF on demodulation performance and CSI requirements for LAA</vt:lpwstr>
  </property>
  <property fmtid="{D5CDD505-2E9C-101B-9397-08002B2CF9AE}" pid="8" name="_AuthorEmail">
    <vt:lpwstr>jaehor@qti.qualcomm.com</vt:lpwstr>
  </property>
  <property fmtid="{D5CDD505-2E9C-101B-9397-08002B2CF9AE}" pid="9" name="_AuthorEmailDisplayName">
    <vt:lpwstr>Ryu, Jaeho</vt:lpwstr>
  </property>
  <property fmtid="{D5CDD505-2E9C-101B-9397-08002B2CF9AE}" pid="10" name="_new_ms_pID_725433">
    <vt:lpwstr>o4BuFXtceD/qMSrFAG
zaiBBohAGA4ePlybYp5xbcPlVxM=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1460729071</vt:lpwstr>
  </property>
</Properties>
</file>