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48" r:id="rId1"/>
  </p:sldMasterIdLst>
  <p:sldIdLst>
    <p:sldId id="256" r:id="rId2"/>
    <p:sldId id="263" r:id="rId3"/>
    <p:sldId id="264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315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316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71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09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9"/>
            <a:ext cx="10515600" cy="50673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128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101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44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094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477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9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050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71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2D091-5F3A-4532-AA4D-A710656958E1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77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" y="1122363"/>
            <a:ext cx="12192001" cy="2387600"/>
          </a:xfrm>
        </p:spPr>
        <p:txBody>
          <a:bodyPr/>
          <a:lstStyle/>
          <a:p>
            <a:r>
              <a:rPr lang="en-US" dirty="0"/>
              <a:t>WF on </a:t>
            </a:r>
            <a:r>
              <a:rPr lang="en-US" dirty="0" smtClean="0"/>
              <a:t>eD2D RRM test cases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Qualcomm, </a:t>
            </a:r>
            <a:r>
              <a:rPr lang="en-US" dirty="0" smtClean="0"/>
              <a:t>Samsung, Nokia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508673" y="92223"/>
            <a:ext cx="16033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400" dirty="0" smtClean="0"/>
              <a:t>R4-162718 </a:t>
            </a:r>
            <a:endParaRPr lang="en-US" altLang="zh-CN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-1" y="-110"/>
            <a:ext cx="506185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6629400" algn="r"/>
                <a:tab pos="8459788" algn="r"/>
              </a:tabLst>
            </a:pPr>
            <a:r>
              <a:rPr lang="en-US" altLang="ja-JP" dirty="0">
                <a:ea typeface="MS PGothic" pitchFamily="34" charset="-128"/>
              </a:rPr>
              <a:t>3GPP TSG-RAN WG4 Meeting #</a:t>
            </a:r>
            <a:r>
              <a:rPr lang="en-US" altLang="ja-JP" dirty="0" smtClean="0">
                <a:ea typeface="MS PGothic" pitchFamily="34" charset="-128"/>
              </a:rPr>
              <a:t>78bis</a:t>
            </a:r>
            <a:endParaRPr lang="en-US" altLang="ja-JP" dirty="0">
              <a:ea typeface="MS PGothic" pitchFamily="34" charset="-128"/>
            </a:endParaRPr>
          </a:p>
          <a:p>
            <a:pPr>
              <a:tabLst>
                <a:tab pos="6629400" algn="r"/>
                <a:tab pos="8459788" algn="r"/>
              </a:tabLst>
            </a:pPr>
            <a:r>
              <a:rPr lang="en-GB" altLang="zh-CN" dirty="0" smtClean="0"/>
              <a:t>San Jose Del Cabo, MX, Apr. 11</a:t>
            </a:r>
            <a:r>
              <a:rPr lang="en-GB" altLang="zh-CN" baseline="30000" dirty="0" smtClean="0"/>
              <a:t>th</a:t>
            </a:r>
            <a:r>
              <a:rPr lang="en-GB" altLang="zh-CN" dirty="0" smtClean="0"/>
              <a:t> – Apr. 15</a:t>
            </a:r>
            <a:r>
              <a:rPr lang="en-GB" altLang="zh-CN" baseline="30000" dirty="0" smtClean="0"/>
              <a:t>th</a:t>
            </a:r>
            <a:r>
              <a:rPr lang="en-GB" altLang="zh-CN" dirty="0" smtClean="0"/>
              <a:t>, 2016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4523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114" y="365126"/>
            <a:ext cx="10983686" cy="610920"/>
          </a:xfrm>
        </p:spPr>
        <p:txBody>
          <a:bodyPr/>
          <a:lstStyle/>
          <a:p>
            <a:r>
              <a:rPr lang="en-US" sz="3200" dirty="0" smtClean="0"/>
              <a:t>eD2D RRM test case 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0115" y="1109608"/>
            <a:ext cx="11702142" cy="5748391"/>
          </a:xfrm>
        </p:spPr>
        <p:txBody>
          <a:bodyPr>
            <a:normAutofit/>
          </a:bodyPr>
          <a:lstStyle/>
          <a:p>
            <a:r>
              <a:rPr lang="en-US" dirty="0" smtClean="0"/>
              <a:t>Proposal 1: RRM test cases and test coverage is proposed as follows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6628742"/>
              </p:ext>
            </p:extLst>
          </p:nvPr>
        </p:nvGraphicFramePr>
        <p:xfrm>
          <a:off x="653144" y="1635720"/>
          <a:ext cx="10929256" cy="4754880"/>
        </p:xfrm>
        <a:graphic>
          <a:graphicData uri="http://schemas.openxmlformats.org/drawingml/2006/table">
            <a:tbl>
              <a:tblPr firstCol="1">
                <a:tableStyleId>{5C22544A-7EE6-4342-B048-85BDC9FD1C3A}</a:tableStyleId>
              </a:tblPr>
              <a:tblGrid>
                <a:gridCol w="969680"/>
                <a:gridCol w="1587758"/>
                <a:gridCol w="8371818"/>
              </a:tblGrid>
              <a:tr h="211651">
                <a:tc rowSpan="3">
                  <a:txBody>
                    <a:bodyPr/>
                    <a:lstStyle/>
                    <a:p>
                      <a:r>
                        <a:rPr lang="en-US" sz="1600" b="0" dirty="0" smtClean="0"/>
                        <a:t>Test 1</a:t>
                      </a:r>
                      <a:endParaRPr lang="en-US" sz="1600" b="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Title</a:t>
                      </a:r>
                      <a:endParaRPr lang="en-US" sz="1600" b="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/>
                        <a:t>Discovery </a:t>
                      </a:r>
                      <a:r>
                        <a:rPr lang="en-US" sz="1600" b="0" dirty="0" err="1" smtClean="0"/>
                        <a:t>Tx</a:t>
                      </a:r>
                      <a:r>
                        <a:rPr lang="en-US" sz="1600" b="0" dirty="0" smtClean="0"/>
                        <a:t> on non-serving cell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65579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To verify</a:t>
                      </a:r>
                      <a:endParaRPr lang="en-US" sz="1600" b="0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dirty="0" smtClean="0"/>
                        <a:t>Cell reselection for</a:t>
                      </a:r>
                      <a:r>
                        <a:rPr lang="en-US" sz="1600" baseline="0" dirty="0" smtClean="0"/>
                        <a:t> discovery </a:t>
                      </a:r>
                      <a:r>
                        <a:rPr lang="en-US" sz="1600" baseline="0" dirty="0" err="1" smtClean="0"/>
                        <a:t>Tx</a:t>
                      </a:r>
                      <a:r>
                        <a:rPr lang="en-US" sz="1600" baseline="0" dirty="0" smtClean="0"/>
                        <a:t> on non-serving cell (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7.16.4)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baseline="0" dirty="0" smtClean="0"/>
                        <a:t>Timing accuracy requirements for discovery </a:t>
                      </a:r>
                      <a:r>
                        <a:rPr lang="en-US" sz="1600" baseline="0" dirty="0" err="1" smtClean="0"/>
                        <a:t>Tx</a:t>
                      </a:r>
                      <a:r>
                        <a:rPr lang="en-US" sz="1600" baseline="0" dirty="0" smtClean="0"/>
                        <a:t> on non-serving cell (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7.16.2.1.2)</a:t>
                      </a:r>
                      <a:endParaRPr lang="en-US" sz="1600" dirty="0" smtClean="0"/>
                    </a:p>
                  </a:txBody>
                  <a:tcPr anchor="ctr"/>
                </a:tc>
              </a:tr>
              <a:tr h="211651">
                <a:tc vMerge="1">
                  <a:txBody>
                    <a:bodyPr/>
                    <a:lstStyle/>
                    <a:p>
                      <a:endParaRPr lang="en-US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Configuration</a:t>
                      </a:r>
                      <a:endParaRPr lang="en-US" sz="1600" b="0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RRC-C</a:t>
                      </a:r>
                      <a:r>
                        <a:rPr lang="en-US" sz="1600" baseline="0" dirty="0" smtClean="0"/>
                        <a:t> DRX, FDD-FDD, AWGN, Discovery </a:t>
                      </a:r>
                      <a:r>
                        <a:rPr lang="en-US" sz="1600" baseline="0" dirty="0" err="1" smtClean="0"/>
                        <a:t>Tx</a:t>
                      </a:r>
                      <a:r>
                        <a:rPr lang="en-US" sz="1600" baseline="0" dirty="0" smtClean="0"/>
                        <a:t> trigger</a:t>
                      </a:r>
                      <a:endParaRPr lang="en-US" sz="1600" dirty="0" smtClean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651">
                <a:tc rowSpan="3">
                  <a:txBody>
                    <a:bodyPr/>
                    <a:lstStyle/>
                    <a:p>
                      <a:r>
                        <a:rPr lang="en-US" sz="1600" b="0" dirty="0" smtClean="0"/>
                        <a:t>Test 2</a:t>
                      </a:r>
                      <a:endParaRPr lang="en-US" sz="1600" b="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Title</a:t>
                      </a:r>
                      <a:endParaRPr lang="en-US" sz="1600" b="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/>
                        <a:t>Interruptions during discovery reception on non-serving frequency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65579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To verify</a:t>
                      </a:r>
                      <a:endParaRPr lang="en-US" sz="1600" b="0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dirty="0" smtClean="0"/>
                        <a:t>Interruptions during discovery with Gaps </a:t>
                      </a:r>
                      <a:r>
                        <a:rPr lang="en-US" sz="1600" dirty="0" smtClean="0"/>
                        <a:t>(non-serving</a:t>
                      </a:r>
                      <a:r>
                        <a:rPr lang="en-US" sz="1600" dirty="0" smtClean="0"/>
                        <a:t>) (7.16.3.4)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dirty="0" smtClean="0"/>
                        <a:t>Interruptions during discovery on non-serving carrier without Gaps (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7.16.3.3)</a:t>
                      </a:r>
                      <a:endParaRPr lang="en-US" sz="1600" dirty="0" smtClean="0"/>
                    </a:p>
                  </a:txBody>
                  <a:tcPr anchor="ctr"/>
                </a:tc>
              </a:tr>
              <a:tr h="211651">
                <a:tc vMerge="1">
                  <a:txBody>
                    <a:bodyPr/>
                    <a:lstStyle/>
                    <a:p>
                      <a:endParaRPr lang="en-US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Configuration</a:t>
                      </a:r>
                      <a:endParaRPr lang="en-US" sz="1600" b="0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RRC-C</a:t>
                      </a:r>
                      <a:r>
                        <a:rPr lang="en-US" sz="1600" baseline="0" dirty="0" smtClean="0"/>
                        <a:t>, FDD-FDD, AWGN, Discovery Rx trigger</a:t>
                      </a:r>
                      <a:endParaRPr lang="en-US" sz="1600" dirty="0" smtClean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651">
                <a:tc rowSpan="3">
                  <a:txBody>
                    <a:bodyPr/>
                    <a:lstStyle/>
                    <a:p>
                      <a:r>
                        <a:rPr lang="en-US" sz="1600" b="0" dirty="0" smtClean="0"/>
                        <a:t>Test 3 (NOTE 1)</a:t>
                      </a:r>
                      <a:endParaRPr lang="en-US" sz="1600" b="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Title</a:t>
                      </a:r>
                      <a:endParaRPr lang="en-US" sz="1600" b="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Interruptions</a:t>
                      </a:r>
                      <a:r>
                        <a:rPr lang="en-US" sz="1600" baseline="0" dirty="0" smtClean="0"/>
                        <a:t> during discovery transmission on non-serving frequency</a:t>
                      </a:r>
                      <a:endParaRPr lang="en-US" sz="16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65579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To verify</a:t>
                      </a:r>
                      <a:endParaRPr lang="en-US" sz="1600" b="0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dirty="0" smtClean="0"/>
                        <a:t>Interruptions during discovery with Gaps </a:t>
                      </a:r>
                      <a:r>
                        <a:rPr lang="en-US" sz="1600" dirty="0" smtClean="0"/>
                        <a:t>(non-serving</a:t>
                      </a:r>
                      <a:r>
                        <a:rPr lang="en-US" sz="1600" dirty="0" smtClean="0"/>
                        <a:t>) (7.16.3.4)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dirty="0" smtClean="0"/>
                        <a:t>Interruptions during discovery on non-serving carrier without Gaps (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7.16.3.3)</a:t>
                      </a:r>
                      <a:endParaRPr lang="en-US" sz="1600" dirty="0" smtClean="0"/>
                    </a:p>
                  </a:txBody>
                  <a:tcPr anchor="ctr"/>
                </a:tc>
              </a:tr>
              <a:tr h="211651">
                <a:tc vMerge="1">
                  <a:txBody>
                    <a:bodyPr/>
                    <a:lstStyle/>
                    <a:p>
                      <a:endParaRPr lang="en-US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Configuration</a:t>
                      </a:r>
                      <a:endParaRPr lang="en-US" sz="1600" b="0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RRC-C</a:t>
                      </a:r>
                      <a:r>
                        <a:rPr lang="en-US" sz="1600" baseline="0" dirty="0" smtClean="0"/>
                        <a:t>, FDD-FDD, AWGN, Discovery </a:t>
                      </a:r>
                      <a:r>
                        <a:rPr lang="en-US" sz="1600" baseline="0" dirty="0" err="1" smtClean="0"/>
                        <a:t>Tx</a:t>
                      </a:r>
                      <a:r>
                        <a:rPr lang="en-US" sz="1600" baseline="0" dirty="0" smtClean="0"/>
                        <a:t> trigger</a:t>
                      </a:r>
                      <a:endParaRPr lang="en-US" sz="1600" dirty="0" smtClean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651">
                <a:tc rowSpan="3">
                  <a:txBody>
                    <a:bodyPr/>
                    <a:lstStyle/>
                    <a:p>
                      <a:r>
                        <a:rPr lang="en-US" sz="1600" b="0" dirty="0" smtClean="0"/>
                        <a:t>Test </a:t>
                      </a:r>
                      <a:r>
                        <a:rPr lang="en-US" sz="1600" b="0" dirty="0" smtClean="0"/>
                        <a:t>4</a:t>
                      </a:r>
                      <a:br>
                        <a:rPr lang="en-US" sz="1600" b="0" dirty="0" smtClean="0"/>
                      </a:br>
                      <a:r>
                        <a:rPr lang="en-US" sz="1600" b="0" dirty="0" smtClean="0">
                          <a:solidFill>
                            <a:schemeClr val="tx2">
                              <a:lumMod val="20000"/>
                              <a:lumOff val="80000"/>
                            </a:schemeClr>
                          </a:solidFill>
                        </a:rPr>
                        <a:t>(NOTE 3)</a:t>
                      </a:r>
                      <a:endParaRPr lang="en-US" sz="1600" b="0" dirty="0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Title</a:t>
                      </a:r>
                      <a:endParaRPr lang="en-US" sz="1600" b="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Interruptions</a:t>
                      </a:r>
                      <a:r>
                        <a:rPr lang="en-US" sz="1600" baseline="0" dirty="0" smtClean="0"/>
                        <a:t> during discovery 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on </a:t>
                      </a:r>
                      <a:r>
                        <a:rPr lang="en-US" sz="1600" baseline="0" dirty="0" err="1" smtClean="0">
                          <a:solidFill>
                            <a:schemeClr val="tx1"/>
                          </a:solidFill>
                        </a:rPr>
                        <a:t>Pcell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baseline="0" dirty="0" smtClean="0"/>
                        <a:t>with discovery period less than 320ms</a:t>
                      </a:r>
                      <a:endParaRPr lang="en-US" sz="160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11651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To verify</a:t>
                      </a:r>
                      <a:endParaRPr lang="en-US" sz="1600" b="0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baseline="0" dirty="0" smtClean="0"/>
                        <a:t>Interruptions during discovery (7.16.3.3)</a:t>
                      </a:r>
                    </a:p>
                  </a:txBody>
                  <a:tcPr anchor="ctr"/>
                </a:tc>
              </a:tr>
              <a:tr h="211651">
                <a:tc vMerge="1">
                  <a:txBody>
                    <a:bodyPr/>
                    <a:lstStyle/>
                    <a:p>
                      <a:endParaRPr lang="en-US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Configuration</a:t>
                      </a:r>
                      <a:endParaRPr lang="en-US" sz="1600" b="0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RRC-C</a:t>
                      </a:r>
                      <a:r>
                        <a:rPr lang="en-US" sz="1600" baseline="0" dirty="0" smtClean="0"/>
                        <a:t>, FDD-FDD, AWGN, Discovery Rx trigger</a:t>
                      </a:r>
                      <a:endParaRPr lang="en-US" sz="1600" dirty="0" smtClean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410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114" y="365126"/>
            <a:ext cx="10983686" cy="610920"/>
          </a:xfrm>
        </p:spPr>
        <p:txBody>
          <a:bodyPr/>
          <a:lstStyle/>
          <a:p>
            <a:r>
              <a:rPr lang="en-US" sz="3200" dirty="0" smtClean="0"/>
              <a:t>eD2D RRM test case list (Cont’d)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0115" y="1109608"/>
            <a:ext cx="11702142" cy="5748391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Proposal 1 Cont’d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sz="2000" dirty="0" smtClean="0"/>
              <a:t>NOTE 1: Test 3 is FFS based on company evaluation of test feasibility.</a:t>
            </a:r>
          </a:p>
          <a:p>
            <a:r>
              <a:rPr lang="en-US" sz="2000" dirty="0" smtClean="0"/>
              <a:t>NOTE 2: FFS is additional test is needed for OOC scenario for selection/reselection of relay UE</a:t>
            </a:r>
            <a:r>
              <a:rPr lang="en-US" sz="2000" dirty="0" smtClean="0"/>
              <a:t>.</a:t>
            </a:r>
          </a:p>
          <a:p>
            <a:r>
              <a:rPr lang="en-US" sz="2000" dirty="0" smtClean="0">
                <a:solidFill>
                  <a:schemeClr val="tx2"/>
                </a:solidFill>
              </a:rPr>
              <a:t>NOTE 3: FFS if additional (similar) test is needed with </a:t>
            </a:r>
            <a:r>
              <a:rPr lang="en-US" sz="2000" dirty="0" err="1" smtClean="0">
                <a:solidFill>
                  <a:schemeClr val="tx2"/>
                </a:solidFill>
              </a:rPr>
              <a:t>Pcell</a:t>
            </a:r>
            <a:r>
              <a:rPr lang="en-US" sz="2000" dirty="0" smtClean="0">
                <a:solidFill>
                  <a:schemeClr val="tx2"/>
                </a:solidFill>
              </a:rPr>
              <a:t> + </a:t>
            </a:r>
            <a:r>
              <a:rPr lang="en-US" sz="2000" dirty="0" err="1" smtClean="0">
                <a:solidFill>
                  <a:schemeClr val="tx2"/>
                </a:solidFill>
              </a:rPr>
              <a:t>Scell</a:t>
            </a:r>
            <a:r>
              <a:rPr lang="en-US" sz="2000" dirty="0" smtClean="0">
                <a:solidFill>
                  <a:schemeClr val="tx2"/>
                </a:solidFill>
              </a:rPr>
              <a:t>, with discovery on </a:t>
            </a:r>
            <a:r>
              <a:rPr lang="en-US" sz="2000" dirty="0" err="1" smtClean="0">
                <a:solidFill>
                  <a:schemeClr val="tx2"/>
                </a:solidFill>
              </a:rPr>
              <a:t>Pcell</a:t>
            </a:r>
            <a:r>
              <a:rPr lang="en-US" sz="2000" dirty="0" smtClean="0">
                <a:solidFill>
                  <a:schemeClr val="tx2"/>
                </a:solidFill>
              </a:rPr>
              <a:t> to verify interruptions to </a:t>
            </a:r>
            <a:r>
              <a:rPr lang="en-US" sz="2000" dirty="0" err="1" smtClean="0">
                <a:solidFill>
                  <a:schemeClr val="tx2"/>
                </a:solidFill>
              </a:rPr>
              <a:t>Pcell</a:t>
            </a:r>
            <a:r>
              <a:rPr lang="en-US" sz="2000" dirty="0" smtClean="0">
                <a:solidFill>
                  <a:schemeClr val="tx2"/>
                </a:solidFill>
              </a:rPr>
              <a:t> + </a:t>
            </a:r>
            <a:r>
              <a:rPr lang="en-US" sz="2000" dirty="0" err="1" smtClean="0">
                <a:solidFill>
                  <a:schemeClr val="tx2"/>
                </a:solidFill>
              </a:rPr>
              <a:t>Scell</a:t>
            </a:r>
            <a:r>
              <a:rPr lang="en-US" sz="2000" dirty="0" smtClean="0">
                <a:solidFill>
                  <a:schemeClr val="tx2"/>
                </a:solidFill>
              </a:rPr>
              <a:t>.</a:t>
            </a:r>
            <a:endParaRPr lang="en-US" sz="2000" dirty="0" smtClean="0">
              <a:solidFill>
                <a:schemeClr val="tx2"/>
              </a:solidFill>
            </a:endParaRPr>
          </a:p>
          <a:p>
            <a:endParaRPr lang="en-US" dirty="0" smtClean="0"/>
          </a:p>
          <a:p>
            <a:r>
              <a:rPr lang="en-US" dirty="0"/>
              <a:t>Proposal </a:t>
            </a:r>
            <a:r>
              <a:rPr lang="en-US" dirty="0" smtClean="0"/>
              <a:t>2: Existing OOC tests with D2D communication configured are sufficient for OOC requirements, and UE need not be re-tested with D2D discovery</a:t>
            </a:r>
          </a:p>
          <a:p>
            <a:pPr lvl="1"/>
            <a:r>
              <a:rPr lang="en-US" dirty="0" smtClean="0"/>
              <a:t>NOTE: A UE that supports Rel-13 </a:t>
            </a:r>
            <a:r>
              <a:rPr lang="en-US" dirty="0" smtClean="0"/>
              <a:t>D2D </a:t>
            </a:r>
            <a:r>
              <a:rPr lang="en-US" dirty="0" smtClean="0"/>
              <a:t>communication </a:t>
            </a:r>
            <a:r>
              <a:rPr lang="en-US" dirty="0" smtClean="0"/>
              <a:t>also </a:t>
            </a:r>
            <a:r>
              <a:rPr lang="en-US" dirty="0" smtClean="0"/>
              <a:t>supports OOC D2D Discovery.</a:t>
            </a:r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0070155"/>
              </p:ext>
            </p:extLst>
          </p:nvPr>
        </p:nvGraphicFramePr>
        <p:xfrm>
          <a:off x="653144" y="1635720"/>
          <a:ext cx="10929256" cy="2072278"/>
        </p:xfrm>
        <a:graphic>
          <a:graphicData uri="http://schemas.openxmlformats.org/drawingml/2006/table">
            <a:tbl>
              <a:tblPr firstCol="1">
                <a:tableStyleId>{5C22544A-7EE6-4342-B048-85BDC9FD1C3A}</a:tableStyleId>
              </a:tblPr>
              <a:tblGrid>
                <a:gridCol w="969680"/>
                <a:gridCol w="1587758"/>
                <a:gridCol w="8371818"/>
              </a:tblGrid>
              <a:tr h="211651">
                <a:tc rowSpan="3">
                  <a:txBody>
                    <a:bodyPr/>
                    <a:lstStyle/>
                    <a:p>
                      <a:r>
                        <a:rPr lang="en-US" sz="1600" b="0" dirty="0" smtClean="0"/>
                        <a:t>Test 5</a:t>
                      </a:r>
                      <a:endParaRPr lang="en-US" sz="1600" b="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Title</a:t>
                      </a:r>
                      <a:endParaRPr lang="en-US" sz="1600" b="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/>
                        <a:t>Interruptions during communication on non-serving carrier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65579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To verify</a:t>
                      </a:r>
                      <a:endParaRPr lang="en-US" sz="1600" b="0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dirty="0" smtClean="0"/>
                        <a:t>Interruptions during communication on non-serving carrier (7.16.3.5)</a:t>
                      </a:r>
                    </a:p>
                  </a:txBody>
                  <a:tcPr anchor="ctr"/>
                </a:tc>
              </a:tr>
              <a:tr h="211651">
                <a:tc vMerge="1">
                  <a:txBody>
                    <a:bodyPr/>
                    <a:lstStyle/>
                    <a:p>
                      <a:endParaRPr lang="en-US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Configuration</a:t>
                      </a:r>
                      <a:endParaRPr lang="en-US" sz="1600" b="0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RRC-C, FDD-FDD,</a:t>
                      </a:r>
                      <a:r>
                        <a:rPr lang="en-US" sz="1600" baseline="0" dirty="0" smtClean="0"/>
                        <a:t> AWGN, Communication Rx trigger, Serving cell not broadcasting SIB18</a:t>
                      </a:r>
                      <a:endParaRPr lang="en-US" sz="1600" dirty="0" smtClean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651">
                <a:tc rowSpan="3">
                  <a:txBody>
                    <a:bodyPr/>
                    <a:lstStyle/>
                    <a:p>
                      <a:r>
                        <a:rPr lang="en-US" sz="1600" b="0" dirty="0" smtClean="0"/>
                        <a:t>Test 6</a:t>
                      </a:r>
                    </a:p>
                    <a:p>
                      <a:r>
                        <a:rPr lang="en-US" sz="1600" b="0" dirty="0" smtClean="0"/>
                        <a:t>(NOTE</a:t>
                      </a:r>
                      <a:r>
                        <a:rPr lang="en-US" sz="1600" b="0" baseline="0" dirty="0" smtClean="0"/>
                        <a:t> 2)</a:t>
                      </a:r>
                      <a:endParaRPr lang="en-US" sz="1600" b="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Title</a:t>
                      </a:r>
                      <a:endParaRPr lang="en-US" sz="1600" b="0" dirty="0"/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 smtClean="0"/>
                        <a:t>Selection/Reselection of Relay UE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65579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To verify</a:t>
                      </a:r>
                      <a:endParaRPr lang="en-US" sz="1600" b="0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en-US" sz="1600" dirty="0" smtClean="0"/>
                        <a:t>Selection/Reselection of Relay UE (Idle/Connected/OOC) (7.16.5, 11.7)</a:t>
                      </a:r>
                    </a:p>
                  </a:txBody>
                  <a:tcPr anchor="ctr"/>
                </a:tc>
              </a:tr>
              <a:tr h="211651">
                <a:tc vMerge="1">
                  <a:txBody>
                    <a:bodyPr/>
                    <a:lstStyle/>
                    <a:p>
                      <a:endParaRPr lang="en-US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b="0" dirty="0" smtClean="0"/>
                        <a:t>Configuration</a:t>
                      </a:r>
                      <a:endParaRPr lang="en-US" sz="1600" b="0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RRC-C DRX,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smtClean="0">
                          <a:solidFill>
                            <a:srgbClr val="0070C0"/>
                          </a:solidFill>
                        </a:rPr>
                        <a:t>FFS</a:t>
                      </a:r>
                      <a:r>
                        <a:rPr lang="en-US" sz="1600" baseline="0" dirty="0" smtClean="0"/>
                        <a:t> if additionally test for OOC, FDD, AWGN, No trigger (signaling test)</a:t>
                      </a:r>
                      <a:endParaRPr lang="en-US" sz="1600" dirty="0" smtClean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5311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6243</TotalTime>
  <Words>415</Words>
  <Application>Microsoft Office PowerPoint</Application>
  <PresentationFormat>Widescreen</PresentationFormat>
  <Paragraphs>67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MS PGothic</vt:lpstr>
      <vt:lpstr>宋体</vt:lpstr>
      <vt:lpstr>Arial</vt:lpstr>
      <vt:lpstr>Calibri</vt:lpstr>
      <vt:lpstr>Calibri Light</vt:lpstr>
      <vt:lpstr>Office Theme</vt:lpstr>
      <vt:lpstr>WF on eD2D RRM test cases</vt:lpstr>
      <vt:lpstr>eD2D RRM test case list</vt:lpstr>
      <vt:lpstr>eD2D RRM test case list (Cont’d)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D2D transmission timing</dc:title>
  <dc:creator>Gulati, Kapil</dc:creator>
  <cp:lastModifiedBy>Qualcomm User</cp:lastModifiedBy>
  <cp:revision>177</cp:revision>
  <dcterms:created xsi:type="dcterms:W3CDTF">2014-10-07T03:17:11Z</dcterms:created>
  <dcterms:modified xsi:type="dcterms:W3CDTF">2016-04-15T14:34:22Z</dcterms:modified>
</cp:coreProperties>
</file>