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72" r:id="rId4"/>
    <p:sldId id="267" r:id="rId5"/>
    <p:sldId id="27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17" autoAdjust="0"/>
    <p:restoredTop sz="92811" autoAdjust="0"/>
  </p:normalViewPr>
  <p:slideViewPr>
    <p:cSldViewPr>
      <p:cViewPr varScale="1">
        <p:scale>
          <a:sx n="91" d="100"/>
          <a:sy n="91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A1B6A-8801-4EBA-9655-4FDC7DC6A09D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DB15-D2A9-4C33-A3F8-D4FF9B2F9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112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B9F5F-9041-44DA-8BD9-C5401A7A3D66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6ADB8-2306-44BD-A80F-94C4A732B5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53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073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761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884368" y="6356350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01804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ja-JP" sz="2400" b="1" dirty="0"/>
              <a:t>ST. Julian</a:t>
            </a:r>
            <a:r>
              <a:rPr lang="pt-BR" altLang="ja-JP" sz="2400" b="1" dirty="0"/>
              <a:t>, </a:t>
            </a:r>
            <a:r>
              <a:rPr lang="en-GB" altLang="ja-JP" sz="2400" b="1" dirty="0" smtClean="0"/>
              <a:t>Malta, 15 – 19 Feb,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8.13.1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</a:t>
            </a:r>
            <a:r>
              <a:rPr lang="en-GB" altLang="ja-JP" sz="2800" b="1" dirty="0" smtClean="0"/>
              <a:t>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WF on adjacent channel coexistence scenarios for V2V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smtClean="0"/>
              <a:t>161498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 smtClean="0"/>
              <a:t>Define adjacent channel coexistence evaluations assumptions and methodology for </a:t>
            </a:r>
            <a:r>
              <a:rPr lang="en-US" altLang="ja-JP" dirty="0">
                <a:solidFill>
                  <a:srgbClr val="00B0F0"/>
                </a:solidFill>
              </a:rPr>
              <a:t>licensed/unlicensed bands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V2V Services during </a:t>
            </a:r>
            <a:r>
              <a:rPr lang="en-US" altLang="ja-JP" dirty="0"/>
              <a:t>4 </a:t>
            </a:r>
            <a:r>
              <a:rPr lang="en-US" altLang="ja-JP" dirty="0" smtClean="0"/>
              <a:t>meeting times </a:t>
            </a:r>
            <a:r>
              <a:rPr kumimoji="1" lang="en-US" altLang="ja-JP" dirty="0" smtClean="0"/>
              <a:t>in RAN </a:t>
            </a:r>
            <a:r>
              <a:rPr kumimoji="1" lang="en-US" altLang="ja-JP" dirty="0" smtClean="0"/>
              <a:t>WG4. </a:t>
            </a:r>
            <a:r>
              <a:rPr kumimoji="1" lang="en-US" altLang="ja-JP" dirty="0" smtClean="0"/>
              <a:t>(restricted time limit to complete V2V Core requirements)</a:t>
            </a:r>
          </a:p>
          <a:p>
            <a:endParaRPr lang="en-US" altLang="ja-JP" dirty="0"/>
          </a:p>
          <a:p>
            <a:pPr marL="514350" indent="-514350">
              <a:buAutoNum type="arabicParenR"/>
            </a:pPr>
            <a:r>
              <a:rPr lang="en-US" altLang="ja-JP" dirty="0" smtClean="0"/>
              <a:t>Licensed </a:t>
            </a:r>
            <a:r>
              <a:rPr lang="en-US" altLang="ja-JP" dirty="0"/>
              <a:t>band </a:t>
            </a:r>
            <a:endParaRPr lang="en-US" altLang="ja-JP" dirty="0"/>
          </a:p>
          <a:p>
            <a:pPr lvl="1"/>
            <a:r>
              <a:rPr lang="en-US" altLang="ja-JP" sz="2700" dirty="0"/>
              <a:t>Assume 2GHz</a:t>
            </a:r>
            <a:endParaRPr lang="en-US" altLang="ja-JP" sz="2700" dirty="0"/>
          </a:p>
          <a:p>
            <a:r>
              <a:rPr lang="en-US" altLang="ja-JP" dirty="0"/>
              <a:t>Consider following interference scenarios </a:t>
            </a:r>
          </a:p>
          <a:p>
            <a:pPr lvl="1"/>
            <a:r>
              <a:rPr lang="en-US" altLang="ja-JP" dirty="0" smtClean="0"/>
              <a:t>V2V-to-LTE </a:t>
            </a:r>
            <a:endParaRPr lang="en-US" altLang="ja-JP" dirty="0"/>
          </a:p>
          <a:p>
            <a:pPr lvl="1"/>
            <a:r>
              <a:rPr lang="en-US" altLang="ja-JP" dirty="0" smtClean="0"/>
              <a:t>LTE-to-V2V</a:t>
            </a:r>
            <a:endParaRPr lang="en-US" altLang="ja-JP" dirty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sz="2900" dirty="0"/>
              <a:t>Both scenarios would be analyzed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sz="2900" dirty="0" smtClean="0"/>
              <a:t>deployment </a:t>
            </a:r>
            <a:r>
              <a:rPr lang="en-US" altLang="ja-JP" sz="2900" dirty="0"/>
              <a:t>simulation </a:t>
            </a:r>
            <a:r>
              <a:rPr lang="en-US" altLang="ja-JP" sz="2900" dirty="0" smtClean="0"/>
              <a:t>parameters  based on TR36.885</a:t>
            </a:r>
            <a:endParaRPr lang="en-US" altLang="ja-JP" sz="2900" dirty="0" smtClean="0"/>
          </a:p>
          <a:p>
            <a:pPr marL="457200" lvl="1" indent="0">
              <a:buNone/>
            </a:pPr>
            <a:endParaRPr lang="en-US" altLang="ja-JP" sz="29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 Scenarios in Licensed band (2GHz)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en-US" altLang="ja-JP" sz="2800" dirty="0" smtClean="0"/>
              <a:t>Case 1 (Aggressor-Victim)</a:t>
            </a:r>
          </a:p>
          <a:p>
            <a:pPr marL="857250" lvl="1" indent="-457200"/>
            <a:r>
              <a:rPr kumimoji="1" lang="en-US" altLang="ja-JP" sz="2400" dirty="0" smtClean="0"/>
              <a:t>V2V UE-to-LTE BS</a:t>
            </a:r>
          </a:p>
          <a:p>
            <a:pPr marL="800100" lvl="2" indent="0">
              <a:buNone/>
            </a:pPr>
            <a:endParaRPr kumimoji="1" lang="en-US" altLang="ja-JP" sz="2000" dirty="0" smtClean="0"/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514350" indent="-514350">
              <a:buAutoNum type="arabicParenR"/>
            </a:pPr>
            <a:r>
              <a:rPr lang="en-US" altLang="ja-JP" sz="2800" dirty="0" smtClean="0"/>
              <a:t>Case 2 (Aggressor-Victim</a:t>
            </a:r>
            <a:r>
              <a:rPr lang="en-US" altLang="ja-JP" sz="2800" dirty="0"/>
              <a:t>)</a:t>
            </a:r>
          </a:p>
          <a:p>
            <a:pPr marL="857250" lvl="1" indent="-457200"/>
            <a:r>
              <a:rPr lang="en-US" altLang="ja-JP" sz="2400" dirty="0" smtClean="0"/>
              <a:t>LTE UE-to-V2V UE</a:t>
            </a:r>
            <a:endParaRPr lang="en-US" altLang="ja-JP" dirty="0" smtClean="0"/>
          </a:p>
          <a:p>
            <a:pPr marL="457200" lvl="1" indent="0">
              <a:buNone/>
            </a:pPr>
            <a:endParaRPr lang="en-US" altLang="ja-JP" sz="3000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 smtClean="0"/>
              <a:t> Consider V2V based on PC5 operation in licensed </a:t>
            </a:r>
            <a:r>
              <a:rPr lang="en-US" altLang="ja-JP" dirty="0" smtClean="0"/>
              <a:t>bands</a:t>
            </a:r>
            <a:endParaRPr lang="en-US" altLang="ja-JP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051985" y="1994728"/>
            <a:ext cx="1320677" cy="5367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LTE</a:t>
            </a:r>
            <a:endParaRPr lang="sv-SE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366660" y="1994839"/>
            <a:ext cx="1320677" cy="536400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b="1" dirty="0" smtClean="0"/>
              <a:t>V2V</a:t>
            </a:r>
            <a:endParaRPr lang="sv-SE" sz="2800" b="1" dirty="0"/>
          </a:p>
        </p:txBody>
      </p:sp>
      <p:cxnSp>
        <p:nvCxnSpPr>
          <p:cNvPr id="6" name="Straight Arrow Connector 8"/>
          <p:cNvCxnSpPr/>
          <p:nvPr/>
        </p:nvCxnSpPr>
        <p:spPr>
          <a:xfrm>
            <a:off x="5051985" y="2531480"/>
            <a:ext cx="3521805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573790" y="2325525"/>
            <a:ext cx="246682" cy="383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8" name="Right Arrow 15"/>
          <p:cNvSpPr/>
          <p:nvPr/>
        </p:nvSpPr>
        <p:spPr>
          <a:xfrm rot="10800000">
            <a:off x="5999694" y="1643991"/>
            <a:ext cx="754672" cy="2989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10" name="Right Arrow 15"/>
          <p:cNvSpPr/>
          <p:nvPr/>
        </p:nvSpPr>
        <p:spPr>
          <a:xfrm rot="16200000">
            <a:off x="5992423" y="2234524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grpSp>
        <p:nvGrpSpPr>
          <p:cNvPr id="28" name="그룹 27"/>
          <p:cNvGrpSpPr/>
          <p:nvPr/>
        </p:nvGrpSpPr>
        <p:grpSpPr>
          <a:xfrm>
            <a:off x="5051985" y="3356992"/>
            <a:ext cx="3768487" cy="1064929"/>
            <a:chOff x="4139952" y="1556792"/>
            <a:chExt cx="4032448" cy="1138320"/>
          </a:xfrm>
        </p:grpSpPr>
        <p:sp>
          <p:nvSpPr>
            <p:cNvPr id="36" name="TextBox 35"/>
            <p:cNvSpPr txBox="1"/>
            <p:nvPr/>
          </p:nvSpPr>
          <p:spPr>
            <a:xfrm>
              <a:off x="5556372" y="1931701"/>
              <a:ext cx="1413183" cy="573743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V2V</a:t>
              </a:r>
              <a:endParaRPr lang="sv-SE" sz="28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39952" y="1930109"/>
              <a:ext cx="1413183" cy="573743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800" b="1" dirty="0" smtClean="0"/>
                <a:t>LTE</a:t>
              </a:r>
              <a:endParaRPr lang="sv-SE" sz="2800" b="1" dirty="0"/>
            </a:p>
          </p:txBody>
        </p:sp>
        <p:cxnSp>
          <p:nvCxnSpPr>
            <p:cNvPr id="38" name="Straight Arrow Connector 8"/>
            <p:cNvCxnSpPr/>
            <p:nvPr/>
          </p:nvCxnSpPr>
          <p:spPr>
            <a:xfrm>
              <a:off x="4139952" y="2505443"/>
              <a:ext cx="3768487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7908439" y="2285295"/>
              <a:ext cx="263961" cy="409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400" b="1" i="1" dirty="0" smtClean="0"/>
                <a:t>f</a:t>
              </a:r>
              <a:endParaRPr lang="sv-SE" sz="2400" b="1" i="1" dirty="0"/>
            </a:p>
          </p:txBody>
        </p:sp>
        <p:sp>
          <p:nvSpPr>
            <p:cNvPr id="40" name="Right Arrow 15"/>
            <p:cNvSpPr/>
            <p:nvPr/>
          </p:nvSpPr>
          <p:spPr>
            <a:xfrm>
              <a:off x="5154043" y="1556792"/>
              <a:ext cx="807533" cy="31960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sv-SE" dirty="0"/>
            </a:p>
          </p:txBody>
        </p:sp>
      </p:grpSp>
      <p:sp>
        <p:nvSpPr>
          <p:cNvPr id="29" name="Right Arrow 15"/>
          <p:cNvSpPr/>
          <p:nvPr/>
        </p:nvSpPr>
        <p:spPr>
          <a:xfrm rot="16200000">
            <a:off x="7328289" y="2241986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30" name="Right Arrow 15"/>
          <p:cNvSpPr/>
          <p:nvPr/>
        </p:nvSpPr>
        <p:spPr>
          <a:xfrm rot="16200000">
            <a:off x="5998237" y="3958062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51" name="Right Arrow 15"/>
          <p:cNvSpPr/>
          <p:nvPr/>
        </p:nvSpPr>
        <p:spPr>
          <a:xfrm rot="16200000">
            <a:off x="7263655" y="3955671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sv-SE" dirty="0"/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297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Evaluation methodology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lnSpcReduction="10000"/>
          </a:bodyPr>
          <a:lstStyle/>
          <a:p>
            <a:r>
              <a:rPr lang="sv-SE" dirty="0" smtClean="0"/>
              <a:t>Static simulations</a:t>
            </a:r>
          </a:p>
          <a:p>
            <a:pPr lvl="1"/>
            <a:r>
              <a:rPr lang="sv-SE" dirty="0" smtClean="0"/>
              <a:t>Monte-carlo based static simulations.</a:t>
            </a:r>
          </a:p>
          <a:p>
            <a:endParaRPr lang="sv-SE" dirty="0"/>
          </a:p>
          <a:p>
            <a:r>
              <a:rPr lang="sv-SE" dirty="0" smtClean="0"/>
              <a:t>Evaluation metric</a:t>
            </a:r>
          </a:p>
          <a:p>
            <a:pPr lvl="1"/>
            <a:r>
              <a:rPr lang="sv-SE" dirty="0" smtClean="0"/>
              <a:t>Legacy system Throughput </a:t>
            </a:r>
            <a:r>
              <a:rPr lang="sv-SE" dirty="0"/>
              <a:t>degradation </a:t>
            </a:r>
            <a:r>
              <a:rPr lang="sv-SE" dirty="0" smtClean="0"/>
              <a:t>due </a:t>
            </a:r>
            <a:r>
              <a:rPr lang="sv-SE" dirty="0"/>
              <a:t>to adjacent channel interferer(s</a:t>
            </a:r>
            <a:r>
              <a:rPr lang="sv-SE" dirty="0" smtClean="0"/>
              <a:t>)  </a:t>
            </a:r>
          </a:p>
          <a:p>
            <a:pPr lvl="1"/>
            <a:r>
              <a:rPr lang="en-US" altLang="ko-KR" dirty="0" smtClean="0"/>
              <a:t>Need </a:t>
            </a:r>
            <a:r>
              <a:rPr lang="en-US" altLang="ko-KR" dirty="0"/>
              <a:t>f</a:t>
            </a:r>
            <a:r>
              <a:rPr lang="en-US" altLang="ko-KR" dirty="0" smtClean="0"/>
              <a:t>urther </a:t>
            </a:r>
            <a:r>
              <a:rPr lang="en-US" altLang="ko-KR" dirty="0"/>
              <a:t>discussion </a:t>
            </a:r>
            <a:r>
              <a:rPr lang="en-US" altLang="ko-KR" dirty="0" smtClean="0"/>
              <a:t>on evaluation metric</a:t>
            </a: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en-US" altLang="ko-KR" dirty="0" smtClean="0"/>
              <a:t>f</a:t>
            </a:r>
            <a:r>
              <a:rPr lang="en-US" dirty="0" smtClean="0"/>
              <a:t>or the V2V victim scenarios. </a:t>
            </a:r>
          </a:p>
          <a:p>
            <a:pPr lvl="2"/>
            <a:r>
              <a:rPr lang="en-US" dirty="0" smtClean="0"/>
              <a:t>Encourage vendors to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provide their view on this since RAN1 has ongoing discussion on the detail of the parameters (e.g. RB allocation and RS design)</a:t>
            </a:r>
            <a:endParaRPr lang="sv-SE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30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72608"/>
          </a:xfrm>
        </p:spPr>
        <p:txBody>
          <a:bodyPr>
            <a:normAutofit/>
          </a:bodyPr>
          <a:lstStyle/>
          <a:p>
            <a:r>
              <a:rPr lang="sv-SE" altLang="ko-KR" dirty="0" smtClean="0"/>
              <a:t>Coexistence </a:t>
            </a:r>
            <a:r>
              <a:rPr lang="sv-SE" altLang="ko-KR" dirty="0" smtClean="0"/>
              <a:t>scenarios</a:t>
            </a:r>
            <a:endParaRPr lang="sv-SE" altLang="ko-KR" dirty="0" smtClean="0"/>
          </a:p>
          <a:p>
            <a:pPr lvl="1"/>
            <a:r>
              <a:rPr lang="sv-SE" altLang="ko-KR" dirty="0" smtClean="0"/>
              <a:t>1</a:t>
            </a:r>
            <a:r>
              <a:rPr lang="sv-SE" altLang="ko-KR" baseline="30000" dirty="0" smtClean="0"/>
              <a:t>st</a:t>
            </a:r>
            <a:r>
              <a:rPr lang="sv-SE" altLang="ko-KR" dirty="0" smtClean="0"/>
              <a:t> Scenario </a:t>
            </a:r>
            <a:r>
              <a:rPr lang="en-US" altLang="ja-JP" dirty="0" smtClean="0"/>
              <a:t>(Aggressor-Victim) </a:t>
            </a:r>
            <a:r>
              <a:rPr lang="sv-SE" altLang="ja-JP" dirty="0"/>
              <a:t>i</a:t>
            </a:r>
            <a:r>
              <a:rPr lang="sv-SE" altLang="ko-KR" dirty="0" smtClean="0"/>
              <a:t>n licensed band</a:t>
            </a:r>
          </a:p>
          <a:p>
            <a:pPr lvl="2"/>
            <a:r>
              <a:rPr lang="sv-SE" altLang="ko-KR" sz="2000" dirty="0"/>
              <a:t>V2V UE-to-LTE </a:t>
            </a:r>
            <a:r>
              <a:rPr lang="sv-SE" altLang="ko-KR" sz="2000" dirty="0" smtClean="0"/>
              <a:t>BS</a:t>
            </a:r>
          </a:p>
          <a:p>
            <a:pPr lvl="2"/>
            <a:r>
              <a:rPr lang="sv-SE" altLang="ko-KR" sz="2000" dirty="0" smtClean="0"/>
              <a:t>LTE-UE-to-V2V UE</a:t>
            </a:r>
          </a:p>
          <a:p>
            <a:pPr lvl="2"/>
            <a:endParaRPr lang="sv-SE" altLang="ko-KR" dirty="0" smtClean="0"/>
          </a:p>
          <a:p>
            <a:pPr lvl="1"/>
            <a:r>
              <a:rPr lang="sv-SE" altLang="ko-KR" dirty="0" smtClean="0"/>
              <a:t>2</a:t>
            </a:r>
            <a:r>
              <a:rPr lang="sv-SE" altLang="ko-KR" baseline="30000" dirty="0" smtClean="0"/>
              <a:t>nd</a:t>
            </a:r>
            <a:r>
              <a:rPr lang="sv-SE" altLang="ko-KR" dirty="0" smtClean="0"/>
              <a:t> Scenario </a:t>
            </a:r>
            <a:r>
              <a:rPr lang="en-US" altLang="ja-JP" dirty="0" smtClean="0"/>
              <a:t>(Aggressor-Victim</a:t>
            </a:r>
            <a:r>
              <a:rPr lang="en-US" altLang="ja-JP" dirty="0"/>
              <a:t>) </a:t>
            </a:r>
            <a:r>
              <a:rPr lang="sv-SE" altLang="ja-JP" dirty="0"/>
              <a:t>i</a:t>
            </a:r>
            <a:r>
              <a:rPr lang="sv-SE" altLang="ko-KR" dirty="0"/>
              <a:t>n </a:t>
            </a:r>
            <a:r>
              <a:rPr lang="sv-SE" altLang="ko-KR" dirty="0" smtClean="0"/>
              <a:t>unlicensed </a:t>
            </a:r>
            <a:r>
              <a:rPr lang="sv-SE" altLang="ko-KR" dirty="0" smtClean="0"/>
              <a:t>band</a:t>
            </a:r>
            <a:endParaRPr lang="sv-SE" altLang="ko-KR" sz="2000" dirty="0" smtClean="0"/>
          </a:p>
          <a:p>
            <a:pPr lvl="2"/>
            <a:r>
              <a:rPr lang="sv-SE" altLang="ko-KR" sz="2000" dirty="0" smtClean="0"/>
              <a:t>Need further discussions to define the coexistence scenarios in unlicensed band.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3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37915</TotalTime>
  <Words>215</Words>
  <Application>Microsoft Office PowerPoint</Application>
  <PresentationFormat>화면 슬라이드 쇼(4:3)</PresentationFormat>
  <Paragraphs>55</Paragraphs>
  <Slides>5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​​テーマ</vt:lpstr>
      <vt:lpstr>PowerPoint 프레젠테이션</vt:lpstr>
      <vt:lpstr>Objective</vt:lpstr>
      <vt:lpstr>1st  Scenarios in Licensed band (2GHz)</vt:lpstr>
      <vt:lpstr>Evaluation methodology</vt:lpstr>
      <vt:lpstr>Way Forward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188</cp:revision>
  <dcterms:created xsi:type="dcterms:W3CDTF">2015-01-05T09:38:53Z</dcterms:created>
  <dcterms:modified xsi:type="dcterms:W3CDTF">2016-02-19T15:37:15Z</dcterms:modified>
</cp:coreProperties>
</file>