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62" r:id="rId3"/>
    <p:sldId id="260" r:id="rId4"/>
    <p:sldId id="257" r:id="rId5"/>
    <p:sldId id="261" r:id="rId6"/>
    <p:sldId id="263" r:id="rId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4660"/>
  </p:normalViewPr>
  <p:slideViewPr>
    <p:cSldViewPr snapToGrid="0">
      <p:cViewPr varScale="1">
        <p:scale>
          <a:sx n="78" d="100"/>
          <a:sy n="78" d="100"/>
        </p:scale>
        <p:origin x="631" y="4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A6C7D4-E855-40BF-9D49-409A74BE360D}" type="datetimeFigureOut">
              <a:rPr kumimoji="1" lang="ja-JP" altLang="en-US" smtClean="0"/>
              <a:t>2016/2/18</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A9DB55-434D-4401-8195-F3AE2C416B3A}" type="slidenum">
              <a:rPr kumimoji="1" lang="ja-JP" altLang="en-US" smtClean="0"/>
              <a:t>‹#›</a:t>
            </a:fld>
            <a:endParaRPr kumimoji="1" lang="ja-JP" altLang="en-US"/>
          </a:p>
        </p:txBody>
      </p:sp>
    </p:spTree>
    <p:extLst>
      <p:ext uri="{BB962C8B-B14F-4D97-AF65-F5344CB8AC3E}">
        <p14:creationId xmlns:p14="http://schemas.microsoft.com/office/powerpoint/2010/main" val="244549577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7A9DB55-434D-4401-8195-F3AE2C416B3A}" type="slidenum">
              <a:rPr kumimoji="1" lang="ja-JP" altLang="en-US" smtClean="0"/>
              <a:t>1</a:t>
            </a:fld>
            <a:endParaRPr kumimoji="1" lang="ja-JP" altLang="en-US"/>
          </a:p>
        </p:txBody>
      </p:sp>
    </p:spTree>
    <p:extLst>
      <p:ext uri="{BB962C8B-B14F-4D97-AF65-F5344CB8AC3E}">
        <p14:creationId xmlns:p14="http://schemas.microsoft.com/office/powerpoint/2010/main" val="5378571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7A9DB55-434D-4401-8195-F3AE2C416B3A}" type="slidenum">
              <a:rPr kumimoji="1" lang="ja-JP" altLang="en-US" smtClean="0"/>
              <a:t>2</a:t>
            </a:fld>
            <a:endParaRPr kumimoji="1" lang="ja-JP" altLang="en-US"/>
          </a:p>
        </p:txBody>
      </p:sp>
    </p:spTree>
    <p:extLst>
      <p:ext uri="{BB962C8B-B14F-4D97-AF65-F5344CB8AC3E}">
        <p14:creationId xmlns:p14="http://schemas.microsoft.com/office/powerpoint/2010/main" val="663455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65DC7F75-BAFF-45FB-80B7-1F406C3EFE8D}" type="datetime1">
              <a:rPr kumimoji="1" lang="ja-JP" altLang="en-US" smtClean="0"/>
              <a:t>2016/2/18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lvl1pPr>
              <a:defRPr sz="1800" b="1"/>
            </a:lvl1pPr>
          </a:lstStyle>
          <a:p>
            <a:fld id="{A6E3C638-30D9-42A4-BF53-4225153D9433}" type="slidenum">
              <a:rPr lang="ja-JP" altLang="en-US" smtClean="0"/>
              <a:pPr/>
              <a:t>‹#›</a:t>
            </a:fld>
            <a:endParaRPr lang="ja-JP" altLang="en-US" dirty="0"/>
          </a:p>
        </p:txBody>
      </p:sp>
    </p:spTree>
    <p:extLst>
      <p:ext uri="{BB962C8B-B14F-4D97-AF65-F5344CB8AC3E}">
        <p14:creationId xmlns:p14="http://schemas.microsoft.com/office/powerpoint/2010/main" val="772309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8C20BEC-13A3-4254-BC0D-D2D4766041EE}" type="datetime1">
              <a:rPr kumimoji="1" lang="ja-JP" altLang="en-US" smtClean="0"/>
              <a:t>2016/2/18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6E3C638-30D9-42A4-BF53-4225153D9433}" type="slidenum">
              <a:rPr kumimoji="1" lang="ja-JP" altLang="en-US" smtClean="0"/>
              <a:t>‹#›</a:t>
            </a:fld>
            <a:endParaRPr kumimoji="1" lang="ja-JP" altLang="en-US"/>
          </a:p>
        </p:txBody>
      </p:sp>
    </p:spTree>
    <p:extLst>
      <p:ext uri="{BB962C8B-B14F-4D97-AF65-F5344CB8AC3E}">
        <p14:creationId xmlns:p14="http://schemas.microsoft.com/office/powerpoint/2010/main" val="1898007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59FDAD4-0E46-4E6D-A741-02E6821D3D69}" type="datetime1">
              <a:rPr kumimoji="1" lang="ja-JP" altLang="en-US" smtClean="0"/>
              <a:t>2016/2/18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6E3C638-30D9-42A4-BF53-4225153D9433}" type="slidenum">
              <a:rPr kumimoji="1" lang="ja-JP" altLang="en-US" smtClean="0"/>
              <a:t>‹#›</a:t>
            </a:fld>
            <a:endParaRPr kumimoji="1" lang="ja-JP" altLang="en-US"/>
          </a:p>
        </p:txBody>
      </p:sp>
    </p:spTree>
    <p:extLst>
      <p:ext uri="{BB962C8B-B14F-4D97-AF65-F5344CB8AC3E}">
        <p14:creationId xmlns:p14="http://schemas.microsoft.com/office/powerpoint/2010/main" val="5997039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5425AEEA-6030-45D1-8A64-023C0D45D706}" type="datetime1">
              <a:rPr kumimoji="1" lang="ja-JP" altLang="en-US" smtClean="0"/>
              <a:t>2016/2/18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6E3C638-30D9-42A4-BF53-4225153D9433}" type="slidenum">
              <a:rPr kumimoji="1" lang="ja-JP" altLang="en-US" smtClean="0"/>
              <a:t>‹#›</a:t>
            </a:fld>
            <a:endParaRPr kumimoji="1" lang="ja-JP" altLang="en-US"/>
          </a:p>
        </p:txBody>
      </p:sp>
    </p:spTree>
    <p:extLst>
      <p:ext uri="{BB962C8B-B14F-4D97-AF65-F5344CB8AC3E}">
        <p14:creationId xmlns:p14="http://schemas.microsoft.com/office/powerpoint/2010/main" val="32339544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98069E67-6ABF-4DEA-95F5-88B986DCA8EE}" type="datetime1">
              <a:rPr kumimoji="1" lang="ja-JP" altLang="en-US" smtClean="0"/>
              <a:t>2016/2/18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6E3C638-30D9-42A4-BF53-4225153D9433}" type="slidenum">
              <a:rPr kumimoji="1" lang="ja-JP" altLang="en-US" smtClean="0"/>
              <a:t>‹#›</a:t>
            </a:fld>
            <a:endParaRPr kumimoji="1" lang="ja-JP" altLang="en-US"/>
          </a:p>
        </p:txBody>
      </p:sp>
    </p:spTree>
    <p:extLst>
      <p:ext uri="{BB962C8B-B14F-4D97-AF65-F5344CB8AC3E}">
        <p14:creationId xmlns:p14="http://schemas.microsoft.com/office/powerpoint/2010/main" val="3094069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AB28C837-C375-487D-A8AB-A0283F50907C}" type="datetime1">
              <a:rPr kumimoji="1" lang="ja-JP" altLang="en-US" smtClean="0"/>
              <a:t>2016/2/18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6E3C638-30D9-42A4-BF53-4225153D9433}" type="slidenum">
              <a:rPr kumimoji="1" lang="ja-JP" altLang="en-US" smtClean="0"/>
              <a:t>‹#›</a:t>
            </a:fld>
            <a:endParaRPr kumimoji="1" lang="ja-JP" altLang="en-US"/>
          </a:p>
        </p:txBody>
      </p:sp>
    </p:spTree>
    <p:extLst>
      <p:ext uri="{BB962C8B-B14F-4D97-AF65-F5344CB8AC3E}">
        <p14:creationId xmlns:p14="http://schemas.microsoft.com/office/powerpoint/2010/main" val="42741584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C1D5695C-2275-4FEB-A62F-112298F035AE}" type="datetime1">
              <a:rPr kumimoji="1" lang="ja-JP" altLang="en-US" smtClean="0"/>
              <a:t>2016/2/18</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A6E3C638-30D9-42A4-BF53-4225153D9433}" type="slidenum">
              <a:rPr kumimoji="1" lang="ja-JP" altLang="en-US" smtClean="0"/>
              <a:t>‹#›</a:t>
            </a:fld>
            <a:endParaRPr kumimoji="1" lang="ja-JP" altLang="en-US"/>
          </a:p>
        </p:txBody>
      </p:sp>
    </p:spTree>
    <p:extLst>
      <p:ext uri="{BB962C8B-B14F-4D97-AF65-F5344CB8AC3E}">
        <p14:creationId xmlns:p14="http://schemas.microsoft.com/office/powerpoint/2010/main" val="3619347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E230C433-6DF4-4A77-9902-6E35B35CFFE1}" type="datetime1">
              <a:rPr kumimoji="1" lang="ja-JP" altLang="en-US" smtClean="0"/>
              <a:t>2016/2/18</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A6E3C638-30D9-42A4-BF53-4225153D9433}" type="slidenum">
              <a:rPr kumimoji="1" lang="ja-JP" altLang="en-US" smtClean="0"/>
              <a:t>‹#›</a:t>
            </a:fld>
            <a:endParaRPr kumimoji="1" lang="ja-JP" altLang="en-US"/>
          </a:p>
        </p:txBody>
      </p:sp>
    </p:spTree>
    <p:extLst>
      <p:ext uri="{BB962C8B-B14F-4D97-AF65-F5344CB8AC3E}">
        <p14:creationId xmlns:p14="http://schemas.microsoft.com/office/powerpoint/2010/main" val="18401101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B2071BEE-F4C3-412F-84B9-02497B932EB3}" type="datetime1">
              <a:rPr kumimoji="1" lang="ja-JP" altLang="en-US" smtClean="0"/>
              <a:t>2016/2/18</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A6E3C638-30D9-42A4-BF53-4225153D9433}" type="slidenum">
              <a:rPr kumimoji="1" lang="ja-JP" altLang="en-US" smtClean="0"/>
              <a:t>‹#›</a:t>
            </a:fld>
            <a:endParaRPr kumimoji="1" lang="ja-JP" altLang="en-US"/>
          </a:p>
        </p:txBody>
      </p:sp>
    </p:spTree>
    <p:extLst>
      <p:ext uri="{BB962C8B-B14F-4D97-AF65-F5344CB8AC3E}">
        <p14:creationId xmlns:p14="http://schemas.microsoft.com/office/powerpoint/2010/main" val="1755031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8EE8E27B-8A4A-4EAC-AF39-1CD355E3C65A}" type="datetime1">
              <a:rPr kumimoji="1" lang="ja-JP" altLang="en-US" smtClean="0"/>
              <a:t>2016/2/18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6E3C638-30D9-42A4-BF53-4225153D9433}" type="slidenum">
              <a:rPr kumimoji="1" lang="ja-JP" altLang="en-US" smtClean="0"/>
              <a:t>‹#›</a:t>
            </a:fld>
            <a:endParaRPr kumimoji="1" lang="ja-JP" altLang="en-US"/>
          </a:p>
        </p:txBody>
      </p:sp>
    </p:spTree>
    <p:extLst>
      <p:ext uri="{BB962C8B-B14F-4D97-AF65-F5344CB8AC3E}">
        <p14:creationId xmlns:p14="http://schemas.microsoft.com/office/powerpoint/2010/main" val="7707350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7DC57E78-7F27-4A5B-9B9E-DAF725D9B256}" type="datetime1">
              <a:rPr kumimoji="1" lang="ja-JP" altLang="en-US" smtClean="0"/>
              <a:t>2016/2/18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6E3C638-30D9-42A4-BF53-4225153D9433}" type="slidenum">
              <a:rPr kumimoji="1" lang="ja-JP" altLang="en-US" smtClean="0"/>
              <a:t>‹#›</a:t>
            </a:fld>
            <a:endParaRPr kumimoji="1" lang="ja-JP" altLang="en-US"/>
          </a:p>
        </p:txBody>
      </p:sp>
    </p:spTree>
    <p:extLst>
      <p:ext uri="{BB962C8B-B14F-4D97-AF65-F5344CB8AC3E}">
        <p14:creationId xmlns:p14="http://schemas.microsoft.com/office/powerpoint/2010/main" val="450697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1B7855-0DA6-4BC3-A568-C1EFB34C9F2F}" type="datetime1">
              <a:rPr kumimoji="1" lang="ja-JP" altLang="en-US" smtClean="0"/>
              <a:t>2016/2/18</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E3C638-30D9-42A4-BF53-4225153D9433}" type="slidenum">
              <a:rPr kumimoji="1" lang="ja-JP" altLang="en-US" smtClean="0"/>
              <a:t>‹#›</a:t>
            </a:fld>
            <a:endParaRPr kumimoji="1" lang="ja-JP" altLang="en-US"/>
          </a:p>
        </p:txBody>
      </p:sp>
    </p:spTree>
    <p:extLst>
      <p:ext uri="{BB962C8B-B14F-4D97-AF65-F5344CB8AC3E}">
        <p14:creationId xmlns:p14="http://schemas.microsoft.com/office/powerpoint/2010/main" val="11214402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65881" y="1687756"/>
            <a:ext cx="9334791" cy="2387600"/>
          </a:xfrm>
        </p:spPr>
        <p:txBody>
          <a:bodyPr>
            <a:normAutofit/>
          </a:bodyPr>
          <a:lstStyle/>
          <a:p>
            <a:r>
              <a:rPr lang="en-US" altLang="ja-JP" sz="4400" b="1" dirty="0" smtClean="0"/>
              <a:t>Problems and </a:t>
            </a:r>
            <a:r>
              <a:rPr kumimoji="1" lang="en-US" altLang="ja-JP" sz="4400" b="1" dirty="0" smtClean="0"/>
              <a:t>Possible Way Forward on bandwidths for CA including B41 </a:t>
            </a:r>
            <a:r>
              <a:rPr lang="en-US" altLang="ja-JP" sz="4400" b="1" dirty="0" smtClean="0"/>
              <a:t>an</a:t>
            </a:r>
            <a:r>
              <a:rPr kumimoji="1" lang="en-US" altLang="ja-JP" sz="4400" b="1" dirty="0" smtClean="0"/>
              <a:t>d B42</a:t>
            </a:r>
            <a:endParaRPr kumimoji="1" lang="ja-JP" altLang="en-US" sz="4400" b="1" dirty="0"/>
          </a:p>
        </p:txBody>
      </p:sp>
      <p:sp>
        <p:nvSpPr>
          <p:cNvPr id="4" name="サブタイトル 2"/>
          <p:cNvSpPr txBox="1">
            <a:spLocks/>
          </p:cNvSpPr>
          <p:nvPr/>
        </p:nvSpPr>
        <p:spPr>
          <a:xfrm>
            <a:off x="474649" y="115475"/>
            <a:ext cx="11196165" cy="2418320"/>
          </a:xfrm>
          <a:prstGeom prst="rect">
            <a:avLst/>
          </a:prstGeom>
        </p:spPr>
        <p:txBody>
          <a:bodyPr vert="horz" lIns="91440" tIns="45720" rIns="91440" bIns="45720" rtlCol="0">
            <a:normAutofit fontScale="7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hangingPunct="0"/>
            <a:r>
              <a:rPr lang="en-GB" altLang="ja-JP" sz="2800" b="1" dirty="0"/>
              <a:t>3GPP TSG-RAN WG4 Meeting #78 	</a:t>
            </a:r>
            <a:r>
              <a:rPr lang="en-GB" altLang="ja-JP" sz="2800" b="1" dirty="0" smtClean="0"/>
              <a:t>						</a:t>
            </a:r>
            <a:r>
              <a:rPr lang="en-GB" altLang="ja-JP" sz="2800" b="1" smtClean="0"/>
              <a:t>             </a:t>
            </a:r>
            <a:r>
              <a:rPr lang="en-GB" altLang="ja-JP" sz="2800" b="1" smtClean="0"/>
              <a:t>R4-161464</a:t>
            </a:r>
            <a:endParaRPr lang="ja-JP" altLang="ja-JP" sz="2800" b="1" dirty="0"/>
          </a:p>
          <a:p>
            <a:pPr algn="l"/>
            <a:r>
              <a:rPr lang="it-IT" altLang="ja-JP" sz="2800" b="1" dirty="0"/>
              <a:t>St. Julian’s, Malta, 15 – 19 Feb, </a:t>
            </a:r>
            <a:r>
              <a:rPr lang="it-IT" altLang="ja-JP" sz="2800" b="1" dirty="0" smtClean="0"/>
              <a:t>2016</a:t>
            </a:r>
            <a:br>
              <a:rPr lang="it-IT" altLang="ja-JP" sz="2800" b="1" dirty="0" smtClean="0"/>
            </a:br>
            <a:endParaRPr lang="it-IT" altLang="ja-JP" sz="2800" b="1" dirty="0" smtClean="0"/>
          </a:p>
          <a:p>
            <a:pPr algn="l"/>
            <a:r>
              <a:rPr lang="en-GB" altLang="ja-JP" sz="3400" b="1" dirty="0" smtClean="0"/>
              <a:t>   Agenda </a:t>
            </a:r>
            <a:r>
              <a:rPr lang="en-GB" altLang="ja-JP" sz="3400" b="1" dirty="0"/>
              <a:t>item:	</a:t>
            </a:r>
            <a:r>
              <a:rPr lang="en-GB" altLang="ja-JP" sz="3400" b="1" dirty="0" smtClean="0"/>
              <a:t>6.16.2.3 </a:t>
            </a:r>
            <a:r>
              <a:rPr lang="en-GB" altLang="ja-JP" sz="3400" b="1" dirty="0"/>
              <a:t>(REL-13</a:t>
            </a:r>
            <a:r>
              <a:rPr lang="en-GB" altLang="ja-JP" sz="3400" b="1" dirty="0" smtClean="0"/>
              <a:t>)</a:t>
            </a:r>
          </a:p>
          <a:p>
            <a:pPr algn="l"/>
            <a:r>
              <a:rPr lang="en-GB" altLang="ja-JP" sz="3400" b="1" dirty="0" smtClean="0"/>
              <a:t>   Source: 		</a:t>
            </a:r>
            <a:r>
              <a:rPr lang="en-GB" altLang="ja-JP" sz="3400" b="1" dirty="0" err="1" smtClean="0"/>
              <a:t>SoftBank</a:t>
            </a:r>
            <a:r>
              <a:rPr lang="en-GB" altLang="ja-JP" sz="3400" b="1" dirty="0" smtClean="0"/>
              <a:t> Corp.</a:t>
            </a:r>
            <a:endParaRPr lang="ja-JP" altLang="ja-JP" sz="3400" dirty="0"/>
          </a:p>
          <a:p>
            <a:pPr algn="l" hangingPunct="0"/>
            <a:r>
              <a:rPr lang="en-GB" altLang="ja-JP" sz="3400" b="1" dirty="0" smtClean="0"/>
              <a:t>   Document </a:t>
            </a:r>
            <a:r>
              <a:rPr lang="en-GB" altLang="ja-JP" sz="3400" b="1" dirty="0"/>
              <a:t>for:	Approval</a:t>
            </a:r>
            <a:r>
              <a:rPr lang="en-GB" altLang="ja-JP" sz="3200" b="1" dirty="0"/>
              <a:t/>
            </a:r>
            <a:br>
              <a:rPr lang="en-GB" altLang="ja-JP" sz="3200" b="1" dirty="0"/>
            </a:br>
            <a:endParaRPr lang="ja-JP" altLang="ja-JP" sz="3200" dirty="0"/>
          </a:p>
          <a:p>
            <a:pPr algn="l"/>
            <a:endParaRPr lang="en-US" altLang="ja-JP" sz="3200" dirty="0" smtClean="0"/>
          </a:p>
        </p:txBody>
      </p:sp>
      <p:sp>
        <p:nvSpPr>
          <p:cNvPr id="5" name="スライド番号プレースホルダー 4"/>
          <p:cNvSpPr>
            <a:spLocks noGrp="1"/>
          </p:cNvSpPr>
          <p:nvPr>
            <p:ph type="sldNum" sz="quarter" idx="12"/>
          </p:nvPr>
        </p:nvSpPr>
        <p:spPr/>
        <p:txBody>
          <a:bodyPr/>
          <a:lstStyle/>
          <a:p>
            <a:fld id="{A6E3C638-30D9-42A4-BF53-4225153D9433}" type="slidenum">
              <a:rPr kumimoji="1" lang="ja-JP" altLang="en-US" smtClean="0"/>
              <a:t>1</a:t>
            </a:fld>
            <a:endParaRPr kumimoji="1" lang="ja-JP" altLang="en-US"/>
          </a:p>
        </p:txBody>
      </p:sp>
    </p:spTree>
    <p:extLst>
      <p:ext uri="{BB962C8B-B14F-4D97-AF65-F5344CB8AC3E}">
        <p14:creationId xmlns:p14="http://schemas.microsoft.com/office/powerpoint/2010/main" val="21214768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792719"/>
          </a:xfrm>
        </p:spPr>
        <p:txBody>
          <a:bodyPr>
            <a:normAutofit/>
          </a:bodyPr>
          <a:lstStyle/>
          <a:p>
            <a:r>
              <a:rPr lang="en-US" altLang="ja-JP" dirty="0" smtClean="0"/>
              <a:t>Observation: </a:t>
            </a:r>
            <a:r>
              <a:rPr kumimoji="1" lang="en-US" altLang="ja-JP" dirty="0" smtClean="0"/>
              <a:t> </a:t>
            </a:r>
            <a:r>
              <a:rPr lang="en-US" altLang="ja-JP" dirty="0" smtClean="0"/>
              <a:t>REL-13 </a:t>
            </a:r>
            <a:r>
              <a:rPr kumimoji="1" lang="en-US" altLang="ja-JP" dirty="0" smtClean="0"/>
              <a:t>(36.101 v13.2.1)</a:t>
            </a:r>
            <a:endParaRPr kumimoji="1" lang="ja-JP" altLang="en-US" dirty="0"/>
          </a:p>
        </p:txBody>
      </p:sp>
      <p:sp>
        <p:nvSpPr>
          <p:cNvPr id="6" name="コンテンツ プレースホルダー 5"/>
          <p:cNvSpPr>
            <a:spLocks noGrp="1"/>
          </p:cNvSpPr>
          <p:nvPr>
            <p:ph idx="1"/>
          </p:nvPr>
        </p:nvSpPr>
        <p:spPr>
          <a:xfrm>
            <a:off x="838200" y="1382070"/>
            <a:ext cx="10515600" cy="4794893"/>
          </a:xfrm>
        </p:spPr>
        <p:txBody>
          <a:bodyPr>
            <a:normAutofit/>
          </a:bodyPr>
          <a:lstStyle/>
          <a:p>
            <a:r>
              <a:rPr lang="en-US" altLang="ja-JP" dirty="0">
                <a:solidFill>
                  <a:srgbClr val="FF0000"/>
                </a:solidFill>
              </a:rPr>
              <a:t>B41 is supported in CA as 10, 15 and 20MHz or their </a:t>
            </a:r>
            <a:r>
              <a:rPr lang="en-US" altLang="ja-JP" dirty="0" smtClean="0">
                <a:solidFill>
                  <a:srgbClr val="FF0000"/>
                </a:solidFill>
              </a:rPr>
              <a:t>combinations</a:t>
            </a:r>
            <a:r>
              <a:rPr lang="en-US" altLang="ja-JP" dirty="0" smtClean="0"/>
              <a:t>.</a:t>
            </a:r>
          </a:p>
          <a:p>
            <a:pPr lvl="1"/>
            <a:r>
              <a:rPr lang="en-US" altLang="ja-JP" dirty="0" smtClean="0"/>
              <a:t>CA_</a:t>
            </a:r>
            <a:r>
              <a:rPr kumimoji="1" lang="en-US" altLang="ja-JP" dirty="0" smtClean="0"/>
              <a:t>41C supports 5MHz BW only in BCS1 but this is not linked to xA-41C (it refers to BCS0: no 5MHz in B41) </a:t>
            </a:r>
            <a:br>
              <a:rPr kumimoji="1" lang="en-US" altLang="ja-JP" dirty="0" smtClean="0"/>
            </a:br>
            <a:endParaRPr kumimoji="1" lang="en-US" altLang="ja-JP" dirty="0" smtClean="0"/>
          </a:p>
          <a:p>
            <a:r>
              <a:rPr lang="en-US" altLang="ja-JP" dirty="0" smtClean="0"/>
              <a:t>On the other hand, </a:t>
            </a:r>
            <a:r>
              <a:rPr lang="en-US" altLang="ja-JP" dirty="0" smtClean="0">
                <a:solidFill>
                  <a:srgbClr val="FF0000"/>
                </a:solidFill>
              </a:rPr>
              <a:t>Band 42 supports 5MHz BW in all BCSs</a:t>
            </a:r>
          </a:p>
          <a:p>
            <a:endParaRPr lang="en-US" altLang="ja-JP" dirty="0"/>
          </a:p>
          <a:p>
            <a:r>
              <a:rPr lang="en-US" altLang="ja-JP" dirty="0" smtClean="0"/>
              <a:t>Moreover, </a:t>
            </a:r>
            <a:r>
              <a:rPr lang="en-US" altLang="ja-JP" dirty="0" smtClean="0">
                <a:solidFill>
                  <a:srgbClr val="FF0000"/>
                </a:solidFill>
              </a:rPr>
              <a:t>41A-42A does not support 5M+5M</a:t>
            </a:r>
            <a:r>
              <a:rPr lang="en-US" altLang="ja-JP" dirty="0" smtClean="0"/>
              <a:t/>
            </a:r>
            <a:br>
              <a:rPr lang="en-US" altLang="ja-JP" dirty="0" smtClean="0"/>
            </a:br>
            <a:endParaRPr lang="en-US" altLang="ja-JP" dirty="0" smtClean="0"/>
          </a:p>
          <a:p>
            <a:r>
              <a:rPr lang="en-US" altLang="ja-JP" dirty="0" smtClean="0">
                <a:solidFill>
                  <a:srgbClr val="0070C0"/>
                </a:solidFill>
              </a:rPr>
              <a:t>There might be a contradiction</a:t>
            </a:r>
            <a:r>
              <a:rPr lang="en-US" altLang="ja-JP" dirty="0" smtClean="0"/>
              <a:t>: 41A-42C with 5MHz B42 cannot fall back to  41A-42A as there is no 5MHz in B42 </a:t>
            </a:r>
            <a:endParaRPr kumimoji="1" lang="ja-JP" altLang="en-US" dirty="0"/>
          </a:p>
        </p:txBody>
      </p:sp>
      <p:sp>
        <p:nvSpPr>
          <p:cNvPr id="3" name="スライド番号プレースホルダー 2"/>
          <p:cNvSpPr>
            <a:spLocks noGrp="1"/>
          </p:cNvSpPr>
          <p:nvPr>
            <p:ph type="sldNum" sz="quarter" idx="12"/>
          </p:nvPr>
        </p:nvSpPr>
        <p:spPr/>
        <p:txBody>
          <a:bodyPr/>
          <a:lstStyle/>
          <a:p>
            <a:r>
              <a:rPr lang="en-US" altLang="ja-JP" sz="1800" dirty="0">
                <a:solidFill>
                  <a:schemeClr val="tx1"/>
                </a:solidFill>
              </a:rPr>
              <a:t>2</a:t>
            </a:r>
            <a:endParaRPr kumimoji="1" lang="ja-JP" altLang="en-US" sz="1800" dirty="0">
              <a:solidFill>
                <a:schemeClr val="tx1"/>
              </a:solidFill>
            </a:endParaRPr>
          </a:p>
        </p:txBody>
      </p:sp>
    </p:spTree>
    <p:extLst>
      <p:ext uri="{BB962C8B-B14F-4D97-AF65-F5344CB8AC3E}">
        <p14:creationId xmlns:p14="http://schemas.microsoft.com/office/powerpoint/2010/main" val="42052617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792719"/>
          </a:xfrm>
        </p:spPr>
        <p:txBody>
          <a:bodyPr>
            <a:normAutofit/>
          </a:bodyPr>
          <a:lstStyle/>
          <a:p>
            <a:r>
              <a:rPr lang="en-US" altLang="ja-JP" dirty="0" smtClean="0"/>
              <a:t>(a)Problem in REL-13</a:t>
            </a:r>
            <a:endParaRPr kumimoji="1" lang="ja-JP" altLang="en-US" dirty="0"/>
          </a:p>
        </p:txBody>
      </p:sp>
      <p:sp>
        <p:nvSpPr>
          <p:cNvPr id="6" name="コンテンツ プレースホルダー 5"/>
          <p:cNvSpPr>
            <a:spLocks noGrp="1"/>
          </p:cNvSpPr>
          <p:nvPr>
            <p:ph idx="1"/>
          </p:nvPr>
        </p:nvSpPr>
        <p:spPr>
          <a:xfrm>
            <a:off x="838200" y="1382070"/>
            <a:ext cx="10515600" cy="4802345"/>
          </a:xfrm>
        </p:spPr>
        <p:txBody>
          <a:bodyPr>
            <a:normAutofit fontScale="92500" lnSpcReduction="10000"/>
          </a:bodyPr>
          <a:lstStyle/>
          <a:p>
            <a:r>
              <a:rPr lang="en-US" altLang="ja-JP" dirty="0" smtClean="0"/>
              <a:t>The fundamental problem is in inconsistencies among 41-42 2CA and 3/4 CAs in terms of support of 5MHz BW in B42</a:t>
            </a:r>
          </a:p>
          <a:p>
            <a:endParaRPr lang="en-US" altLang="ja-JP" dirty="0"/>
          </a:p>
          <a:p>
            <a:endParaRPr lang="en-US" altLang="ja-JP" dirty="0" smtClean="0"/>
          </a:p>
          <a:p>
            <a:endParaRPr lang="en-US" altLang="ja-JP" dirty="0"/>
          </a:p>
          <a:p>
            <a:endParaRPr lang="en-US" altLang="ja-JP" dirty="0" smtClean="0"/>
          </a:p>
          <a:p>
            <a:endParaRPr lang="en-US" altLang="ja-JP" dirty="0" smtClean="0"/>
          </a:p>
          <a:p>
            <a:r>
              <a:rPr lang="en-US" altLang="ja-JP" dirty="0" smtClean="0"/>
              <a:t>So fallback is “broken” when (and only when) the 3CA/4CA above uses 5MHz in B42.</a:t>
            </a:r>
          </a:p>
          <a:p>
            <a:endParaRPr lang="en-US" altLang="ja-JP" dirty="0"/>
          </a:p>
          <a:p>
            <a:r>
              <a:rPr lang="en-US" altLang="ja-JP" dirty="0" smtClean="0"/>
              <a:t>We need to settle this issue.</a:t>
            </a:r>
          </a:p>
          <a:p>
            <a:endParaRPr kumimoji="1" lang="ja-JP" altLang="en-US" dirty="0"/>
          </a:p>
        </p:txBody>
      </p:sp>
      <p:graphicFrame>
        <p:nvGraphicFramePr>
          <p:cNvPr id="3" name="表 2"/>
          <p:cNvGraphicFramePr>
            <a:graphicFrameLocks noGrp="1"/>
          </p:cNvGraphicFramePr>
          <p:nvPr>
            <p:extLst>
              <p:ext uri="{D42A27DB-BD31-4B8C-83A1-F6EECF244321}">
                <p14:modId xmlns:p14="http://schemas.microsoft.com/office/powerpoint/2010/main" val="1676179644"/>
              </p:ext>
            </p:extLst>
          </p:nvPr>
        </p:nvGraphicFramePr>
        <p:xfrm>
          <a:off x="1927298" y="2254588"/>
          <a:ext cx="8128000" cy="1849120"/>
        </p:xfrm>
        <a:graphic>
          <a:graphicData uri="http://schemas.openxmlformats.org/drawingml/2006/table">
            <a:tbl>
              <a:tblPr firstRow="1" bandRow="1">
                <a:tableStyleId>{5C22544A-7EE6-4342-B048-85BDC9FD1C3A}</a:tableStyleId>
              </a:tblPr>
              <a:tblGrid>
                <a:gridCol w="1124099"/>
                <a:gridCol w="1124099"/>
                <a:gridCol w="1389419"/>
                <a:gridCol w="2580923"/>
                <a:gridCol w="1909460"/>
              </a:tblGrid>
              <a:tr h="152801">
                <a:tc>
                  <a:txBody>
                    <a:bodyPr/>
                    <a:lstStyle/>
                    <a:p>
                      <a:pPr algn="ctr"/>
                      <a:endParaRPr kumimoji="1" lang="ja-JP" altLang="en-US" dirty="0"/>
                    </a:p>
                  </a:txBody>
                  <a:tcPr/>
                </a:tc>
                <a:tc>
                  <a:txBody>
                    <a:bodyPr/>
                    <a:lstStyle/>
                    <a:p>
                      <a:pPr algn="ctr"/>
                      <a:endParaRPr kumimoji="1" lang="ja-JP" altLang="en-US" dirty="0"/>
                    </a:p>
                  </a:txBody>
                  <a:tcPr/>
                </a:tc>
                <a:tc>
                  <a:txBody>
                    <a:bodyPr/>
                    <a:lstStyle/>
                    <a:p>
                      <a:pPr algn="ctr"/>
                      <a:r>
                        <a:rPr kumimoji="1" lang="en-US" altLang="ja-JP" dirty="0" err="1" smtClean="0"/>
                        <a:t>Rel</a:t>
                      </a:r>
                      <a:endParaRPr kumimoji="1" lang="ja-JP" altLang="en-US" dirty="0"/>
                    </a:p>
                  </a:txBody>
                  <a:tcPr/>
                </a:tc>
                <a:tc>
                  <a:txBody>
                    <a:bodyPr/>
                    <a:lstStyle/>
                    <a:p>
                      <a:pPr algn="ctr"/>
                      <a:r>
                        <a:rPr kumimoji="1" lang="en-US" altLang="ja-JP" dirty="0" smtClean="0"/>
                        <a:t>5MHz</a:t>
                      </a:r>
                      <a:r>
                        <a:rPr kumimoji="1" lang="en-US" altLang="ja-JP" baseline="0" dirty="0" smtClean="0"/>
                        <a:t> in B42?</a:t>
                      </a:r>
                      <a:endParaRPr kumimoji="1" lang="ja-JP" altLang="en-US" dirty="0"/>
                    </a:p>
                  </a:txBody>
                  <a:tcPr/>
                </a:tc>
                <a:tc>
                  <a:txBody>
                    <a:bodyPr/>
                    <a:lstStyle/>
                    <a:p>
                      <a:pPr algn="ctr"/>
                      <a:endParaRPr kumimoji="1" lang="ja-JP" altLang="en-US" dirty="0"/>
                    </a:p>
                  </a:txBody>
                  <a:tcPr/>
                </a:tc>
              </a:tr>
              <a:tr h="370840">
                <a:tc>
                  <a:txBody>
                    <a:bodyPr/>
                    <a:lstStyle/>
                    <a:p>
                      <a:pPr algn="ctr"/>
                      <a:r>
                        <a:rPr kumimoji="1" lang="en-US" altLang="ja-JP" dirty="0" smtClean="0"/>
                        <a:t>2CA</a:t>
                      </a:r>
                      <a:endParaRPr kumimoji="1" lang="ja-JP" altLang="en-US" dirty="0"/>
                    </a:p>
                  </a:txBody>
                  <a:tcPr/>
                </a:tc>
                <a:tc>
                  <a:txBody>
                    <a:bodyPr/>
                    <a:lstStyle/>
                    <a:p>
                      <a:pPr algn="ctr"/>
                      <a:r>
                        <a:rPr kumimoji="1" lang="en-US" altLang="ja-JP" dirty="0" smtClean="0"/>
                        <a:t>41A-42A</a:t>
                      </a:r>
                      <a:endParaRPr kumimoji="1" lang="ja-JP" altLang="en-US" dirty="0"/>
                    </a:p>
                  </a:txBody>
                  <a:tcPr/>
                </a:tc>
                <a:tc>
                  <a:txBody>
                    <a:bodyPr/>
                    <a:lstStyle/>
                    <a:p>
                      <a:pPr algn="ctr"/>
                      <a:r>
                        <a:rPr kumimoji="1" lang="en-US" altLang="ja-JP" dirty="0" smtClean="0"/>
                        <a:t>12</a:t>
                      </a:r>
                      <a:endParaRPr kumimoji="1" lang="ja-JP" altLang="en-US" dirty="0"/>
                    </a:p>
                  </a:txBody>
                  <a:tcPr/>
                </a:tc>
                <a:tc>
                  <a:txBody>
                    <a:bodyPr/>
                    <a:lstStyle/>
                    <a:p>
                      <a:pPr algn="ctr"/>
                      <a:r>
                        <a:rPr kumimoji="1" lang="en-US" altLang="ja-JP" b="1" dirty="0" smtClean="0">
                          <a:solidFill>
                            <a:srgbClr val="FF0000"/>
                          </a:solidFill>
                        </a:rPr>
                        <a:t>No</a:t>
                      </a:r>
                      <a:endParaRPr kumimoji="1" lang="ja-JP" altLang="en-US" b="1" dirty="0">
                        <a:solidFill>
                          <a:srgbClr val="FF0000"/>
                        </a:solidFill>
                      </a:endParaRPr>
                    </a:p>
                  </a:txBody>
                  <a:tcPr/>
                </a:tc>
                <a:tc>
                  <a:txBody>
                    <a:bodyPr/>
                    <a:lstStyle/>
                    <a:p>
                      <a:pPr algn="ctr"/>
                      <a:endParaRPr kumimoji="1" lang="ja-JP" altLang="en-US"/>
                    </a:p>
                  </a:txBody>
                  <a:tcPr/>
                </a:tc>
              </a:tr>
              <a:tr h="370840">
                <a:tc rowSpan="2">
                  <a:txBody>
                    <a:bodyPr/>
                    <a:lstStyle/>
                    <a:p>
                      <a:pPr algn="ctr"/>
                      <a:r>
                        <a:rPr kumimoji="1" lang="en-US" altLang="ja-JP" dirty="0" smtClean="0"/>
                        <a:t>3CA</a:t>
                      </a:r>
                      <a:endParaRPr kumimoji="1" lang="ja-JP" altLang="en-US" dirty="0"/>
                    </a:p>
                  </a:txBody>
                  <a:tcPr anchor="ctr"/>
                </a:tc>
                <a:tc>
                  <a:txBody>
                    <a:bodyPr/>
                    <a:lstStyle/>
                    <a:p>
                      <a:pPr algn="ctr"/>
                      <a:r>
                        <a:rPr kumimoji="1" lang="en-US" altLang="ja-JP" dirty="0" smtClean="0"/>
                        <a:t>41A-42C</a:t>
                      </a:r>
                      <a:endParaRPr kumimoji="1" lang="ja-JP" altLang="en-US" dirty="0"/>
                    </a:p>
                  </a:txBody>
                  <a:tcPr/>
                </a:tc>
                <a:tc>
                  <a:txBody>
                    <a:bodyPr/>
                    <a:lstStyle/>
                    <a:p>
                      <a:pPr algn="ctr"/>
                      <a:r>
                        <a:rPr kumimoji="1" lang="en-US" altLang="ja-JP" dirty="0" smtClean="0"/>
                        <a:t>13</a:t>
                      </a:r>
                      <a:endParaRPr kumimoji="1" lang="ja-JP" altLang="en-US" dirty="0"/>
                    </a:p>
                  </a:txBody>
                  <a:tcPr/>
                </a:tc>
                <a:tc>
                  <a:txBody>
                    <a:bodyPr/>
                    <a:lstStyle/>
                    <a:p>
                      <a:pPr algn="ctr"/>
                      <a:r>
                        <a:rPr kumimoji="1" lang="en-US" altLang="ja-JP" dirty="0" smtClean="0"/>
                        <a:t>Yes</a:t>
                      </a:r>
                      <a:endParaRPr kumimoji="1" lang="ja-JP" altLang="en-US" dirty="0"/>
                    </a:p>
                  </a:txBody>
                  <a:tcPr/>
                </a:tc>
                <a:tc>
                  <a:txBody>
                    <a:bodyPr/>
                    <a:lstStyle/>
                    <a:p>
                      <a:pPr algn="ctr"/>
                      <a:endParaRPr kumimoji="1" lang="ja-JP" altLang="en-US"/>
                    </a:p>
                  </a:txBody>
                  <a:tcPr/>
                </a:tc>
              </a:tr>
              <a:tr h="370840">
                <a:tc vMerge="1">
                  <a:txBody>
                    <a:bodyPr/>
                    <a:lstStyle/>
                    <a:p>
                      <a:pPr algn="ctr"/>
                      <a:endParaRPr kumimoji="1" lang="ja-JP" altLang="en-US" dirty="0"/>
                    </a:p>
                  </a:txBody>
                  <a:tcPr/>
                </a:tc>
                <a:tc>
                  <a:txBody>
                    <a:bodyPr/>
                    <a:lstStyle/>
                    <a:p>
                      <a:pPr algn="ctr"/>
                      <a:r>
                        <a:rPr kumimoji="1" lang="en-US" altLang="ja-JP" dirty="0" smtClean="0"/>
                        <a:t>41C-42A</a:t>
                      </a:r>
                      <a:endParaRPr kumimoji="1" lang="ja-JP" altLang="en-US" dirty="0"/>
                    </a:p>
                  </a:txBody>
                  <a:tcPr/>
                </a:tc>
                <a:tc>
                  <a:txBody>
                    <a:bodyPr/>
                    <a:lstStyle/>
                    <a:p>
                      <a:pPr algn="ctr"/>
                      <a:r>
                        <a:rPr kumimoji="1" lang="en-US" altLang="ja-JP" dirty="0" smtClean="0"/>
                        <a:t>13</a:t>
                      </a:r>
                      <a:endParaRPr kumimoji="1" lang="ja-JP" altLang="en-US" dirty="0"/>
                    </a:p>
                  </a:txBody>
                  <a:tcPr/>
                </a:tc>
                <a:tc>
                  <a:txBody>
                    <a:bodyPr/>
                    <a:lstStyle/>
                    <a:p>
                      <a:pPr algn="ctr"/>
                      <a:r>
                        <a:rPr kumimoji="1" lang="en-US" altLang="ja-JP" dirty="0" smtClean="0"/>
                        <a:t>Yes</a:t>
                      </a:r>
                      <a:endParaRPr kumimoji="1" lang="ja-JP" altLang="en-US" dirty="0"/>
                    </a:p>
                  </a:txBody>
                  <a:tcPr/>
                </a:tc>
                <a:tc>
                  <a:txBody>
                    <a:bodyPr/>
                    <a:lstStyle/>
                    <a:p>
                      <a:pPr algn="ctr"/>
                      <a:endParaRPr kumimoji="1" lang="ja-JP" altLang="en-US"/>
                    </a:p>
                  </a:txBody>
                  <a:tcPr/>
                </a:tc>
              </a:tr>
              <a:tr h="370840">
                <a:tc>
                  <a:txBody>
                    <a:bodyPr/>
                    <a:lstStyle/>
                    <a:p>
                      <a:pPr algn="ctr"/>
                      <a:r>
                        <a:rPr kumimoji="1" lang="en-US" altLang="ja-JP" dirty="0" smtClean="0"/>
                        <a:t>4CA</a:t>
                      </a:r>
                      <a:endParaRPr kumimoji="1" lang="ja-JP" altLang="en-US" dirty="0"/>
                    </a:p>
                  </a:txBody>
                  <a:tcPr/>
                </a:tc>
                <a:tc>
                  <a:txBody>
                    <a:bodyPr/>
                    <a:lstStyle/>
                    <a:p>
                      <a:pPr algn="ctr"/>
                      <a:r>
                        <a:rPr kumimoji="1" lang="en-US" altLang="ja-JP" dirty="0" smtClean="0"/>
                        <a:t>41C-42C</a:t>
                      </a:r>
                      <a:endParaRPr kumimoji="1" lang="ja-JP" altLang="en-US" dirty="0"/>
                    </a:p>
                  </a:txBody>
                  <a:tcPr/>
                </a:tc>
                <a:tc>
                  <a:txBody>
                    <a:bodyPr/>
                    <a:lstStyle/>
                    <a:p>
                      <a:pPr algn="ctr"/>
                      <a:r>
                        <a:rPr kumimoji="1" lang="en-US" altLang="ja-JP" dirty="0" smtClean="0"/>
                        <a:t>13</a:t>
                      </a:r>
                      <a:endParaRPr kumimoji="1" lang="ja-JP" altLang="en-US" dirty="0"/>
                    </a:p>
                  </a:txBody>
                  <a:tcPr/>
                </a:tc>
                <a:tc>
                  <a:txBody>
                    <a:bodyPr/>
                    <a:lstStyle/>
                    <a:p>
                      <a:pPr algn="ctr"/>
                      <a:r>
                        <a:rPr kumimoji="1" lang="en-US" altLang="ja-JP" dirty="0" smtClean="0"/>
                        <a:t>Yes</a:t>
                      </a:r>
                      <a:endParaRPr kumimoji="1" lang="ja-JP" altLang="en-US" dirty="0"/>
                    </a:p>
                  </a:txBody>
                  <a:tcPr/>
                </a:tc>
                <a:tc>
                  <a:txBody>
                    <a:bodyPr/>
                    <a:lstStyle/>
                    <a:p>
                      <a:pPr algn="ctr"/>
                      <a:endParaRPr kumimoji="1" lang="ja-JP" altLang="en-US" dirty="0"/>
                    </a:p>
                  </a:txBody>
                  <a:tcPr/>
                </a:tc>
              </a:tr>
            </a:tbl>
          </a:graphicData>
        </a:graphic>
      </p:graphicFrame>
      <p:sp>
        <p:nvSpPr>
          <p:cNvPr id="4" name="スライド番号プレースホルダー 3"/>
          <p:cNvSpPr>
            <a:spLocks noGrp="1"/>
          </p:cNvSpPr>
          <p:nvPr>
            <p:ph type="sldNum" sz="quarter" idx="12"/>
          </p:nvPr>
        </p:nvSpPr>
        <p:spPr/>
        <p:txBody>
          <a:bodyPr/>
          <a:lstStyle/>
          <a:p>
            <a:fld id="{A6E3C638-30D9-42A4-BF53-4225153D9433}" type="slidenum">
              <a:rPr kumimoji="1" lang="ja-JP" altLang="en-US" sz="1800" smtClean="0">
                <a:solidFill>
                  <a:schemeClr val="tx1"/>
                </a:solidFill>
              </a:rPr>
              <a:t>3</a:t>
            </a:fld>
            <a:endParaRPr kumimoji="1" lang="ja-JP" altLang="en-US" sz="1800" dirty="0">
              <a:solidFill>
                <a:schemeClr val="tx1"/>
              </a:solidFill>
            </a:endParaRPr>
          </a:p>
        </p:txBody>
      </p:sp>
    </p:spTree>
    <p:extLst>
      <p:ext uri="{BB962C8B-B14F-4D97-AF65-F5344CB8AC3E}">
        <p14:creationId xmlns:p14="http://schemas.microsoft.com/office/powerpoint/2010/main" val="42052617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792719"/>
          </a:xfrm>
        </p:spPr>
        <p:txBody>
          <a:bodyPr/>
          <a:lstStyle/>
          <a:p>
            <a:r>
              <a:rPr lang="en-US" altLang="ja-JP" dirty="0" smtClean="0"/>
              <a:t>(b)R4-160603:</a:t>
            </a:r>
            <a:r>
              <a:rPr kumimoji="1" lang="en-US" altLang="ja-JP" dirty="0" smtClean="0"/>
              <a:t> </a:t>
            </a:r>
            <a:r>
              <a:rPr lang="en-US" altLang="ja-JP" dirty="0" smtClean="0"/>
              <a:t>B3+B41+B42</a:t>
            </a:r>
            <a:r>
              <a:rPr kumimoji="1" lang="en-US" altLang="ja-JP" dirty="0" smtClean="0"/>
              <a:t> (36.101 v13.2.1)</a:t>
            </a:r>
            <a:endParaRPr kumimoji="1" lang="ja-JP" altLang="en-US" dirty="0"/>
          </a:p>
        </p:txBody>
      </p:sp>
      <p:graphicFrame>
        <p:nvGraphicFramePr>
          <p:cNvPr id="4" name="コンテンツ プレースホルダー 3"/>
          <p:cNvGraphicFramePr>
            <a:graphicFrameLocks noGrp="1"/>
          </p:cNvGraphicFramePr>
          <p:nvPr>
            <p:ph idx="1"/>
            <p:extLst>
              <p:ext uri="{D42A27DB-BD31-4B8C-83A1-F6EECF244321}">
                <p14:modId xmlns:p14="http://schemas.microsoft.com/office/powerpoint/2010/main" val="4274377268"/>
              </p:ext>
            </p:extLst>
          </p:nvPr>
        </p:nvGraphicFramePr>
        <p:xfrm>
          <a:off x="838200" y="1252538"/>
          <a:ext cx="10515600" cy="3708400"/>
        </p:xfrm>
        <a:graphic>
          <a:graphicData uri="http://schemas.openxmlformats.org/drawingml/2006/table">
            <a:tbl>
              <a:tblPr firstRow="1" bandRow="1">
                <a:tableStyleId>{5C22544A-7EE6-4342-B048-85BDC9FD1C3A}</a:tableStyleId>
              </a:tblPr>
              <a:tblGrid>
                <a:gridCol w="1752600"/>
                <a:gridCol w="1752600"/>
                <a:gridCol w="1752600"/>
                <a:gridCol w="1752600"/>
                <a:gridCol w="1752600"/>
                <a:gridCol w="1752600"/>
              </a:tblGrid>
              <a:tr h="370840">
                <a:tc>
                  <a:txBody>
                    <a:bodyPr/>
                    <a:lstStyle/>
                    <a:p>
                      <a:pPr algn="ctr"/>
                      <a:endParaRPr kumimoji="1" lang="ja-JP" altLang="en-US" dirty="0"/>
                    </a:p>
                  </a:txBody>
                  <a:tcPr/>
                </a:tc>
                <a:tc>
                  <a:txBody>
                    <a:bodyPr/>
                    <a:lstStyle/>
                    <a:p>
                      <a:pPr algn="ctr"/>
                      <a:r>
                        <a:rPr kumimoji="1" lang="en-US" altLang="ja-JP" dirty="0" smtClean="0"/>
                        <a:t>Band</a:t>
                      </a:r>
                      <a:endParaRPr kumimoji="1" lang="ja-JP" altLang="en-US" dirty="0"/>
                    </a:p>
                  </a:txBody>
                  <a:tcPr/>
                </a:tc>
                <a:tc>
                  <a:txBody>
                    <a:bodyPr/>
                    <a:lstStyle/>
                    <a:p>
                      <a:pPr algn="ctr"/>
                      <a:r>
                        <a:rPr kumimoji="1" lang="en-US" altLang="ja-JP" dirty="0" smtClean="0"/>
                        <a:t>5MHz</a:t>
                      </a:r>
                      <a:endParaRPr kumimoji="1" lang="ja-JP" altLang="en-US" dirty="0"/>
                    </a:p>
                  </a:txBody>
                  <a:tcPr/>
                </a:tc>
                <a:tc>
                  <a:txBody>
                    <a:bodyPr/>
                    <a:lstStyle/>
                    <a:p>
                      <a:pPr algn="ctr"/>
                      <a:r>
                        <a:rPr kumimoji="1" lang="en-US" altLang="ja-JP" dirty="0" smtClean="0"/>
                        <a:t>10MHz</a:t>
                      </a:r>
                      <a:endParaRPr kumimoji="1" lang="ja-JP" altLang="en-US" dirty="0"/>
                    </a:p>
                  </a:txBody>
                  <a:tcPr/>
                </a:tc>
                <a:tc>
                  <a:txBody>
                    <a:bodyPr/>
                    <a:lstStyle/>
                    <a:p>
                      <a:pPr algn="ctr"/>
                      <a:r>
                        <a:rPr kumimoji="1" lang="en-US" altLang="ja-JP" dirty="0" smtClean="0"/>
                        <a:t>15MHz</a:t>
                      </a:r>
                      <a:endParaRPr kumimoji="1" lang="ja-JP" altLang="en-US" dirty="0"/>
                    </a:p>
                  </a:txBody>
                  <a:tcPr/>
                </a:tc>
                <a:tc>
                  <a:txBody>
                    <a:bodyPr/>
                    <a:lstStyle/>
                    <a:p>
                      <a:pPr algn="ctr"/>
                      <a:r>
                        <a:rPr kumimoji="1" lang="en-US" altLang="ja-JP" dirty="0" smtClean="0"/>
                        <a:t>20MHz</a:t>
                      </a:r>
                      <a:endParaRPr kumimoji="1" lang="ja-JP" altLang="en-US" dirty="0"/>
                    </a:p>
                  </a:txBody>
                  <a:tcPr/>
                </a:tc>
              </a:tr>
              <a:tr h="370840">
                <a:tc rowSpan="2">
                  <a:txBody>
                    <a:bodyPr/>
                    <a:lstStyle/>
                    <a:p>
                      <a:pPr algn="ctr"/>
                      <a:r>
                        <a:rPr kumimoji="1" lang="en-US" altLang="ja-JP" dirty="0" smtClean="0"/>
                        <a:t>B3+B41</a:t>
                      </a:r>
                      <a:endParaRPr kumimoji="1" lang="ja-JP" altLang="en-US" dirty="0"/>
                    </a:p>
                  </a:txBody>
                  <a:tcPr/>
                </a:tc>
                <a:tc>
                  <a:txBody>
                    <a:bodyPr/>
                    <a:lstStyle/>
                    <a:p>
                      <a:pPr algn="ctr"/>
                      <a:r>
                        <a:rPr kumimoji="1" lang="en-US" altLang="ja-JP" dirty="0" smtClean="0"/>
                        <a:t>3</a:t>
                      </a:r>
                      <a:endParaRPr kumimoji="1" lang="ja-JP" altLang="en-US" dirty="0"/>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r>
              <a:tr h="370840">
                <a:tc vMerge="1">
                  <a:txBody>
                    <a:bodyPr/>
                    <a:lstStyle/>
                    <a:p>
                      <a:endParaRPr kumimoji="1" lang="ja-JP" altLang="en-US" dirty="0"/>
                    </a:p>
                  </a:txBody>
                  <a:tcPr/>
                </a:tc>
                <a:tc>
                  <a:txBody>
                    <a:bodyPr/>
                    <a:lstStyle/>
                    <a:p>
                      <a:pPr algn="ctr"/>
                      <a:r>
                        <a:rPr kumimoji="1" lang="en-US" altLang="ja-JP" dirty="0" smtClean="0"/>
                        <a:t>41</a:t>
                      </a:r>
                      <a:endParaRPr kumimoji="1" lang="ja-JP" altLang="en-US" dirty="0"/>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r>
              <a:tr h="370840">
                <a:tc rowSpan="2">
                  <a:txBody>
                    <a:bodyPr/>
                    <a:lstStyle/>
                    <a:p>
                      <a:pPr algn="ctr"/>
                      <a:r>
                        <a:rPr kumimoji="1" lang="en-US" altLang="ja-JP" dirty="0" smtClean="0"/>
                        <a:t>B3+B42</a:t>
                      </a:r>
                      <a:endParaRPr kumimoji="1" lang="ja-JP" altLang="en-US" dirty="0"/>
                    </a:p>
                  </a:txBody>
                  <a:tcPr/>
                </a:tc>
                <a:tc>
                  <a:txBody>
                    <a:bodyPr/>
                    <a:lstStyle/>
                    <a:p>
                      <a:pPr algn="ctr"/>
                      <a:r>
                        <a:rPr kumimoji="1" lang="en-US" altLang="ja-JP" dirty="0" smtClean="0"/>
                        <a:t>3</a:t>
                      </a:r>
                      <a:endParaRPr kumimoji="1" lang="ja-JP" altLang="en-US" dirty="0"/>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r>
              <a:tr h="370840">
                <a:tc vMerge="1">
                  <a:txBody>
                    <a:bodyPr/>
                    <a:lstStyle/>
                    <a:p>
                      <a:endParaRPr kumimoji="1" lang="ja-JP" altLang="en-US" dirty="0"/>
                    </a:p>
                  </a:txBody>
                  <a:tcPr/>
                </a:tc>
                <a:tc>
                  <a:txBody>
                    <a:bodyPr/>
                    <a:lstStyle/>
                    <a:p>
                      <a:pPr algn="ctr"/>
                      <a:r>
                        <a:rPr kumimoji="1" lang="en-US" altLang="ja-JP" dirty="0" smtClean="0"/>
                        <a:t>42</a:t>
                      </a:r>
                      <a:endParaRPr kumimoji="1" lang="ja-JP" altLang="en-US" dirty="0"/>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r>
              <a:tr h="370840">
                <a:tc rowSpan="2">
                  <a:txBody>
                    <a:bodyPr/>
                    <a:lstStyle/>
                    <a:p>
                      <a:pPr algn="ctr"/>
                      <a:r>
                        <a:rPr kumimoji="1" lang="en-US" altLang="ja-JP" dirty="0" smtClean="0"/>
                        <a:t>B41+B42</a:t>
                      </a:r>
                      <a:endParaRPr kumimoji="1" lang="ja-JP" altLang="en-US" dirty="0"/>
                    </a:p>
                  </a:txBody>
                  <a:tcPr/>
                </a:tc>
                <a:tc>
                  <a:txBody>
                    <a:bodyPr/>
                    <a:lstStyle/>
                    <a:p>
                      <a:pPr algn="ctr"/>
                      <a:r>
                        <a:rPr kumimoji="1" lang="en-US" altLang="ja-JP" dirty="0" smtClean="0"/>
                        <a:t>41</a:t>
                      </a:r>
                      <a:endParaRPr kumimoji="1" lang="ja-JP" altLang="en-US" dirty="0"/>
                    </a:p>
                  </a:txBody>
                  <a:tcPr/>
                </a:tc>
                <a:tc>
                  <a:txBody>
                    <a:bodyPr/>
                    <a:lstStyle/>
                    <a:p>
                      <a:pPr algn="ctr"/>
                      <a:r>
                        <a:rPr kumimoji="1" lang="en-US" altLang="ja-JP" b="1" dirty="0" smtClean="0">
                          <a:solidFill>
                            <a:srgbClr val="FF0000"/>
                          </a:solidFill>
                        </a:rPr>
                        <a:t>No</a:t>
                      </a:r>
                      <a:endParaRPr kumimoji="1" lang="ja-JP" altLang="en-US" b="1" dirty="0">
                        <a:solidFill>
                          <a:srgbClr val="FF0000"/>
                        </a:solidFill>
                      </a:endParaRPr>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r>
              <a:tr h="370840">
                <a:tc vMerge="1">
                  <a:txBody>
                    <a:bodyPr/>
                    <a:lstStyle/>
                    <a:p>
                      <a:endParaRPr kumimoji="1" lang="ja-JP" altLang="en-US" dirty="0"/>
                    </a:p>
                  </a:txBody>
                  <a:tcPr/>
                </a:tc>
                <a:tc>
                  <a:txBody>
                    <a:bodyPr/>
                    <a:lstStyle/>
                    <a:p>
                      <a:pPr algn="ctr"/>
                      <a:r>
                        <a:rPr kumimoji="1" lang="en-US" altLang="ja-JP" dirty="0" smtClean="0"/>
                        <a:t>42</a:t>
                      </a:r>
                      <a:endParaRPr kumimoji="1" lang="ja-JP" altLang="en-US" dirty="0"/>
                    </a:p>
                  </a:txBody>
                  <a:tcPr/>
                </a:tc>
                <a:tc>
                  <a:txBody>
                    <a:bodyPr/>
                    <a:lstStyle/>
                    <a:p>
                      <a:pPr algn="ctr"/>
                      <a:r>
                        <a:rPr kumimoji="1" lang="en-US" altLang="ja-JP" b="1" dirty="0" smtClean="0">
                          <a:solidFill>
                            <a:srgbClr val="FF0000"/>
                          </a:solidFill>
                        </a:rPr>
                        <a:t>No</a:t>
                      </a:r>
                      <a:endParaRPr kumimoji="1" lang="ja-JP" altLang="en-US" b="1" dirty="0">
                        <a:solidFill>
                          <a:srgbClr val="FF0000"/>
                        </a:solidFill>
                      </a:endParaRPr>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r>
              <a:tr h="370840">
                <a:tc rowSpan="3">
                  <a:txBody>
                    <a:bodyPr/>
                    <a:lstStyle/>
                    <a:p>
                      <a:pPr algn="ctr"/>
                      <a:r>
                        <a:rPr kumimoji="1" lang="en-US" altLang="ja-JP" dirty="0" smtClean="0"/>
                        <a:t>B3+B41+B42</a:t>
                      </a:r>
                      <a:endParaRPr kumimoji="1" lang="ja-JP" altLang="en-US" dirty="0"/>
                    </a:p>
                  </a:txBody>
                  <a:tcPr anchor="ctr"/>
                </a:tc>
                <a:tc>
                  <a:txBody>
                    <a:bodyPr/>
                    <a:lstStyle/>
                    <a:p>
                      <a:pPr algn="ctr"/>
                      <a:r>
                        <a:rPr kumimoji="1" lang="en-US" altLang="ja-JP" dirty="0" smtClean="0"/>
                        <a:t>3</a:t>
                      </a:r>
                      <a:endParaRPr kumimoji="1" lang="ja-JP" altLang="en-US" dirty="0"/>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r>
              <a:tr h="370840">
                <a:tc vMerge="1">
                  <a:txBody>
                    <a:bodyPr/>
                    <a:lstStyle/>
                    <a:p>
                      <a:pPr algn="ctr"/>
                      <a:endParaRPr kumimoji="1" lang="ja-JP" altLang="en-US" dirty="0"/>
                    </a:p>
                  </a:txBody>
                  <a:tcPr/>
                </a:tc>
                <a:tc>
                  <a:txBody>
                    <a:bodyPr/>
                    <a:lstStyle/>
                    <a:p>
                      <a:pPr algn="ctr"/>
                      <a:r>
                        <a:rPr kumimoji="1" lang="en-US" altLang="ja-JP" dirty="0" smtClean="0"/>
                        <a:t>41</a:t>
                      </a:r>
                      <a:endParaRPr kumimoji="1" lang="ja-JP" altLang="en-US" dirty="0"/>
                    </a:p>
                  </a:txBody>
                  <a:tcPr/>
                </a:tc>
                <a:tc>
                  <a:txBody>
                    <a:bodyPr/>
                    <a:lstStyle/>
                    <a:p>
                      <a:pPr algn="ctr"/>
                      <a:r>
                        <a:rPr kumimoji="1" lang="en-US" altLang="ja-JP" dirty="0" smtClean="0">
                          <a:solidFill>
                            <a:srgbClr val="0070C0"/>
                          </a:solidFill>
                        </a:rPr>
                        <a:t>Yes-&gt;No</a:t>
                      </a:r>
                      <a:endParaRPr kumimoji="1" lang="ja-JP" altLang="en-US" dirty="0">
                        <a:solidFill>
                          <a:srgbClr val="0070C0"/>
                        </a:solidFill>
                      </a:endParaRPr>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r>
              <a:tr h="370840">
                <a:tc vMerge="1">
                  <a:txBody>
                    <a:bodyPr/>
                    <a:lstStyle/>
                    <a:p>
                      <a:pPr algn="ctr"/>
                      <a:endParaRPr kumimoji="1" lang="ja-JP" altLang="en-US" dirty="0"/>
                    </a:p>
                  </a:txBody>
                  <a:tcPr/>
                </a:tc>
                <a:tc>
                  <a:txBody>
                    <a:bodyPr/>
                    <a:lstStyle/>
                    <a:p>
                      <a:pPr algn="ctr"/>
                      <a:r>
                        <a:rPr kumimoji="1" lang="en-US" altLang="ja-JP" dirty="0" smtClean="0"/>
                        <a:t>42</a:t>
                      </a:r>
                      <a:endParaRPr kumimoji="1" lang="ja-JP" altLang="en-US" dirty="0"/>
                    </a:p>
                  </a:txBody>
                  <a:tcPr/>
                </a:tc>
                <a:tc>
                  <a:txBody>
                    <a:bodyPr/>
                    <a:lstStyle/>
                    <a:p>
                      <a:pPr algn="ctr"/>
                      <a:r>
                        <a:rPr kumimoji="1" lang="en-US" altLang="ja-JP" dirty="0" smtClean="0">
                          <a:solidFill>
                            <a:srgbClr val="0070C0"/>
                          </a:solidFill>
                        </a:rPr>
                        <a:t>Yes-&gt;No</a:t>
                      </a:r>
                      <a:endParaRPr kumimoji="1" lang="ja-JP" altLang="en-US" dirty="0">
                        <a:solidFill>
                          <a:srgbClr val="0070C0"/>
                        </a:solidFill>
                      </a:endParaRPr>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c>
                  <a:txBody>
                    <a:bodyPr/>
                    <a:lstStyle/>
                    <a:p>
                      <a:pPr algn="ctr"/>
                      <a:r>
                        <a:rPr kumimoji="1" lang="en-US" altLang="ja-JP" dirty="0" smtClean="0"/>
                        <a:t>Yes</a:t>
                      </a:r>
                      <a:endParaRPr kumimoji="1" lang="ja-JP" altLang="en-US" dirty="0"/>
                    </a:p>
                  </a:txBody>
                  <a:tcPr/>
                </a:tc>
              </a:tr>
            </a:tbl>
          </a:graphicData>
        </a:graphic>
      </p:graphicFrame>
      <p:sp>
        <p:nvSpPr>
          <p:cNvPr id="5" name="コンテンツ プレースホルダー 5"/>
          <p:cNvSpPr txBox="1">
            <a:spLocks/>
          </p:cNvSpPr>
          <p:nvPr/>
        </p:nvSpPr>
        <p:spPr>
          <a:xfrm>
            <a:off x="838200" y="5182764"/>
            <a:ext cx="10515600" cy="1287838"/>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smtClean="0"/>
              <a:t>41A-42A does not support 5M+5M in the latest version of 36.101</a:t>
            </a:r>
          </a:p>
          <a:p>
            <a:r>
              <a:rPr lang="en-US" altLang="ja-JP" dirty="0" smtClean="0"/>
              <a:t>So 3A-41A-42A (or any CA including 41A-42A)should not include 5M+5M in B41+B42 portion from the standpoint of consistent </a:t>
            </a:r>
            <a:r>
              <a:rPr lang="en-US" altLang="ja-JP" dirty="0" err="1" smtClean="0"/>
              <a:t>fall-back</a:t>
            </a:r>
            <a:r>
              <a:rPr lang="en-US" altLang="ja-JP" dirty="0" smtClean="0"/>
              <a:t>: </a:t>
            </a:r>
            <a:r>
              <a:rPr lang="en-US" altLang="ja-JP" dirty="0" smtClean="0">
                <a:solidFill>
                  <a:srgbClr val="FF0000"/>
                </a:solidFill>
              </a:rPr>
              <a:t>it is to align with WID but</a:t>
            </a:r>
            <a:r>
              <a:rPr lang="en-US" altLang="ja-JP" dirty="0" smtClean="0"/>
              <a:t> </a:t>
            </a:r>
            <a:r>
              <a:rPr lang="en-US" altLang="ja-JP" dirty="0" smtClean="0">
                <a:solidFill>
                  <a:srgbClr val="FF0000"/>
                </a:solidFill>
              </a:rPr>
              <a:t>reservation is put when we decide to add 5MHz to B41+B42</a:t>
            </a:r>
          </a:p>
        </p:txBody>
      </p:sp>
      <p:sp>
        <p:nvSpPr>
          <p:cNvPr id="3" name="スライド番号プレースホルダー 2"/>
          <p:cNvSpPr>
            <a:spLocks noGrp="1"/>
          </p:cNvSpPr>
          <p:nvPr>
            <p:ph type="sldNum" sz="quarter" idx="12"/>
          </p:nvPr>
        </p:nvSpPr>
        <p:spPr/>
        <p:txBody>
          <a:bodyPr/>
          <a:lstStyle/>
          <a:p>
            <a:fld id="{A6E3C638-30D9-42A4-BF53-4225153D9433}" type="slidenum">
              <a:rPr kumimoji="1" lang="ja-JP" altLang="en-US" sz="1800" smtClean="0">
                <a:solidFill>
                  <a:schemeClr val="tx1"/>
                </a:solidFill>
              </a:rPr>
              <a:t>4</a:t>
            </a:fld>
            <a:endParaRPr kumimoji="1" lang="ja-JP" altLang="en-US" sz="1800" dirty="0">
              <a:solidFill>
                <a:schemeClr val="tx1"/>
              </a:solidFill>
            </a:endParaRPr>
          </a:p>
        </p:txBody>
      </p:sp>
    </p:spTree>
    <p:extLst>
      <p:ext uri="{BB962C8B-B14F-4D97-AF65-F5344CB8AC3E}">
        <p14:creationId xmlns:p14="http://schemas.microsoft.com/office/powerpoint/2010/main" val="4334224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792719"/>
          </a:xfrm>
        </p:spPr>
        <p:txBody>
          <a:bodyPr/>
          <a:lstStyle/>
          <a:p>
            <a:r>
              <a:rPr lang="en-US" altLang="ja-JP" dirty="0" smtClean="0"/>
              <a:t>Possible Way Forward</a:t>
            </a:r>
            <a:r>
              <a:rPr lang="ja-JP" altLang="en-US" dirty="0"/>
              <a:t> </a:t>
            </a:r>
            <a:r>
              <a:rPr lang="en-US" altLang="ja-JP" dirty="0" smtClean="0"/>
              <a:t>on “5MHz in B42”</a:t>
            </a:r>
            <a:endParaRPr kumimoji="1" lang="ja-JP" altLang="en-US" dirty="0"/>
          </a:p>
        </p:txBody>
      </p:sp>
      <p:sp>
        <p:nvSpPr>
          <p:cNvPr id="5" name="コンテンツ プレースホルダー 5"/>
          <p:cNvSpPr txBox="1">
            <a:spLocks/>
          </p:cNvSpPr>
          <p:nvPr/>
        </p:nvSpPr>
        <p:spPr>
          <a:xfrm>
            <a:off x="838200" y="1270387"/>
            <a:ext cx="10515600" cy="5451087"/>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smtClean="0"/>
              <a:t>For REL-13  and before, there are two choices (while we should also take care of R4-160603): </a:t>
            </a:r>
          </a:p>
          <a:p>
            <a:r>
              <a:rPr lang="en-US" altLang="ja-JP" dirty="0" smtClean="0">
                <a:solidFill>
                  <a:srgbClr val="FF0000"/>
                </a:solidFill>
              </a:rPr>
              <a:t>1) Leave them as they are (some fall backs are denied)</a:t>
            </a:r>
          </a:p>
          <a:p>
            <a:pPr lvl="1"/>
            <a:r>
              <a:rPr lang="en-US" altLang="ja-JP" dirty="0" smtClean="0"/>
              <a:t>It seems that 5MHz in B42 is rarely used in China/Japan then the problem in real operation would not be serious.</a:t>
            </a:r>
          </a:p>
          <a:p>
            <a:pPr lvl="1"/>
            <a:r>
              <a:rPr lang="en-GB" altLang="ja-JP" dirty="0" smtClean="0"/>
              <a:t>But </a:t>
            </a:r>
            <a:r>
              <a:rPr lang="en-GB" altLang="ja-JP" dirty="0" smtClean="0">
                <a:solidFill>
                  <a:srgbClr val="FF0000"/>
                </a:solidFill>
              </a:rPr>
              <a:t>this is against a rule</a:t>
            </a:r>
            <a:r>
              <a:rPr lang="en-GB" altLang="ja-JP" dirty="0" smtClean="0"/>
              <a:t>: </a:t>
            </a:r>
            <a:r>
              <a:rPr lang="en-GB" altLang="ja-JP" dirty="0" smtClean="0"/>
              <a:t>“A </a:t>
            </a:r>
            <a:r>
              <a:rPr lang="en-GB" altLang="ja-JP" dirty="0"/>
              <a:t>terminal which supports a DL CA configuration shall support all the lower order </a:t>
            </a:r>
            <a:r>
              <a:rPr lang="en-GB" altLang="ja-JP" dirty="0" err="1"/>
              <a:t>fallback</a:t>
            </a:r>
            <a:r>
              <a:rPr lang="en-GB" altLang="ja-JP" dirty="0"/>
              <a:t> DL CA combinations and it shall support at least one bandwidth combination set for each of the constituent lower order DL combinations containing all the bandwidths specified within each specific combination set of the upper order DL combination</a:t>
            </a:r>
            <a:r>
              <a:rPr lang="en-GB" altLang="ja-JP" dirty="0" smtClean="0"/>
              <a:t>.”</a:t>
            </a:r>
            <a:endParaRPr lang="en-US" altLang="ja-JP" dirty="0" smtClean="0"/>
          </a:p>
          <a:p>
            <a:r>
              <a:rPr lang="en-US" altLang="ja-JP" dirty="0" smtClean="0">
                <a:solidFill>
                  <a:srgbClr val="FF0000"/>
                </a:solidFill>
              </a:rPr>
              <a:t>2) Remove 5MHz BW of B42 from B41+B42 CA to guarantee consistent </a:t>
            </a:r>
            <a:r>
              <a:rPr lang="en-US" altLang="ja-JP" dirty="0" err="1" smtClean="0">
                <a:solidFill>
                  <a:srgbClr val="FF0000"/>
                </a:solidFill>
              </a:rPr>
              <a:t>fall-backs</a:t>
            </a:r>
            <a:endParaRPr lang="en-US" altLang="ja-JP" dirty="0" smtClean="0">
              <a:solidFill>
                <a:srgbClr val="FF0000"/>
              </a:solidFill>
            </a:endParaRPr>
          </a:p>
          <a:p>
            <a:pPr lvl="1"/>
            <a:r>
              <a:rPr lang="en-US" altLang="ja-JP" dirty="0"/>
              <a:t>D</a:t>
            </a:r>
            <a:r>
              <a:rPr lang="en-US" altLang="ja-JP" dirty="0" smtClean="0"/>
              <a:t>elete 5MHz </a:t>
            </a:r>
            <a:r>
              <a:rPr lang="en-US" altLang="ja-JP" dirty="0" smtClean="0"/>
              <a:t>from </a:t>
            </a:r>
            <a:r>
              <a:rPr lang="en-US" altLang="ja-JP" dirty="0" smtClean="0"/>
              <a:t>all the B41+B42 CA BWs: 41A-42C, 41C-42A and 41C-42C</a:t>
            </a:r>
          </a:p>
          <a:p>
            <a:pPr lvl="1"/>
            <a:r>
              <a:rPr lang="en-US" altLang="ja-JP" dirty="0" smtClean="0">
                <a:solidFill>
                  <a:srgbClr val="FF0000"/>
                </a:solidFill>
              </a:rPr>
              <a:t>Impacts for </a:t>
            </a:r>
            <a:r>
              <a:rPr lang="en-US" altLang="ja-JP" dirty="0" smtClean="0">
                <a:solidFill>
                  <a:srgbClr val="FF0000"/>
                </a:solidFill>
              </a:rPr>
              <a:t>approved/finished WIDs</a:t>
            </a:r>
            <a:r>
              <a:rPr lang="en-US" altLang="ja-JP" dirty="0" smtClean="0">
                <a:solidFill>
                  <a:srgbClr val="FF0000"/>
                </a:solidFill>
              </a:rPr>
              <a:t> </a:t>
            </a:r>
            <a:r>
              <a:rPr lang="en-US" altLang="ja-JP" dirty="0" smtClean="0"/>
              <a:t>=&gt; Done </a:t>
            </a:r>
            <a:r>
              <a:rPr lang="en-US" altLang="ja-JP" dirty="0"/>
              <a:t>with “correction”(TEI-13) or do we need RAN-P approval (i.e. BW is managed in WID</a:t>
            </a:r>
            <a:r>
              <a:rPr lang="en-US" altLang="ja-JP" dirty="0" smtClean="0"/>
              <a:t>)?</a:t>
            </a:r>
            <a:endParaRPr lang="en-US" altLang="ja-JP" dirty="0" smtClean="0"/>
          </a:p>
          <a:p>
            <a:pPr lvl="1"/>
            <a:r>
              <a:rPr lang="en-US" altLang="ja-JP" dirty="0" smtClean="0"/>
              <a:t>As a matter of constructing table: we need to define a new BCS </a:t>
            </a:r>
            <a:r>
              <a:rPr lang="en-US" altLang="ja-JP" dirty="0" smtClean="0"/>
              <a:t>set(BCS1) </a:t>
            </a:r>
            <a:r>
              <a:rPr lang="en-US" altLang="ja-JP" dirty="0" smtClean="0"/>
              <a:t>for 42C which </a:t>
            </a:r>
            <a:r>
              <a:rPr lang="en-US" altLang="ja-JP" dirty="0" smtClean="0"/>
              <a:t>does </a:t>
            </a:r>
            <a:r>
              <a:rPr lang="en-US" altLang="ja-JP" dirty="0" smtClean="0"/>
              <a:t>not include 5MHz </a:t>
            </a:r>
            <a:r>
              <a:rPr lang="en-US" altLang="ja-JP" dirty="0" smtClean="0"/>
              <a:t>BW </a:t>
            </a:r>
            <a:r>
              <a:rPr lang="en-US" altLang="ja-JP" dirty="0" smtClean="0"/>
              <a:t>to define 41A-42C or 41C-42C</a:t>
            </a:r>
          </a:p>
          <a:p>
            <a:pPr marL="457200" lvl="1" indent="0">
              <a:buNone/>
            </a:pPr>
            <a:endParaRPr lang="en-US" altLang="ja-JP" dirty="0">
              <a:solidFill>
                <a:srgbClr val="FF0000"/>
              </a:solidFill>
            </a:endParaRPr>
          </a:p>
          <a:p>
            <a:pPr marL="0" indent="0">
              <a:buNone/>
            </a:pPr>
            <a:endParaRPr lang="en-US" altLang="ja-JP" dirty="0" smtClean="0"/>
          </a:p>
          <a:p>
            <a:pPr marL="0" indent="0">
              <a:buNone/>
            </a:pPr>
            <a:endParaRPr lang="en-US" altLang="ja-JP" dirty="0" smtClean="0">
              <a:solidFill>
                <a:srgbClr val="FF0000"/>
              </a:solidFill>
            </a:endParaRPr>
          </a:p>
          <a:p>
            <a:endParaRPr lang="en-US" altLang="ja-JP" dirty="0"/>
          </a:p>
          <a:p>
            <a:endParaRPr lang="ja-JP" altLang="en-US" dirty="0"/>
          </a:p>
        </p:txBody>
      </p:sp>
      <p:sp>
        <p:nvSpPr>
          <p:cNvPr id="3" name="スライド番号プレースホルダー 2"/>
          <p:cNvSpPr>
            <a:spLocks noGrp="1"/>
          </p:cNvSpPr>
          <p:nvPr>
            <p:ph type="sldNum" sz="quarter" idx="12"/>
          </p:nvPr>
        </p:nvSpPr>
        <p:spPr/>
        <p:txBody>
          <a:bodyPr/>
          <a:lstStyle/>
          <a:p>
            <a:fld id="{A6E3C638-30D9-42A4-BF53-4225153D9433}" type="slidenum">
              <a:rPr kumimoji="1" lang="ja-JP" altLang="en-US" sz="1800" b="1" smtClean="0"/>
              <a:t>5</a:t>
            </a:fld>
            <a:endParaRPr kumimoji="1" lang="ja-JP" altLang="en-US" sz="1800" b="1" dirty="0"/>
          </a:p>
        </p:txBody>
      </p:sp>
    </p:spTree>
    <p:extLst>
      <p:ext uri="{BB962C8B-B14F-4D97-AF65-F5344CB8AC3E}">
        <p14:creationId xmlns:p14="http://schemas.microsoft.com/office/powerpoint/2010/main" val="30040322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792719"/>
          </a:xfrm>
        </p:spPr>
        <p:txBody>
          <a:bodyPr/>
          <a:lstStyle/>
          <a:p>
            <a:r>
              <a:rPr lang="en-US" altLang="ja-JP" dirty="0" smtClean="0"/>
              <a:t>Possible Way Forward</a:t>
            </a:r>
            <a:r>
              <a:rPr lang="ja-JP" altLang="en-US" dirty="0"/>
              <a:t> </a:t>
            </a:r>
            <a:r>
              <a:rPr lang="en-US" altLang="ja-JP" dirty="0" smtClean="0"/>
              <a:t>on “5MHz in B42”</a:t>
            </a:r>
            <a:endParaRPr kumimoji="1" lang="ja-JP" altLang="en-US" dirty="0"/>
          </a:p>
        </p:txBody>
      </p:sp>
      <p:sp>
        <p:nvSpPr>
          <p:cNvPr id="5" name="コンテンツ プレースホルダー 5"/>
          <p:cNvSpPr txBox="1">
            <a:spLocks/>
          </p:cNvSpPr>
          <p:nvPr/>
        </p:nvSpPr>
        <p:spPr>
          <a:xfrm>
            <a:off x="838200" y="1270388"/>
            <a:ext cx="10515600" cy="51513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57200" lvl="1" indent="0">
              <a:buNone/>
            </a:pPr>
            <a:endParaRPr lang="en-US" altLang="ja-JP" dirty="0" smtClean="0">
              <a:solidFill>
                <a:srgbClr val="FF0000"/>
              </a:solidFill>
            </a:endParaRPr>
          </a:p>
          <a:p>
            <a:r>
              <a:rPr lang="en-US" altLang="ja-JP" dirty="0" smtClean="0"/>
              <a:t>For REL-14 WIDs</a:t>
            </a:r>
            <a:r>
              <a:rPr lang="en-US" altLang="ja-JP" dirty="0"/>
              <a:t> </a:t>
            </a:r>
            <a:r>
              <a:rPr lang="en-US" altLang="ja-JP" dirty="0" smtClean="0"/>
              <a:t>: 1A(3A)-41C-42C</a:t>
            </a:r>
          </a:p>
          <a:p>
            <a:r>
              <a:rPr lang="en-US" altLang="ja-JP" dirty="0" smtClean="0">
                <a:solidFill>
                  <a:srgbClr val="FF0000"/>
                </a:solidFill>
              </a:rPr>
              <a:t>Change the WIDs according to the decisions above (Upon approval of R4-160603, we need to remove 5MHz in B41)</a:t>
            </a:r>
            <a:endParaRPr lang="en-US" altLang="ja-JP" dirty="0">
              <a:solidFill>
                <a:srgbClr val="FF0000"/>
              </a:solidFill>
            </a:endParaRPr>
          </a:p>
          <a:p>
            <a:pPr lvl="1"/>
            <a:r>
              <a:rPr lang="en-US" altLang="ja-JP" dirty="0" smtClean="0"/>
              <a:t>Anyway, we need check consistency around CAs including B41 and B42 : basically B41 BW should be ≥ 10MHz.</a:t>
            </a:r>
            <a:endParaRPr lang="en-US" altLang="ja-JP" dirty="0"/>
          </a:p>
          <a:p>
            <a:pPr marL="0" indent="0">
              <a:buNone/>
            </a:pPr>
            <a:endParaRPr lang="en-US" altLang="ja-JP" dirty="0" smtClean="0"/>
          </a:p>
          <a:p>
            <a:pPr marL="0" indent="0">
              <a:buNone/>
            </a:pPr>
            <a:endParaRPr lang="en-US" altLang="ja-JP" dirty="0" smtClean="0">
              <a:solidFill>
                <a:srgbClr val="FF0000"/>
              </a:solidFill>
            </a:endParaRPr>
          </a:p>
          <a:p>
            <a:endParaRPr lang="en-US" altLang="ja-JP" dirty="0"/>
          </a:p>
          <a:p>
            <a:endParaRPr lang="ja-JP" altLang="en-US" dirty="0"/>
          </a:p>
        </p:txBody>
      </p:sp>
      <p:sp>
        <p:nvSpPr>
          <p:cNvPr id="3" name="スライド番号プレースホルダー 2"/>
          <p:cNvSpPr>
            <a:spLocks noGrp="1"/>
          </p:cNvSpPr>
          <p:nvPr>
            <p:ph type="sldNum" sz="quarter" idx="12"/>
          </p:nvPr>
        </p:nvSpPr>
        <p:spPr/>
        <p:txBody>
          <a:bodyPr/>
          <a:lstStyle/>
          <a:p>
            <a:fld id="{A6E3C638-30D9-42A4-BF53-4225153D9433}" type="slidenum">
              <a:rPr kumimoji="1" lang="ja-JP" altLang="en-US" sz="1800" b="1" smtClean="0"/>
              <a:t>6</a:t>
            </a:fld>
            <a:endParaRPr kumimoji="1" lang="ja-JP" altLang="en-US" sz="1800" b="1" dirty="0"/>
          </a:p>
        </p:txBody>
      </p:sp>
    </p:spTree>
    <p:extLst>
      <p:ext uri="{BB962C8B-B14F-4D97-AF65-F5344CB8AC3E}">
        <p14:creationId xmlns:p14="http://schemas.microsoft.com/office/powerpoint/2010/main" val="32282185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433</TotalTime>
  <Words>531</Words>
  <Application>Microsoft Office PowerPoint</Application>
  <PresentationFormat>ワイド画面</PresentationFormat>
  <Paragraphs>124</Paragraphs>
  <Slides>6</Slides>
  <Notes>2</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6</vt:i4>
      </vt:variant>
    </vt:vector>
  </HeadingPairs>
  <TitlesOfParts>
    <vt:vector size="11" baseType="lpstr">
      <vt:lpstr>MS PGothic</vt:lpstr>
      <vt:lpstr>Arial</vt:lpstr>
      <vt:lpstr>Calibri</vt:lpstr>
      <vt:lpstr>Calibri Light</vt:lpstr>
      <vt:lpstr>Office テーマ</vt:lpstr>
      <vt:lpstr>Problems and Possible Way Forward on bandwidths for CA including B41 and B42</vt:lpstr>
      <vt:lpstr>Observation:  REL-13 (36.101 v13.2.1)</vt:lpstr>
      <vt:lpstr>(a)Problem in REL-13</vt:lpstr>
      <vt:lpstr>(b)R4-160603: B3+B41+B42 (36.101 v13.2.1)</vt:lpstr>
      <vt:lpstr>Possible Way Forward on “5MHz in B42”</vt:lpstr>
      <vt:lpstr>Possible Way Forward on “5MHz in B42”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 bandwidth on B3, B41 and B42</dc:title>
  <dc:creator>Kenichi Kihara</dc:creator>
  <cp:lastModifiedBy>Kenichi Kihara</cp:lastModifiedBy>
  <cp:revision>33</cp:revision>
  <dcterms:created xsi:type="dcterms:W3CDTF">2016-02-15T17:43:07Z</dcterms:created>
  <dcterms:modified xsi:type="dcterms:W3CDTF">2016-02-18T09:45:35Z</dcterms:modified>
</cp:coreProperties>
</file>