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4" r:id="rId4"/>
    <p:sldId id="265" r:id="rId5"/>
    <p:sldId id="268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eD2D RRM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Intel</a:t>
            </a:r>
            <a:r>
              <a:rPr lang="en-US" dirty="0" smtClean="0"/>
              <a:t>, Nokia Networks</a:t>
            </a:r>
            <a:r>
              <a:rPr lang="en-US" dirty="0"/>
              <a:t>, Alcatel-Lucent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R4-161421 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78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Malta, Feb 15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Feb 19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Multicarrier D2D operation: Remaining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Proposal 1: For Discovery when no request for Gaps (for discovery) is signaled by UE, interruptions allowed: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discovery on serving cell </a:t>
            </a:r>
            <a:r>
              <a:rPr lang="en-US" dirty="0" smtClean="0"/>
              <a:t>(</a:t>
            </a:r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SCell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Extend </a:t>
            </a:r>
            <a:r>
              <a:rPr lang="en-US" dirty="0"/>
              <a:t>existing Rel-12 interruptions to </a:t>
            </a:r>
            <a:r>
              <a:rPr lang="en-US" dirty="0" err="1"/>
              <a:t>PCell</a:t>
            </a:r>
            <a:r>
              <a:rPr lang="en-US" dirty="0"/>
              <a:t> and any activated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2"/>
            <a:r>
              <a:rPr lang="en-US" dirty="0" smtClean="0"/>
              <a:t>For </a:t>
            </a:r>
            <a:r>
              <a:rPr lang="en-US" dirty="0"/>
              <a:t>discovery period is less than 320ms, the interruption rate is additionally limited to 0.625</a:t>
            </a:r>
            <a:r>
              <a:rPr lang="en-US" dirty="0" smtClean="0"/>
              <a:t>%.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For discovery on non-serving carrier, then the UE is allowed interruptions:</a:t>
            </a:r>
          </a:p>
          <a:p>
            <a:pPr lvl="2"/>
            <a:r>
              <a:rPr lang="en-US" dirty="0" smtClean="0"/>
              <a:t>With up to missed ACK/NACK probability of min(0.5%, 3*2/</a:t>
            </a:r>
            <a:r>
              <a:rPr lang="en-US" dirty="0" err="1" smtClean="0"/>
              <a:t>T_discovery</a:t>
            </a:r>
            <a:r>
              <a:rPr lang="en-US" dirty="0" smtClean="0"/>
              <a:t>(</a:t>
            </a:r>
            <a:r>
              <a:rPr lang="en-US" dirty="0" err="1" smtClean="0"/>
              <a:t>ms</a:t>
            </a:r>
            <a:r>
              <a:rPr lang="en-US" dirty="0" smtClean="0"/>
              <a:t>)*100%)</a:t>
            </a:r>
          </a:p>
          <a:p>
            <a:endParaRPr lang="en-US" dirty="0" smtClean="0"/>
          </a:p>
          <a:p>
            <a:r>
              <a:rPr lang="en-US" dirty="0" smtClean="0"/>
              <a:t>Proposal 2: For communications on non-serving carrier and </a:t>
            </a:r>
            <a:r>
              <a:rPr lang="en-US" dirty="0" err="1" smtClean="0"/>
              <a:t>Pcell</a:t>
            </a:r>
            <a:r>
              <a:rPr lang="en-US" dirty="0" smtClean="0"/>
              <a:t> is not broadcasting SIB18, interruptions allowed: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ith up to 0.5% missed ACK/NACK probability</a:t>
            </a:r>
          </a:p>
          <a:p>
            <a:pPr marL="0" indent="0">
              <a:buNone/>
            </a:pPr>
            <a:endParaRPr lang="en-US" strike="sngStrike" dirty="0"/>
          </a:p>
          <a:p>
            <a:r>
              <a:rPr lang="en-US" dirty="0" smtClean="0"/>
              <a:t>Proposal 3: It is FFS if any restriction on the number of non-serving </a:t>
            </a:r>
            <a:r>
              <a:rPr lang="en-US" dirty="0" err="1" smtClean="0"/>
              <a:t>ProSe</a:t>
            </a:r>
            <a:r>
              <a:rPr lang="en-US" dirty="0" smtClean="0"/>
              <a:t> carriers need to be clarified in TS 36.133. </a:t>
            </a:r>
          </a:p>
          <a:p>
            <a:pPr lvl="1"/>
            <a:r>
              <a:rPr lang="en-US" dirty="0" smtClean="0"/>
              <a:t>Note: Does not affect closing of WI.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Inter-frequency D2D Discovery: Remaining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/>
          <a:lstStyle/>
          <a:p>
            <a:r>
              <a:rPr lang="en-US" dirty="0" smtClean="0"/>
              <a:t>Proposal 1: Only the following interruptions allowed when Gaps are configured</a:t>
            </a:r>
          </a:p>
          <a:p>
            <a:pPr lvl="1"/>
            <a:r>
              <a:rPr lang="en-US" dirty="0" smtClean="0"/>
              <a:t>UL </a:t>
            </a:r>
            <a:r>
              <a:rPr lang="en-US" dirty="0"/>
              <a:t>interruption allowed on a </a:t>
            </a:r>
            <a:r>
              <a:rPr lang="en-US" dirty="0" err="1"/>
              <a:t>subframe</a:t>
            </a:r>
            <a:r>
              <a:rPr lang="en-US" dirty="0"/>
              <a:t> configured as reception gap by the </a:t>
            </a:r>
            <a:r>
              <a:rPr lang="en-US" dirty="0" err="1"/>
              <a:t>eNodeB</a:t>
            </a:r>
            <a:r>
              <a:rPr lang="en-US" dirty="0"/>
              <a:t> only if the </a:t>
            </a:r>
            <a:r>
              <a:rPr lang="en-US" dirty="0" err="1"/>
              <a:t>subframe</a:t>
            </a:r>
            <a:r>
              <a:rPr lang="en-US" dirty="0"/>
              <a:t> immediately preceding / immediately following is not configured as a reception gap</a:t>
            </a:r>
            <a:r>
              <a:rPr lang="en-US" dirty="0" smtClean="0"/>
              <a:t>.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Additionally, if D2D is on a non-serving FDD carrier and that carrier is used for D2D synchronization, UE is allowed to interrupt 1 </a:t>
            </a:r>
            <a:r>
              <a:rPr lang="en-US" dirty="0" err="1" smtClean="0"/>
              <a:t>subframe</a:t>
            </a:r>
            <a:r>
              <a:rPr lang="en-US" dirty="0" smtClean="0"/>
              <a:t> in a discovery period. </a:t>
            </a:r>
          </a:p>
          <a:p>
            <a:pPr lvl="2"/>
            <a:r>
              <a:rPr lang="en-US" dirty="0" smtClean="0"/>
              <a:t>Note: The </a:t>
            </a:r>
            <a:r>
              <a:rPr lang="en-US" dirty="0" err="1" smtClean="0"/>
              <a:t>subframe</a:t>
            </a:r>
            <a:r>
              <a:rPr lang="en-US" dirty="0" smtClean="0"/>
              <a:t> interrupted must be within the reception gap configured by the </a:t>
            </a:r>
            <a:r>
              <a:rPr lang="en-US" dirty="0" err="1" smtClean="0"/>
              <a:t>eNodeB</a:t>
            </a:r>
            <a:r>
              <a:rPr lang="en-US" dirty="0" smtClean="0"/>
              <a:t>.</a:t>
            </a:r>
            <a:endParaRPr lang="en-US" dirty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Additionally, if D2D </a:t>
            </a:r>
            <a:r>
              <a:rPr lang="en-US" dirty="0" err="1" smtClean="0"/>
              <a:t>Tx</a:t>
            </a:r>
            <a:r>
              <a:rPr lang="en-US" dirty="0" smtClean="0"/>
              <a:t> is on a carrier that is not configured for UL, UL/DL </a:t>
            </a:r>
            <a:r>
              <a:rPr lang="en-US" dirty="0"/>
              <a:t>interruption allowed on 2 </a:t>
            </a:r>
            <a:r>
              <a:rPr lang="en-US" dirty="0" err="1"/>
              <a:t>subframe</a:t>
            </a:r>
            <a:r>
              <a:rPr lang="en-US" dirty="0"/>
              <a:t> for each discovery / SLSS transmission configured for </a:t>
            </a:r>
            <a:r>
              <a:rPr lang="en-US" dirty="0" smtClean="0"/>
              <a:t>the UE. </a:t>
            </a:r>
          </a:p>
          <a:p>
            <a:pPr lvl="2"/>
            <a:r>
              <a:rPr lang="en-US" dirty="0" smtClean="0"/>
              <a:t>Note: The </a:t>
            </a:r>
            <a:r>
              <a:rPr lang="en-US" dirty="0" err="1"/>
              <a:t>subframes</a:t>
            </a:r>
            <a:r>
              <a:rPr lang="en-US" dirty="0"/>
              <a:t> </a:t>
            </a:r>
            <a:r>
              <a:rPr lang="en-US" dirty="0" smtClean="0"/>
              <a:t>interrupted must </a:t>
            </a:r>
            <a:r>
              <a:rPr lang="en-US" dirty="0"/>
              <a:t>be within the transmission gap configured by the </a:t>
            </a:r>
            <a:r>
              <a:rPr lang="en-US" dirty="0" err="1"/>
              <a:t>eNodeB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4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Inter-frequency D2D: Remaining </a:t>
            </a:r>
            <a:r>
              <a:rPr lang="en-US" dirty="0" smtClean="0"/>
              <a:t>aspects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slide is for information only.</a:t>
            </a:r>
          </a:p>
          <a:p>
            <a:r>
              <a:rPr lang="en-US" dirty="0" smtClean="0"/>
              <a:t>Example of </a:t>
            </a:r>
            <a:r>
              <a:rPr lang="en-US" dirty="0"/>
              <a:t>i</a:t>
            </a:r>
            <a:r>
              <a:rPr lang="en-US" dirty="0" smtClean="0"/>
              <a:t>nterruptions </a:t>
            </a:r>
            <a:r>
              <a:rPr lang="en-US" dirty="0"/>
              <a:t>when Gaps are </a:t>
            </a:r>
            <a:r>
              <a:rPr lang="en-US" dirty="0" smtClean="0"/>
              <a:t>configured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030" y="2100943"/>
            <a:ext cx="7341056" cy="475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18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Inter-frequency D2D: Remaining </a:t>
            </a:r>
            <a:r>
              <a:rPr lang="en-US" dirty="0" smtClean="0"/>
              <a:t>aspects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2: Cell reselection requirements on non-serving carrier</a:t>
            </a:r>
          </a:p>
          <a:p>
            <a:pPr lvl="1"/>
            <a:r>
              <a:rPr lang="en-US" dirty="0" smtClean="0"/>
              <a:t>Apply when all parameters for cell (re)selection are provided by serving cell</a:t>
            </a:r>
          </a:p>
          <a:p>
            <a:pPr lvl="1"/>
            <a:r>
              <a:rPr lang="en-US" dirty="0" err="1" smtClean="0"/>
              <a:t>Tdetect</a:t>
            </a:r>
            <a:r>
              <a:rPr lang="en-US" dirty="0" smtClean="0"/>
              <a:t>, </a:t>
            </a:r>
            <a:r>
              <a:rPr lang="en-US" dirty="0" err="1" smtClean="0"/>
              <a:t>Tmeasure</a:t>
            </a:r>
            <a:r>
              <a:rPr lang="en-US" dirty="0" smtClean="0"/>
              <a:t>, </a:t>
            </a:r>
            <a:r>
              <a:rPr lang="en-US" dirty="0" err="1" smtClean="0"/>
              <a:t>Tevaluate</a:t>
            </a:r>
            <a:r>
              <a:rPr lang="en-US" dirty="0" smtClean="0"/>
              <a:t> for cell reselection to intra-frequency cells: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UE to evaluate S-criterion of the selected reference cell every discovery period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546379"/>
              </p:ext>
            </p:extLst>
          </p:nvPr>
        </p:nvGraphicFramePr>
        <p:xfrm>
          <a:off x="1628013" y="2267514"/>
          <a:ext cx="9725787" cy="213485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747582"/>
                <a:gridCol w="2012208"/>
                <a:gridCol w="2195426"/>
                <a:gridCol w="2770571"/>
              </a:tblGrid>
              <a:tr h="7016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Discovery period [s]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detect,EUTRAN_ProSe_Intra</a:t>
                      </a:r>
                      <a:r>
                        <a:rPr lang="en-GB" sz="1600" dirty="0" smtClean="0">
                          <a:effectLst/>
                        </a:rPr>
                        <a:t> (</a:t>
                      </a:r>
                      <a:r>
                        <a:rPr lang="en-GB" sz="1600" dirty="0">
                          <a:effectLst/>
                        </a:rPr>
                        <a:t>number of discovery periods)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measure,EUTRAN_ProSe_Intra</a:t>
                      </a:r>
                      <a:r>
                        <a:rPr lang="en-GB" sz="1600" dirty="0" smtClean="0">
                          <a:effectLst/>
                        </a:rPr>
                        <a:t> (</a:t>
                      </a:r>
                      <a:r>
                        <a:rPr lang="en-GB" sz="1600" dirty="0">
                          <a:effectLst/>
                        </a:rPr>
                        <a:t>number of discovery periods)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evaluate,E-UTRAN_ProSe_intra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(number </a:t>
                      </a:r>
                      <a:r>
                        <a:rPr lang="en-GB" sz="1600" dirty="0">
                          <a:effectLst/>
                        </a:rPr>
                        <a:t>of discovery periods)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083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Discovery</a:t>
                      </a:r>
                      <a:r>
                        <a:rPr lang="en-GB" sz="1600" baseline="0" dirty="0" smtClean="0">
                          <a:effectLst/>
                        </a:rPr>
                        <a:t> period</a:t>
                      </a:r>
                      <a:r>
                        <a:rPr lang="en-GB" sz="1600" dirty="0" smtClean="0">
                          <a:effectLst/>
                        </a:rPr>
                        <a:t>&lt;=</a:t>
                      </a:r>
                      <a:r>
                        <a:rPr lang="en-GB" sz="1600" dirty="0">
                          <a:effectLst/>
                        </a:rPr>
                        <a:t>0.32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36)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(4)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16)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083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0.32&lt;Discovery</a:t>
                      </a:r>
                      <a:r>
                        <a:rPr lang="en-GB" sz="1600" baseline="0" dirty="0" smtClean="0">
                          <a:effectLst/>
                        </a:rPr>
                        <a:t> period</a:t>
                      </a:r>
                      <a:r>
                        <a:rPr lang="en-GB" sz="1600" dirty="0" smtClean="0">
                          <a:effectLst/>
                        </a:rPr>
                        <a:t>&lt;=0.64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(28)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(2)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8)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083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0.64&lt;Discovery</a:t>
                      </a:r>
                      <a:r>
                        <a:rPr lang="en-GB" sz="1600" baseline="0" dirty="0" smtClean="0">
                          <a:effectLst/>
                        </a:rPr>
                        <a:t> period</a:t>
                      </a:r>
                      <a:r>
                        <a:rPr lang="en-GB" sz="1600" dirty="0" smtClean="0">
                          <a:effectLst/>
                        </a:rPr>
                        <a:t>&lt;=1.28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25)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(1)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5)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083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1.28&lt;Discovery</a:t>
                      </a:r>
                      <a:r>
                        <a:rPr lang="en-GB" sz="1600" baseline="0" dirty="0" smtClean="0">
                          <a:effectLst/>
                        </a:rPr>
                        <a:t> period</a:t>
                      </a:r>
                      <a:r>
                        <a:rPr lang="en-GB" sz="1600" dirty="0" smtClean="0">
                          <a:effectLst/>
                        </a:rPr>
                        <a:t>&lt;=10.24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(23)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(1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(</a:t>
                      </a:r>
                      <a:r>
                        <a:rPr lang="en-GB" sz="1600" dirty="0">
                          <a:effectLst/>
                        </a:rPr>
                        <a:t>3)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2498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OOC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1: Interruptions requirements when OOC on D2D carrier, while having a serving cell on a non-D2D carrier, are the same as multicarrier D2D operation with D2D on non-serving carrier</a:t>
            </a:r>
          </a:p>
          <a:p>
            <a:pPr lvl="1"/>
            <a:endParaRPr lang="en-US" dirty="0"/>
          </a:p>
          <a:p>
            <a:r>
              <a:rPr lang="en-US" dirty="0"/>
              <a:t>Proposal 2: Gaps </a:t>
            </a:r>
            <a:r>
              <a:rPr lang="en-US" dirty="0" smtClean="0"/>
              <a:t>are allowed </a:t>
            </a:r>
            <a:r>
              <a:rPr lang="en-US" dirty="0"/>
              <a:t>for shared </a:t>
            </a:r>
            <a:r>
              <a:rPr lang="en-US" dirty="0" err="1"/>
              <a:t>Tx</a:t>
            </a:r>
            <a:r>
              <a:rPr lang="en-US" dirty="0"/>
              <a:t> chain for PS use.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4682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UE-NW relays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353801" cy="506735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Proposal </a:t>
            </a:r>
            <a:r>
              <a:rPr lang="en-US" dirty="0" smtClean="0"/>
              <a:t>1: </a:t>
            </a:r>
            <a:r>
              <a:rPr lang="en-US" dirty="0"/>
              <a:t>For relay selection/reselection, the following requirements are proposed for </a:t>
            </a:r>
            <a:r>
              <a:rPr lang="en-US" dirty="0" err="1"/>
              <a:t>Tmeasure</a:t>
            </a:r>
            <a:r>
              <a:rPr lang="en-US" dirty="0"/>
              <a:t> and </a:t>
            </a:r>
            <a:r>
              <a:rPr lang="en-US" dirty="0" err="1"/>
              <a:t>Tevaluate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This requirement are applicable for selection/reselection to a relay that is transmitting PSDCH within the discovery resource pool as configured for the remote UE, and follows a synchronization source that either the same or is synchronized to the one use by remote UE.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Proposal 2:  If remote UE has selected a relay UE, then it shall measure SD-RSRP of the selected relay UE every </a:t>
            </a:r>
            <a:r>
              <a:rPr lang="en-US" dirty="0" err="1" smtClean="0"/>
              <a:t>Tmeasure</a:t>
            </a:r>
            <a:r>
              <a:rPr lang="en-US" dirty="0" smtClean="0"/>
              <a:t> period.</a:t>
            </a:r>
          </a:p>
          <a:p>
            <a:endParaRPr lang="en-US" dirty="0" smtClean="0"/>
          </a:p>
          <a:p>
            <a:r>
              <a:rPr lang="en-US" dirty="0" smtClean="0"/>
              <a:t>Proposal 3: Each measurement for SD-RSRP is based on averaging over the retransmissions within 1 discovery period.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17705"/>
              </p:ext>
            </p:extLst>
          </p:nvPr>
        </p:nvGraphicFramePr>
        <p:xfrm>
          <a:off x="1621464" y="2309870"/>
          <a:ext cx="6453269" cy="1986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5615"/>
                <a:gridCol w="2321886"/>
                <a:gridCol w="2365768"/>
              </a:tblGrid>
              <a:tr h="9931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Discovery Period [s]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measure,ProSe_Relay_Intra</a:t>
                      </a:r>
                      <a:r>
                        <a:rPr lang="en-GB" sz="1600" dirty="0">
                          <a:effectLst/>
                        </a:rPr>
                        <a:t> [s] (number of discovery periods)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evaluate</a:t>
                      </a:r>
                      <a:r>
                        <a:rPr lang="en-GB" sz="1600" baseline="-25000" dirty="0">
                          <a:effectLst/>
                        </a:rPr>
                        <a:t>, </a:t>
                      </a:r>
                      <a:r>
                        <a:rPr lang="en-GB" sz="1600" baseline="-25000" dirty="0" err="1">
                          <a:effectLst/>
                        </a:rPr>
                        <a:t>ProSe_Relay_intra</a:t>
                      </a:r>
                      <a:r>
                        <a:rPr lang="en-GB" sz="1600" dirty="0">
                          <a:effectLst/>
                        </a:rPr>
                        <a:t> [s] (number of discovery periods)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65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0.04≤Discovery period≤10.24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 1 (4)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Note 1 (16)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6587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 1:	Time depends upon the configured Discovery period.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438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5955</TotalTime>
  <Words>681</Words>
  <Application>Microsoft Office PowerPoint</Application>
  <PresentationFormat>Widescreen</PresentationFormat>
  <Paragraphs>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MS Mincho</vt:lpstr>
      <vt:lpstr>MS PGothic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eD2D RRM</vt:lpstr>
      <vt:lpstr>Multicarrier D2D operation: Remaining aspects</vt:lpstr>
      <vt:lpstr>Inter-frequency D2D Discovery: Remaining aspects</vt:lpstr>
      <vt:lpstr>Inter-frequency D2D: Remaining aspects (Cont’d)</vt:lpstr>
      <vt:lpstr>Inter-frequency D2D: Remaining aspects (Cont’d)</vt:lpstr>
      <vt:lpstr>OOC discovery</vt:lpstr>
      <vt:lpstr>UE-NW relays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162</cp:revision>
  <dcterms:created xsi:type="dcterms:W3CDTF">2014-10-07T03:17:11Z</dcterms:created>
  <dcterms:modified xsi:type="dcterms:W3CDTF">2016-02-19T10:02:46Z</dcterms:modified>
</cp:coreProperties>
</file>