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8" r:id="rId3"/>
    <p:sldId id="259" r:id="rId4"/>
    <p:sldId id="260" r:id="rId5"/>
    <p:sldId id="257" r:id="rId6"/>
    <p:sldId id="263" r:id="rId7"/>
    <p:sldId id="264" r:id="rId8"/>
    <p:sldId id="265"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93" autoAdjust="0"/>
    <p:restoredTop sz="81439" autoAdjust="0"/>
  </p:normalViewPr>
  <p:slideViewPr>
    <p:cSldViewPr>
      <p:cViewPr>
        <p:scale>
          <a:sx n="60" d="100"/>
          <a:sy n="60" d="100"/>
        </p:scale>
        <p:origin x="-2592" y="-3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F6D2EC-163A-49F6-8177-C94F4A482FBA}" type="datetimeFigureOut">
              <a:rPr lang="en-GB" smtClean="0"/>
              <a:t>19/02/2016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AAF090-0764-45F3-9366-EF679EFFA525}" type="slidenum">
              <a:rPr lang="en-GB" smtClean="0"/>
              <a:t>‹#›</a:t>
            </a:fld>
            <a:endParaRPr lang="en-GB"/>
          </a:p>
        </p:txBody>
      </p:sp>
    </p:spTree>
    <p:extLst>
      <p:ext uri="{BB962C8B-B14F-4D97-AF65-F5344CB8AC3E}">
        <p14:creationId xmlns:p14="http://schemas.microsoft.com/office/powerpoint/2010/main" val="891630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5AAF090-0764-45F3-9366-EF679EFFA525}" type="slidenum">
              <a:rPr lang="en-GB" smtClean="0"/>
              <a:t>5</a:t>
            </a:fld>
            <a:endParaRPr lang="en-GB"/>
          </a:p>
        </p:txBody>
      </p:sp>
    </p:spTree>
    <p:extLst>
      <p:ext uri="{BB962C8B-B14F-4D97-AF65-F5344CB8AC3E}">
        <p14:creationId xmlns:p14="http://schemas.microsoft.com/office/powerpoint/2010/main" val="2120836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5AAF090-0764-45F3-9366-EF679EFFA525}" type="slidenum">
              <a:rPr lang="en-GB" smtClean="0"/>
              <a:t>6</a:t>
            </a:fld>
            <a:endParaRPr lang="en-GB"/>
          </a:p>
        </p:txBody>
      </p:sp>
    </p:spTree>
    <p:extLst>
      <p:ext uri="{BB962C8B-B14F-4D97-AF65-F5344CB8AC3E}">
        <p14:creationId xmlns:p14="http://schemas.microsoft.com/office/powerpoint/2010/main" val="1140733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6FC69F9-5987-48A2-BC85-4B53E3F840FC}" type="datetimeFigureOut">
              <a:rPr lang="en-GB" smtClean="0"/>
              <a:t>19/02/2016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1078952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6FC69F9-5987-48A2-BC85-4B53E3F840FC}" type="datetimeFigureOut">
              <a:rPr lang="en-GB" smtClean="0"/>
              <a:t>19/02/2016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3565742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6FC69F9-5987-48A2-BC85-4B53E3F840FC}" type="datetimeFigureOut">
              <a:rPr lang="en-GB" smtClean="0"/>
              <a:t>19/02/2016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1487919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6FC69F9-5987-48A2-BC85-4B53E3F840FC}" type="datetimeFigureOut">
              <a:rPr lang="en-GB" smtClean="0"/>
              <a:t>19/02/2016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148872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FC69F9-5987-48A2-BC85-4B53E3F840FC}" type="datetimeFigureOut">
              <a:rPr lang="en-GB" smtClean="0"/>
              <a:t>19/02/2016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3623479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6FC69F9-5987-48A2-BC85-4B53E3F840FC}" type="datetimeFigureOut">
              <a:rPr lang="en-GB" smtClean="0"/>
              <a:t>19/02/2016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3184595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6FC69F9-5987-48A2-BC85-4B53E3F840FC}" type="datetimeFigureOut">
              <a:rPr lang="en-GB" smtClean="0"/>
              <a:t>19/02/2016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1394691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6FC69F9-5987-48A2-BC85-4B53E3F840FC}" type="datetimeFigureOut">
              <a:rPr lang="en-GB" smtClean="0"/>
              <a:t>19/02/2016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490787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FC69F9-5987-48A2-BC85-4B53E3F840FC}" type="datetimeFigureOut">
              <a:rPr lang="en-GB" smtClean="0"/>
              <a:t>19/02/2016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1838616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FC69F9-5987-48A2-BC85-4B53E3F840FC}" type="datetimeFigureOut">
              <a:rPr lang="en-GB" smtClean="0"/>
              <a:t>19/02/2016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3711815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FC69F9-5987-48A2-BC85-4B53E3F840FC}" type="datetimeFigureOut">
              <a:rPr lang="en-GB" smtClean="0"/>
              <a:t>19/02/2016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369629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FC69F9-5987-48A2-BC85-4B53E3F840FC}" type="datetimeFigureOut">
              <a:rPr lang="en-GB" smtClean="0"/>
              <a:t>19/02/2016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7ADECE-DBB7-4AAF-877E-8D2A4B886841}" type="slidenum">
              <a:rPr lang="en-GB" smtClean="0"/>
              <a:t>‹#›</a:t>
            </a:fld>
            <a:endParaRPr lang="en-GB"/>
          </a:p>
        </p:txBody>
      </p:sp>
    </p:spTree>
    <p:extLst>
      <p:ext uri="{BB962C8B-B14F-4D97-AF65-F5344CB8AC3E}">
        <p14:creationId xmlns:p14="http://schemas.microsoft.com/office/powerpoint/2010/main" val="4010144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WF on MIMO OTA</a:t>
            </a:r>
            <a:endParaRPr lang="en-GB" dirty="0"/>
          </a:p>
        </p:txBody>
      </p:sp>
      <p:sp>
        <p:nvSpPr>
          <p:cNvPr id="3" name="Subtitle 2"/>
          <p:cNvSpPr>
            <a:spLocks noGrp="1"/>
          </p:cNvSpPr>
          <p:nvPr>
            <p:ph type="subTitle" idx="1"/>
          </p:nvPr>
        </p:nvSpPr>
        <p:spPr/>
        <p:txBody>
          <a:bodyPr>
            <a:normAutofit fontScale="85000" lnSpcReduction="10000"/>
          </a:bodyPr>
          <a:lstStyle/>
          <a:p>
            <a:r>
              <a:rPr lang="en-GB" dirty="0" smtClean="0">
                <a:solidFill>
                  <a:schemeClr val="tx1"/>
                </a:solidFill>
              </a:rPr>
              <a:t>Vodafone, AT&amp;T, Telecom Italia, NTT Docomo, SoftBank, Deutsche Telekom, TeliaSonera, Rogers Communications, T-Mobile USA, China Mobile, Sprint, </a:t>
            </a:r>
            <a:r>
              <a:rPr lang="en-GB" dirty="0" smtClean="0">
                <a:solidFill>
                  <a:schemeClr val="tx1"/>
                </a:solidFill>
              </a:rPr>
              <a:t>Dish, Intel</a:t>
            </a:r>
            <a:endParaRPr lang="en-GB" dirty="0">
              <a:solidFill>
                <a:schemeClr val="tx1"/>
              </a:solidFill>
            </a:endParaRPr>
          </a:p>
        </p:txBody>
      </p:sp>
      <p:sp>
        <p:nvSpPr>
          <p:cNvPr id="4" name="正方形/長方形 3"/>
          <p:cNvSpPr>
            <a:spLocks noChangeArrowheads="1"/>
          </p:cNvSpPr>
          <p:nvPr/>
        </p:nvSpPr>
        <p:spPr bwMode="auto">
          <a:xfrm>
            <a:off x="684213" y="539750"/>
            <a:ext cx="7775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kumimoji="1"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MS PGothic" pitchFamily="34" charset="-128"/>
              </a:defRPr>
            </a:lvl9pPr>
          </a:lstStyle>
          <a:p>
            <a:pPr eaLnBrk="1">
              <a:spcBef>
                <a:spcPct val="0"/>
              </a:spcBef>
              <a:buFontTx/>
              <a:buNone/>
            </a:pPr>
            <a:r>
              <a:rPr lang="en-US" altLang="en-US" sz="1800" b="1" dirty="0" smtClean="0"/>
              <a:t>Malta, 15  </a:t>
            </a:r>
            <a:r>
              <a:rPr lang="en-US" altLang="en-US" sz="1800" b="1" dirty="0"/>
              <a:t>– </a:t>
            </a:r>
            <a:r>
              <a:rPr lang="en-US" altLang="en-US" sz="1800" b="1" dirty="0" smtClean="0"/>
              <a:t>19 Feb, 2016	</a:t>
            </a:r>
            <a:r>
              <a:rPr lang="en-US" altLang="en-US" sz="1800" b="1" dirty="0"/>
              <a:t>	</a:t>
            </a:r>
            <a:r>
              <a:rPr lang="en-US" altLang="en-US" sz="1800" b="1" dirty="0" smtClean="0"/>
              <a:t>		</a:t>
            </a:r>
            <a:r>
              <a:rPr lang="en-US" altLang="en-US" sz="1800" b="1" dirty="0"/>
              <a:t>	</a:t>
            </a:r>
            <a:r>
              <a:rPr lang="en-US" altLang="en-US" sz="1800" dirty="0" smtClean="0">
                <a:latin typeface="Arial" pitchFamily="34" charset="0"/>
              </a:rPr>
              <a:t>R4-161406</a:t>
            </a:r>
            <a:endParaRPr lang="en-US" altLang="en-US" sz="1800" dirty="0" smtClean="0">
              <a:latin typeface="Arial" pitchFamily="34" charset="0"/>
            </a:endParaRPr>
          </a:p>
          <a:p>
            <a:pPr eaLnBrk="1">
              <a:spcBef>
                <a:spcPct val="0"/>
              </a:spcBef>
              <a:buFontTx/>
              <a:buNone/>
            </a:pPr>
            <a:r>
              <a:rPr lang="en-US" altLang="en-US" sz="1800" dirty="0" smtClean="0">
                <a:latin typeface="Arial" pitchFamily="34" charset="0"/>
              </a:rPr>
              <a:t>Approval</a:t>
            </a:r>
            <a:endParaRPr lang="en-US" altLang="en-US" sz="1800" dirty="0"/>
          </a:p>
        </p:txBody>
      </p:sp>
    </p:spTree>
    <p:extLst>
      <p:ext uri="{BB962C8B-B14F-4D97-AF65-F5344CB8AC3E}">
        <p14:creationId xmlns:p14="http://schemas.microsoft.com/office/powerpoint/2010/main" val="33962388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(1/3)</a:t>
            </a:r>
            <a:endParaRPr lang="en-GB" dirty="0"/>
          </a:p>
        </p:txBody>
      </p:sp>
      <p:sp>
        <p:nvSpPr>
          <p:cNvPr id="3" name="Content Placeholder 2"/>
          <p:cNvSpPr>
            <a:spLocks noGrp="1"/>
          </p:cNvSpPr>
          <p:nvPr>
            <p:ph idx="1"/>
          </p:nvPr>
        </p:nvSpPr>
        <p:spPr/>
        <p:txBody>
          <a:bodyPr>
            <a:normAutofit fontScale="55000" lnSpcReduction="20000"/>
          </a:bodyPr>
          <a:lstStyle/>
          <a:p>
            <a:r>
              <a:rPr lang="en-GB" dirty="0" smtClean="0"/>
              <a:t>MIMO OTA WI has evaluated the candidate methods towards concluding on whether harmonization is successful or not</a:t>
            </a:r>
          </a:p>
          <a:p>
            <a:r>
              <a:rPr lang="en-GB" dirty="0" smtClean="0"/>
              <a:t>Lab testing and associated analysis of results have been conducted considering 4 methodologies (RC, RC+CE, MPAC and RTS) where RC is Reverberation Chamber, RC+CE is Reverberation </a:t>
            </a:r>
            <a:r>
              <a:rPr lang="en-GB" dirty="0" err="1" smtClean="0"/>
              <a:t>Chamber+Channel</a:t>
            </a:r>
            <a:r>
              <a:rPr lang="en-GB" dirty="0" smtClean="0"/>
              <a:t> Emulator, MPAC is </a:t>
            </a:r>
            <a:r>
              <a:rPr lang="en-GB" dirty="0" err="1" smtClean="0"/>
              <a:t>MultiProbe</a:t>
            </a:r>
            <a:r>
              <a:rPr lang="en-GB" dirty="0" smtClean="0"/>
              <a:t> Anechoic Chamber and RTS is Radiated Two Stage</a:t>
            </a:r>
            <a:endParaRPr lang="en-GB" dirty="0"/>
          </a:p>
          <a:p>
            <a:r>
              <a:rPr lang="en-GB" dirty="0" smtClean="0"/>
              <a:t>Latest MIMO OTA WI has been extended several times from June’15, Sept’15, Dec’15 and Mar’16. And RAN4#78 is the last meeting where a decision on harmonization has to be made</a:t>
            </a:r>
          </a:p>
          <a:p>
            <a:r>
              <a:rPr lang="en-GB" dirty="0" smtClean="0"/>
              <a:t>Harmonization phase has completed with only 3 devices per channel model and band, and only 3 bands being considered</a:t>
            </a:r>
          </a:p>
          <a:p>
            <a:r>
              <a:rPr lang="en-GB" dirty="0" smtClean="0"/>
              <a:t>Additionally 4 more devices have been added in the last phase of harmonization for estimating “b”, which turned the group to recalculate harmonization</a:t>
            </a:r>
          </a:p>
          <a:p>
            <a:r>
              <a:rPr lang="en-GB" dirty="0" smtClean="0"/>
              <a:t>Residual errors have been only optimized for 70%, not 95%</a:t>
            </a:r>
          </a:p>
          <a:p>
            <a:r>
              <a:rPr lang="en-GB" dirty="0" smtClean="0"/>
              <a:t>RTS cannot test TDD devices as of today and requires support from UE side</a:t>
            </a:r>
            <a:endParaRPr lang="en-GB" dirty="0"/>
          </a:p>
        </p:txBody>
      </p:sp>
    </p:spTree>
    <p:extLst>
      <p:ext uri="{BB962C8B-B14F-4D97-AF65-F5344CB8AC3E}">
        <p14:creationId xmlns:p14="http://schemas.microsoft.com/office/powerpoint/2010/main" val="38469615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(2/3)</a:t>
            </a:r>
            <a:endParaRPr lang="en-GB" dirty="0"/>
          </a:p>
        </p:txBody>
      </p:sp>
      <p:sp>
        <p:nvSpPr>
          <p:cNvPr id="3" name="Content Placeholder 2"/>
          <p:cNvSpPr>
            <a:spLocks noGrp="1"/>
          </p:cNvSpPr>
          <p:nvPr>
            <p:ph idx="1"/>
          </p:nvPr>
        </p:nvSpPr>
        <p:spPr/>
        <p:txBody>
          <a:bodyPr>
            <a:normAutofit/>
          </a:bodyPr>
          <a:lstStyle/>
          <a:p>
            <a:r>
              <a:rPr lang="en-GB" sz="2000" dirty="0" smtClean="0"/>
              <a:t>Harmonization cost has been calculated among the options for harmonization. Cost has been calculated as C=Max(h_B7,h_B13,h_B41)-</a:t>
            </a:r>
            <a:r>
              <a:rPr lang="en-GB" sz="2000" dirty="0" err="1" smtClean="0"/>
              <a:t>m_MPAC</a:t>
            </a:r>
            <a:endParaRPr lang="en-GB" sz="2000" dirty="0" smtClean="0"/>
          </a:p>
          <a:p>
            <a:r>
              <a:rPr lang="en-GB" sz="2000" dirty="0" err="1" smtClean="0"/>
              <a:t>Color</a:t>
            </a:r>
            <a:r>
              <a:rPr lang="en-GB" sz="2000" dirty="0" smtClean="0"/>
              <a:t> code has been applied (&lt;1dB</a:t>
            </a:r>
            <a:r>
              <a:rPr lang="en-GB" sz="2000" dirty="0" smtClean="0">
                <a:sym typeface="Wingdings" panose="05000000000000000000" pitchFamily="2" charset="2"/>
              </a:rPr>
              <a:t>green, &gt;=1dB&amp;&lt;2dByellow, &gt;=2dBred</a:t>
            </a:r>
            <a:r>
              <a:rPr lang="en-GB" sz="2000" dirty="0" smtClean="0"/>
              <a:t>) for visualization purposes</a:t>
            </a:r>
          </a:p>
          <a:p>
            <a:r>
              <a:rPr lang="en-GB" sz="2000" dirty="0" smtClean="0"/>
              <a:t>From this, Harmonization potential can be observed</a:t>
            </a:r>
          </a:p>
        </p:txBody>
      </p:sp>
      <p:graphicFrame>
        <p:nvGraphicFramePr>
          <p:cNvPr id="7" name="Table 6"/>
          <p:cNvGraphicFramePr>
            <a:graphicFrameLocks noGrp="1"/>
          </p:cNvGraphicFramePr>
          <p:nvPr>
            <p:extLst>
              <p:ext uri="{D42A27DB-BD31-4B8C-83A1-F6EECF244321}">
                <p14:modId xmlns:p14="http://schemas.microsoft.com/office/powerpoint/2010/main" val="1224550122"/>
              </p:ext>
            </p:extLst>
          </p:nvPr>
        </p:nvGraphicFramePr>
        <p:xfrm>
          <a:off x="1331640" y="4005064"/>
          <a:ext cx="5981699" cy="2286000"/>
        </p:xfrm>
        <a:graphic>
          <a:graphicData uri="http://schemas.openxmlformats.org/drawingml/2006/table">
            <a:tbl>
              <a:tblPr/>
              <a:tblGrid>
                <a:gridCol w="1738055"/>
                <a:gridCol w="773878"/>
                <a:gridCol w="941975"/>
                <a:gridCol w="773878"/>
                <a:gridCol w="735819"/>
                <a:gridCol w="1018094"/>
              </a:tblGrid>
              <a:tr h="381000">
                <a:tc>
                  <a:txBody>
                    <a:bodyPr/>
                    <a:lstStyle/>
                    <a:p>
                      <a:pPr algn="l" fontAlgn="b"/>
                      <a:r>
                        <a:rPr lang="en-GB" sz="1100" b="0" i="0" u="none" strike="noStrike" dirty="0">
                          <a:solidFill>
                            <a:srgbClr val="000000"/>
                          </a:solidFill>
                          <a:effectLst/>
                          <a:latin typeface="Calibri"/>
                        </a:rPr>
                        <a:t>Cost</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RC+CE&amp;MPAC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RC+CE&amp;RTS&amp;MPAC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RC&amp;RC+CE&amp;RTS&amp;MPAC</a:t>
                      </a:r>
                    </a:p>
                  </a:txBody>
                  <a:tcPr marL="9525" marR="9525" marT="9525" marB="0" anchor="b">
                    <a:lnL>
                      <a:noFill/>
                    </a:lnL>
                    <a:lnR>
                      <a:noFill/>
                    </a:lnR>
                    <a:lnT>
                      <a:noFill/>
                    </a:lnT>
                    <a:lnB>
                      <a:noFill/>
                    </a:lnB>
                  </a:tcPr>
                </a:tc>
              </a:tr>
              <a:tr h="190500">
                <a:tc>
                  <a:txBody>
                    <a:bodyPr/>
                    <a:lstStyle/>
                    <a:p>
                      <a:pPr algn="l" fontAlgn="b"/>
                      <a:r>
                        <a:rPr lang="en-GB" sz="1100" b="0" i="0" u="none" strike="noStrike">
                          <a:solidFill>
                            <a:srgbClr val="000000"/>
                          </a:solidFill>
                          <a:effectLst/>
                          <a:latin typeface="Calibri"/>
                        </a:rPr>
                        <a:t>C</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0,5</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FF00"/>
                    </a:solidFill>
                  </a:tcPr>
                </a:tc>
              </a:tr>
              <a:tr h="190500">
                <a:tc>
                  <a:txBody>
                    <a:bodyPr/>
                    <a:lstStyle/>
                    <a:p>
                      <a:pPr algn="l" fontAlgn="b"/>
                      <a:r>
                        <a:rPr lang="en-GB" sz="1100" b="0" i="0" u="none" strike="noStrike">
                          <a:solidFill>
                            <a:srgbClr val="000000"/>
                          </a:solidFill>
                          <a:effectLst/>
                          <a:latin typeface="Calibri"/>
                        </a:rPr>
                        <a:t>D</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0,7</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FF00"/>
                    </a:solidFill>
                  </a:tcPr>
                </a:tc>
              </a:tr>
              <a:tr h="190500">
                <a:tc>
                  <a:txBody>
                    <a:bodyPr/>
                    <a:lstStyle/>
                    <a:p>
                      <a:pPr algn="l" fontAlgn="b"/>
                      <a:r>
                        <a:rPr lang="en-GB" sz="1100" b="0" i="0" u="none" strike="noStrike">
                          <a:solidFill>
                            <a:srgbClr val="000000"/>
                          </a:solidFill>
                          <a:effectLst/>
                          <a:latin typeface="Calibri"/>
                        </a:rPr>
                        <a:t>G (3 orientations)</a:t>
                      </a:r>
                    </a:p>
                  </a:txBody>
                  <a:tcPr marL="9525" marR="9525" marT="9525" marB="0" anchor="b">
                    <a:lnL>
                      <a:noFill/>
                    </a:lnL>
                    <a:lnR>
                      <a:noFill/>
                    </a:lnR>
                    <a:lnT>
                      <a:noFill/>
                    </a:lnT>
                    <a:lnB>
                      <a:noFill/>
                    </a:lnB>
                  </a:tcPr>
                </a:tc>
                <a:tc>
                  <a:txBody>
                    <a:bodyPr/>
                    <a:lstStyle/>
                    <a:p>
                      <a:pPr algn="r" fontAlgn="b"/>
                      <a:r>
                        <a:rPr lang="en-GB" sz="1100" b="0" i="0" u="none" strike="noStrike" dirty="0">
                          <a:solidFill>
                            <a:srgbClr val="000000"/>
                          </a:solidFill>
                          <a:effectLst/>
                          <a:latin typeface="Calibri"/>
                        </a:rPr>
                        <a:t>4,5</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2,0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1,0</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2,0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4,5</a:t>
                      </a:r>
                    </a:p>
                  </a:txBody>
                  <a:tcPr marL="9525" marR="9525" marT="9525" marB="0" anchor="b">
                    <a:lnL>
                      <a:noFill/>
                    </a:lnL>
                    <a:lnR>
                      <a:noFill/>
                    </a:lnR>
                    <a:lnT>
                      <a:noFill/>
                    </a:lnT>
                    <a:lnB>
                      <a:noFill/>
                    </a:lnB>
                    <a:solidFill>
                      <a:srgbClr val="FF0000"/>
                    </a:solidFill>
                  </a:tcPr>
                </a:tc>
              </a:tr>
              <a:tr h="190500">
                <a:tc>
                  <a:txBody>
                    <a:bodyPr/>
                    <a:lstStyle/>
                    <a:p>
                      <a:pPr algn="l" fontAlgn="b"/>
                      <a:r>
                        <a:rPr lang="fr-FR" sz="1100" b="0" i="0" u="none" strike="noStrike">
                          <a:solidFill>
                            <a:srgbClr val="000000"/>
                          </a:solidFill>
                          <a:effectLst/>
                          <a:latin typeface="Calibri"/>
                        </a:rPr>
                        <a:t>G (2 orientations- P45, L45)</a:t>
                      </a:r>
                    </a:p>
                  </a:txBody>
                  <a:tcPr marL="9525" marR="9525" marT="9525" marB="0" anchor="b">
                    <a:lnL>
                      <a:noFill/>
                    </a:lnL>
                    <a:lnR>
                      <a:noFill/>
                    </a:lnR>
                    <a:lnT>
                      <a:noFill/>
                    </a:lnT>
                    <a:lnB>
                      <a:noFill/>
                    </a:lnB>
                  </a:tcPr>
                </a:tc>
                <a:tc>
                  <a:txBody>
                    <a:bodyPr/>
                    <a:lstStyle/>
                    <a:p>
                      <a:pPr algn="r" fontAlgn="b"/>
                      <a:r>
                        <a:rPr lang="en-GB" sz="1100" b="0" i="0" u="none" strike="noStrike" dirty="0">
                          <a:solidFill>
                            <a:srgbClr val="000000"/>
                          </a:solidFill>
                          <a:effectLst/>
                          <a:latin typeface="Calibri"/>
                        </a:rPr>
                        <a:t>4,9</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2,3</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1,2</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2,3</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4,9</a:t>
                      </a:r>
                    </a:p>
                  </a:txBody>
                  <a:tcPr marL="9525" marR="9525" marT="9525" marB="0" anchor="b">
                    <a:lnL>
                      <a:noFill/>
                    </a:lnL>
                    <a:lnR>
                      <a:noFill/>
                    </a:lnR>
                    <a:lnT>
                      <a:noFill/>
                    </a:lnT>
                    <a:lnB>
                      <a:noFill/>
                    </a:lnB>
                    <a:solidFill>
                      <a:srgbClr val="FF0000"/>
                    </a:solidFill>
                  </a:tcPr>
                </a:tc>
              </a:tr>
              <a:tr h="381000">
                <a:tc>
                  <a:txBody>
                    <a:bodyPr/>
                    <a:lstStyle/>
                    <a:p>
                      <a:pPr algn="l" fontAlgn="b"/>
                      <a:r>
                        <a:rPr lang="en-GB" sz="1100" b="0" i="0" u="none" strike="noStrike">
                          <a:solidFill>
                            <a:srgbClr val="000000"/>
                          </a:solidFill>
                          <a:effectLst/>
                          <a:latin typeface="Calibri"/>
                        </a:rPr>
                        <a:t>G (1 orientation, all 3 combinations)</a:t>
                      </a:r>
                    </a:p>
                  </a:txBody>
                  <a:tcPr marL="9525" marR="9525" marT="9525" marB="0" anchor="b">
                    <a:lnL>
                      <a:noFill/>
                    </a:lnL>
                    <a:lnR>
                      <a:noFill/>
                    </a:lnR>
                    <a:lnT>
                      <a:noFill/>
                    </a:lnT>
                    <a:lnB>
                      <a:noFill/>
                    </a:lnB>
                  </a:tcPr>
                </a:tc>
                <a:tc>
                  <a:txBody>
                    <a:bodyPr/>
                    <a:lstStyle/>
                    <a:p>
                      <a:pPr algn="r" fontAlgn="b"/>
                      <a:r>
                        <a:rPr lang="en-GB" sz="1100" b="0" i="0" u="none" strike="noStrike" dirty="0">
                          <a:solidFill>
                            <a:srgbClr val="000000"/>
                          </a:solidFill>
                          <a:effectLst/>
                          <a:latin typeface="Calibri"/>
                        </a:rPr>
                        <a:t>5,5</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3,2</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2,3</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4,0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6,6</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H (3 orientations)</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4,4</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2,0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1,2</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2,0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4,4</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I</a:t>
                      </a:r>
                    </a:p>
                  </a:txBody>
                  <a:tcPr marL="9525" marR="9525" marT="9525" marB="0" anchor="b">
                    <a:lnL>
                      <a:noFill/>
                    </a:lnL>
                    <a:lnR>
                      <a:noFill/>
                    </a:lnR>
                    <a:lnT>
                      <a:noFill/>
                    </a:lnT>
                    <a:lnB>
                      <a:noFill/>
                    </a:lnB>
                  </a:tcPr>
                </a:tc>
                <a:tc>
                  <a:txBody>
                    <a:bodyPr/>
                    <a:lstStyle/>
                    <a:p>
                      <a:pPr algn="r" fontAlgn="b"/>
                      <a:r>
                        <a:rPr lang="en-GB" sz="1100" b="0" i="0" u="none" strike="noStrike" dirty="0">
                          <a:solidFill>
                            <a:srgbClr val="000000"/>
                          </a:solidFill>
                          <a:effectLst/>
                          <a:latin typeface="Calibri"/>
                        </a:rPr>
                        <a:t>2,0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1,0</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2,0</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J</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1,2</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FF00"/>
                    </a:solidFill>
                  </a:tcPr>
                </a:tc>
              </a:tr>
              <a:tr h="190500">
                <a:tc>
                  <a:txBody>
                    <a:bodyPr/>
                    <a:lstStyle/>
                    <a:p>
                      <a:pPr algn="l" fontAlgn="b"/>
                      <a:endParaRPr lang="en-GB" sz="1100" b="0" i="0" u="none" strike="noStrike">
                        <a:solidFill>
                          <a:srgbClr val="000000"/>
                        </a:solidFill>
                        <a:effectLst/>
                        <a:latin typeface="Calibri"/>
                      </a:endParaRPr>
                    </a:p>
                  </a:txBody>
                  <a:tcPr marL="9525" marR="9525" marT="9525" marB="0" anchor="b">
                    <a:lnL>
                      <a:noFill/>
                    </a:lnL>
                    <a:lnR>
                      <a:noFill/>
                    </a:lnR>
                    <a:lnT>
                      <a:noFill/>
                    </a:lnT>
                    <a:lnB>
                      <a:noFill/>
                    </a:lnB>
                  </a:tcPr>
                </a:tc>
                <a:tc gridSpan="5">
                  <a:txBody>
                    <a:bodyPr/>
                    <a:lstStyle/>
                    <a:p>
                      <a:pPr algn="l" fontAlgn="b"/>
                      <a:r>
                        <a:rPr lang="en-GB" sz="1100" b="0" i="0" u="none" strike="noStrike" dirty="0">
                          <a:solidFill>
                            <a:srgbClr val="000000"/>
                          </a:solidFill>
                          <a:effectLst/>
                          <a:latin typeface="Calibri"/>
                        </a:rPr>
                        <a:t>note: RTS cannot test TDD (as of today) and requires UE support</a:t>
                      </a:r>
                    </a:p>
                  </a:txBody>
                  <a:tcPr marL="9525" marR="9525" marT="9525" marB="0" anchor="b">
                    <a:lnL>
                      <a:noFill/>
                    </a:lnL>
                    <a:lnR>
                      <a:noFill/>
                    </a:lnR>
                    <a:lnT>
                      <a:noFill/>
                    </a:lnT>
                    <a:lnB>
                      <a:noFill/>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41315128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(3/3)</a:t>
            </a:r>
            <a:endParaRPr lang="en-GB" dirty="0"/>
          </a:p>
        </p:txBody>
      </p:sp>
      <p:sp>
        <p:nvSpPr>
          <p:cNvPr id="3" name="Content Placeholder 2"/>
          <p:cNvSpPr>
            <a:spLocks noGrp="1"/>
          </p:cNvSpPr>
          <p:nvPr>
            <p:ph idx="1"/>
          </p:nvPr>
        </p:nvSpPr>
        <p:spPr/>
        <p:txBody>
          <a:bodyPr>
            <a:normAutofit/>
          </a:bodyPr>
          <a:lstStyle/>
          <a:p>
            <a:r>
              <a:rPr lang="en-GB" sz="2000" dirty="0"/>
              <a:t>Additionally, as offsets were optimized for 70%, check is made at 95% to see if residuals (“r”) increase or </a:t>
            </a:r>
            <a:r>
              <a:rPr lang="en-GB" sz="2000" dirty="0" smtClean="0"/>
              <a:t>not</a:t>
            </a:r>
          </a:p>
          <a:p>
            <a:r>
              <a:rPr lang="en-GB" sz="2000" dirty="0" smtClean="0"/>
              <a:t>This check is made so that we make sure that harmonization also holds for 95% throughput KPI</a:t>
            </a:r>
          </a:p>
          <a:p>
            <a:r>
              <a:rPr lang="en-GB" sz="2000" dirty="0" smtClean="0"/>
              <a:t>Colour code applied here is: (&lt;0.5</a:t>
            </a:r>
            <a:r>
              <a:rPr lang="en-GB" sz="2000" dirty="0" smtClean="0">
                <a:sym typeface="Wingdings" panose="05000000000000000000" pitchFamily="2" charset="2"/>
              </a:rPr>
              <a:t>green, &gt;=0.5 red) for visualization purposes</a:t>
            </a:r>
          </a:p>
          <a:p>
            <a:r>
              <a:rPr lang="en-GB" sz="2000" dirty="0" smtClean="0">
                <a:sym typeface="Wingdings" panose="05000000000000000000" pitchFamily="2" charset="2"/>
              </a:rPr>
              <a:t>Note again RTS cannot test TDD band (as of today) and so Band 41 check could not be performed (yet marked green)</a:t>
            </a:r>
            <a:endParaRPr lang="en-GB" sz="2000" dirty="0"/>
          </a:p>
          <a:p>
            <a:endParaRPr lang="en-GB" sz="2000" dirty="0"/>
          </a:p>
        </p:txBody>
      </p:sp>
      <p:graphicFrame>
        <p:nvGraphicFramePr>
          <p:cNvPr id="5" name="Table 4"/>
          <p:cNvGraphicFramePr>
            <a:graphicFrameLocks noGrp="1"/>
          </p:cNvGraphicFramePr>
          <p:nvPr>
            <p:extLst>
              <p:ext uri="{D42A27DB-BD31-4B8C-83A1-F6EECF244321}">
                <p14:modId xmlns:p14="http://schemas.microsoft.com/office/powerpoint/2010/main" val="1085879484"/>
              </p:ext>
            </p:extLst>
          </p:nvPr>
        </p:nvGraphicFramePr>
        <p:xfrm>
          <a:off x="1475656" y="4509120"/>
          <a:ext cx="5981699" cy="1714500"/>
        </p:xfrm>
        <a:graphic>
          <a:graphicData uri="http://schemas.openxmlformats.org/drawingml/2006/table">
            <a:tbl>
              <a:tblPr/>
              <a:tblGrid>
                <a:gridCol w="1738055"/>
                <a:gridCol w="773878"/>
                <a:gridCol w="941975"/>
                <a:gridCol w="773878"/>
                <a:gridCol w="735819"/>
                <a:gridCol w="1018094"/>
              </a:tblGrid>
              <a:tr h="381000">
                <a:tc>
                  <a:txBody>
                    <a:bodyPr/>
                    <a:lstStyle/>
                    <a:p>
                      <a:pPr algn="l" fontAlgn="b"/>
                      <a:r>
                        <a:rPr lang="en-GB" sz="1100" b="0" i="0" u="none" strike="noStrike">
                          <a:solidFill>
                            <a:srgbClr val="000000"/>
                          </a:solidFill>
                          <a:effectLst/>
                          <a:latin typeface="Calibri"/>
                        </a:rPr>
                        <a:t>check 70%&amp;95%</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RC+CE&amp;MPAC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RC+CE&amp;RTS&amp;MPAC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RC&amp;RC+CE&amp;RTS&amp;MPAC</a:t>
                      </a:r>
                    </a:p>
                  </a:txBody>
                  <a:tcPr marL="9525" marR="9525" marT="9525" marB="0" anchor="b">
                    <a:lnL>
                      <a:noFill/>
                    </a:lnL>
                    <a:lnR>
                      <a:noFill/>
                    </a:lnR>
                    <a:lnT>
                      <a:noFill/>
                    </a:lnT>
                    <a:lnB>
                      <a:noFill/>
                    </a:lnB>
                  </a:tcPr>
                </a:tc>
              </a:tr>
              <a:tr h="190500">
                <a:tc>
                  <a:txBody>
                    <a:bodyPr/>
                    <a:lstStyle/>
                    <a:p>
                      <a:pPr algn="l" fontAlgn="b"/>
                      <a:r>
                        <a:rPr lang="en-GB" sz="1100" b="0" i="0" u="none" strike="noStrike">
                          <a:solidFill>
                            <a:srgbClr val="000000"/>
                          </a:solidFill>
                          <a:effectLst/>
                          <a:latin typeface="Calibri"/>
                        </a:rPr>
                        <a:t>C</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1,4</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D</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2,1</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0,4</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G (3 orientations)</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0,2</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1,7</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G (2 orientations)</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2,5</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-0,2</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-0,3</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H (3 orientations)</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1,7</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1,7</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I</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0,2</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1,7</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J</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0,2</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dirty="0">
                          <a:solidFill>
                            <a:srgbClr val="000000"/>
                          </a:solidFill>
                          <a:effectLst/>
                          <a:latin typeface="Calibri"/>
                        </a:rPr>
                        <a:t>1,7</a:t>
                      </a:r>
                    </a:p>
                  </a:txBody>
                  <a:tcPr marL="9525" marR="9525" marT="9525" marB="0" anchor="b">
                    <a:lnL>
                      <a:noFill/>
                    </a:lnL>
                    <a:lnR>
                      <a:noFill/>
                    </a:lnR>
                    <a:lnT>
                      <a:noFill/>
                    </a:lnT>
                    <a:lnB>
                      <a:noFill/>
                    </a:lnB>
                    <a:solidFill>
                      <a:srgbClr val="FF0000"/>
                    </a:solidFill>
                  </a:tcPr>
                </a:tc>
              </a:tr>
            </a:tbl>
          </a:graphicData>
        </a:graphic>
      </p:graphicFrame>
    </p:spTree>
    <p:extLst>
      <p:ext uri="{BB962C8B-B14F-4D97-AF65-F5344CB8AC3E}">
        <p14:creationId xmlns:p14="http://schemas.microsoft.com/office/powerpoint/2010/main" val="14464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Agreements (1/2)</a:t>
            </a:r>
            <a:endParaRPr lang="en-GB" dirty="0"/>
          </a:p>
        </p:txBody>
      </p:sp>
      <p:sp>
        <p:nvSpPr>
          <p:cNvPr id="3" name="Content Placeholder 2"/>
          <p:cNvSpPr>
            <a:spLocks noGrp="1"/>
          </p:cNvSpPr>
          <p:nvPr>
            <p:ph idx="1"/>
          </p:nvPr>
        </p:nvSpPr>
        <p:spPr>
          <a:xfrm>
            <a:off x="457200" y="1600200"/>
            <a:ext cx="8229600" cy="5141168"/>
          </a:xfrm>
        </p:spPr>
        <p:txBody>
          <a:bodyPr>
            <a:noAutofit/>
          </a:bodyPr>
          <a:lstStyle/>
          <a:p>
            <a:pPr>
              <a:buFont typeface="+mj-lt"/>
              <a:buAutoNum type="arabicPeriod"/>
            </a:pPr>
            <a:r>
              <a:rPr lang="en-GB" sz="1600" dirty="0" smtClean="0"/>
              <a:t>Final harmonization cannot be successfully claimed. But potential for harmonization can be found. In this situation, a single method shall be selected according to WID, while work on improving harmonization is deemed possible and needed</a:t>
            </a:r>
          </a:p>
          <a:p>
            <a:pPr>
              <a:buFont typeface="+mj-lt"/>
              <a:buAutoNum type="arabicPeriod"/>
            </a:pPr>
            <a:r>
              <a:rPr lang="en-GB" sz="1600" dirty="0" smtClean="0"/>
              <a:t>Select MPAC methodology, and start new activity on performance requirement phase for MPAC</a:t>
            </a:r>
          </a:p>
          <a:p>
            <a:pPr>
              <a:buFont typeface="+mj-lt"/>
              <a:buAutoNum type="arabicPeriod"/>
            </a:pPr>
            <a:r>
              <a:rPr lang="en-GB" sz="1600" dirty="0" smtClean="0"/>
              <a:t>Select </a:t>
            </a:r>
            <a:r>
              <a:rPr lang="en-GB" sz="1600" dirty="0" err="1" smtClean="0"/>
              <a:t>UMi</a:t>
            </a:r>
            <a:r>
              <a:rPr lang="en-GB" sz="1600" dirty="0" smtClean="0"/>
              <a:t> channel model, and inverse averaging. Option C</a:t>
            </a:r>
            <a:endParaRPr lang="en-GB" sz="1600" dirty="0"/>
          </a:p>
          <a:p>
            <a:pPr>
              <a:buFont typeface="+mj-lt"/>
              <a:buAutoNum type="arabicPeriod"/>
            </a:pPr>
            <a:r>
              <a:rPr lang="en-GB" sz="1600" dirty="0" smtClean="0"/>
              <a:t>Select </a:t>
            </a:r>
            <a:r>
              <a:rPr lang="en-GB" sz="1600" dirty="0"/>
              <a:t>the following KPIs: 70% and 95%</a:t>
            </a:r>
          </a:p>
          <a:p>
            <a:pPr>
              <a:buFont typeface="+mj-lt"/>
              <a:buAutoNum type="arabicPeriod"/>
            </a:pPr>
            <a:r>
              <a:rPr lang="en-GB" sz="1600" dirty="0"/>
              <a:t>How to treat failing of devices:</a:t>
            </a:r>
          </a:p>
          <a:p>
            <a:pPr marL="800100" lvl="1" indent="-342900">
              <a:buFont typeface="+mj-lt"/>
              <a:buAutoNum type="arabicPeriod"/>
            </a:pPr>
            <a:r>
              <a:rPr lang="en-GB" sz="1400" dirty="0" smtClean="0"/>
              <a:t>For 95</a:t>
            </a:r>
            <a:r>
              <a:rPr lang="en-GB" sz="1400" dirty="0"/>
              <a:t>% </a:t>
            </a:r>
            <a:r>
              <a:rPr lang="en-GB" sz="1400" dirty="0" err="1" smtClean="0"/>
              <a:t>tput</a:t>
            </a:r>
            <a:r>
              <a:rPr lang="en-GB" sz="1400" dirty="0" smtClean="0"/>
              <a:t>: </a:t>
            </a:r>
            <a:r>
              <a:rPr lang="en-GB" sz="1400" dirty="0"/>
              <a:t>2 </a:t>
            </a:r>
            <a:r>
              <a:rPr lang="en-GB" sz="1400" dirty="0" smtClean="0"/>
              <a:t>orientations/azimuth rotations </a:t>
            </a:r>
            <a:r>
              <a:rPr lang="en-GB" sz="1400" dirty="0"/>
              <a:t>that fail are allowed. If more orientations fail then device fails test</a:t>
            </a:r>
          </a:p>
          <a:p>
            <a:pPr marL="800100" lvl="1" indent="-342900">
              <a:buFont typeface="+mj-lt"/>
              <a:buAutoNum type="arabicPeriod"/>
            </a:pPr>
            <a:r>
              <a:rPr lang="en-GB" sz="1400" dirty="0"/>
              <a:t>For 70% </a:t>
            </a:r>
            <a:r>
              <a:rPr lang="en-GB" sz="1400" dirty="0" err="1" smtClean="0"/>
              <a:t>tput</a:t>
            </a:r>
            <a:r>
              <a:rPr lang="en-GB" sz="1400" dirty="0" smtClean="0"/>
              <a:t>: </a:t>
            </a:r>
            <a:r>
              <a:rPr lang="en-GB" sz="1400" dirty="0"/>
              <a:t>1 orientation </a:t>
            </a:r>
            <a:r>
              <a:rPr lang="en-GB" sz="1400" dirty="0" smtClean="0"/>
              <a:t>/azimuth rotations that </a:t>
            </a:r>
            <a:r>
              <a:rPr lang="en-GB" sz="1400" dirty="0"/>
              <a:t>fail is allowed. If more orientations fail then device fails </a:t>
            </a:r>
            <a:r>
              <a:rPr lang="en-GB" sz="1400" dirty="0" smtClean="0"/>
              <a:t>test</a:t>
            </a:r>
          </a:p>
          <a:p>
            <a:pPr>
              <a:buFont typeface="+mj-lt"/>
              <a:buAutoNum type="arabicPeriod"/>
            </a:pPr>
            <a:r>
              <a:rPr lang="en-GB" sz="1600" dirty="0" smtClean="0"/>
              <a:t>Start follow-up harmonization activity in parallel to Performance requirement activity above, for the pair or pairs of methods that have potential harmonization</a:t>
            </a:r>
          </a:p>
          <a:p>
            <a:pPr marL="800100" lvl="1" indent="-342900">
              <a:buFont typeface="+mj-lt"/>
              <a:buAutoNum type="arabicPeriod"/>
            </a:pPr>
            <a:r>
              <a:rPr lang="en-GB" sz="1400" dirty="0" smtClean="0"/>
              <a:t>This follow-up activity will test as many devices as MPAC activity with the aim to augment and improve harmonization</a:t>
            </a:r>
          </a:p>
          <a:p>
            <a:pPr marL="800100" lvl="1" indent="-342900">
              <a:buFont typeface="+mj-lt"/>
              <a:buAutoNum type="arabicPeriod"/>
            </a:pPr>
            <a:r>
              <a:rPr lang="en-GB" sz="1400" dirty="0" smtClean="0"/>
              <a:t>This follow-up activity will also increase the bands to be considered for harmonization</a:t>
            </a:r>
          </a:p>
          <a:p>
            <a:pPr marL="800100" lvl="1" indent="-342900">
              <a:buFont typeface="+mj-lt"/>
              <a:buAutoNum type="arabicPeriod"/>
            </a:pPr>
            <a:r>
              <a:rPr lang="en-GB" sz="1400" dirty="0" smtClean="0"/>
              <a:t>Add </a:t>
            </a:r>
            <a:r>
              <a:rPr lang="en-GB" sz="1400" dirty="0" err="1" smtClean="0"/>
              <a:t>UMa</a:t>
            </a:r>
            <a:r>
              <a:rPr lang="en-GB" sz="1400" dirty="0" smtClean="0"/>
              <a:t> only option (Option J) for harmonization it in this follow-up harmonization activity which will be tested in parallel to </a:t>
            </a:r>
            <a:r>
              <a:rPr lang="en-GB" sz="1400" dirty="0" err="1" smtClean="0"/>
              <a:t>Umi</a:t>
            </a:r>
            <a:r>
              <a:rPr lang="en-GB" sz="1400" dirty="0" smtClean="0"/>
              <a:t> harmonization</a:t>
            </a:r>
          </a:p>
          <a:p>
            <a:pPr marL="0" indent="0">
              <a:buNone/>
            </a:pPr>
            <a:r>
              <a:rPr lang="en-GB" sz="1600" dirty="0" smtClean="0"/>
              <a:t>Next slide: methods that have shown potential for harmonization are identified</a:t>
            </a:r>
            <a:endParaRPr lang="en-GB" sz="1400" dirty="0" smtClean="0"/>
          </a:p>
        </p:txBody>
      </p:sp>
    </p:spTree>
    <p:extLst>
      <p:ext uri="{BB962C8B-B14F-4D97-AF65-F5344CB8AC3E}">
        <p14:creationId xmlns:p14="http://schemas.microsoft.com/office/powerpoint/2010/main" val="36902304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Agreements (2/2)</a:t>
            </a:r>
            <a:endParaRPr lang="en-GB" dirty="0"/>
          </a:p>
        </p:txBody>
      </p:sp>
      <p:sp>
        <p:nvSpPr>
          <p:cNvPr id="3" name="Content Placeholder 2"/>
          <p:cNvSpPr>
            <a:spLocks noGrp="1"/>
          </p:cNvSpPr>
          <p:nvPr>
            <p:ph idx="1"/>
          </p:nvPr>
        </p:nvSpPr>
        <p:spPr>
          <a:xfrm>
            <a:off x="457200" y="1600200"/>
            <a:ext cx="8229600" cy="4781128"/>
          </a:xfrm>
        </p:spPr>
        <p:txBody>
          <a:bodyPr>
            <a:noAutofit/>
          </a:bodyPr>
          <a:lstStyle/>
          <a:p>
            <a:pPr>
              <a:buFont typeface="+mj-lt"/>
              <a:buAutoNum type="arabicPeriod"/>
            </a:pPr>
            <a:endParaRPr lang="en-GB" sz="1600" dirty="0" smtClean="0"/>
          </a:p>
          <a:p>
            <a:pPr>
              <a:buFont typeface="+mj-lt"/>
              <a:buAutoNum type="arabicPeriod"/>
            </a:pPr>
            <a:endParaRPr lang="en-GB" sz="1600" dirty="0" smtClean="0"/>
          </a:p>
          <a:p>
            <a:pPr>
              <a:buFont typeface="+mj-lt"/>
              <a:buAutoNum type="arabicPeriod"/>
            </a:pPr>
            <a:endParaRPr lang="en-GB" sz="1600" dirty="0"/>
          </a:p>
          <a:p>
            <a:pPr>
              <a:buFont typeface="+mj-lt"/>
              <a:buAutoNum type="arabicPeriod"/>
            </a:pPr>
            <a:endParaRPr lang="en-GB" sz="1600" dirty="0" smtClean="0"/>
          </a:p>
          <a:p>
            <a:pPr>
              <a:buFont typeface="+mj-lt"/>
              <a:buAutoNum type="arabicPeriod"/>
            </a:pPr>
            <a:endParaRPr lang="en-GB" sz="1600" dirty="0"/>
          </a:p>
          <a:p>
            <a:pPr>
              <a:buFont typeface="+mj-lt"/>
              <a:buAutoNum type="arabicPeriod" startAt="7"/>
            </a:pPr>
            <a:r>
              <a:rPr lang="en-GB" sz="1600" dirty="0" smtClean="0"/>
              <a:t>Due to robustness check at 95%, methods involving RC-only shall not be considered</a:t>
            </a:r>
          </a:p>
          <a:p>
            <a:pPr>
              <a:buFont typeface="+mj-lt"/>
              <a:buAutoNum type="arabicPeriod" startAt="7"/>
            </a:pPr>
            <a:r>
              <a:rPr lang="en-GB" sz="1600" dirty="0" smtClean="0"/>
              <a:t>RC+CE&amp;MPAC, RTS&amp;MPAC and RC+CE&amp;RTS&amp;MPAC shall be considered in the harmonization activity</a:t>
            </a:r>
          </a:p>
          <a:p>
            <a:pPr>
              <a:buFont typeface="+mj-lt"/>
              <a:buAutoNum type="arabicPeriod" startAt="7"/>
            </a:pPr>
            <a:r>
              <a:rPr lang="en-GB" sz="1600" dirty="0" smtClean="0"/>
              <a:t>Everything can be done in the same WI</a:t>
            </a:r>
          </a:p>
          <a:p>
            <a:pPr>
              <a:buFont typeface="+mj-lt"/>
              <a:buAutoNum type="arabicPeriod" startAt="7"/>
            </a:pPr>
            <a:r>
              <a:rPr lang="en-GB" sz="1600" dirty="0" smtClean="0"/>
              <a:t>Bands for performance requirement definition activity: </a:t>
            </a:r>
            <a:r>
              <a:rPr lang="en-GB" sz="1600" dirty="0"/>
              <a:t>1,2,3,4,5,7, </a:t>
            </a:r>
            <a:r>
              <a:rPr lang="en-GB" sz="1600" dirty="0" smtClean="0"/>
              <a:t>8,12,13,19,20,28,32,38,40,41,42,46</a:t>
            </a:r>
          </a:p>
          <a:p>
            <a:pPr>
              <a:buFont typeface="+mj-lt"/>
              <a:buAutoNum type="arabicPeriod" startAt="7"/>
            </a:pPr>
            <a:r>
              <a:rPr lang="en-GB" sz="1600" dirty="0" smtClean="0"/>
              <a:t>The first set of bands to define requirements for and to perform harmonization activity are 2 FDD low bands, 2 FDD high bands and 2 TDD bands</a:t>
            </a:r>
          </a:p>
          <a:p>
            <a:pPr>
              <a:buFont typeface="+mj-lt"/>
              <a:buAutoNum type="arabicPeriod" startAt="7"/>
            </a:pPr>
            <a:r>
              <a:rPr lang="en-GB" sz="1600" dirty="0"/>
              <a:t>if harmonization fails for a particular set of </a:t>
            </a:r>
            <a:r>
              <a:rPr lang="en-GB" sz="1600" dirty="0" smtClean="0"/>
              <a:t>corresponding </a:t>
            </a:r>
            <a:r>
              <a:rPr lang="en-GB" sz="1600" dirty="0"/>
              <a:t>channel models, then that method is not applicable for testing in that particular set of </a:t>
            </a:r>
            <a:r>
              <a:rPr lang="en-GB" sz="1600" dirty="0" smtClean="0"/>
              <a:t>corresponding </a:t>
            </a:r>
            <a:r>
              <a:rPr lang="en-GB" sz="1600" dirty="0"/>
              <a:t>channel </a:t>
            </a:r>
            <a:r>
              <a:rPr lang="en-GB" sz="1600" dirty="0" smtClean="0"/>
              <a:t>model</a:t>
            </a:r>
          </a:p>
          <a:p>
            <a:pPr>
              <a:buFont typeface="+mj-lt"/>
              <a:buAutoNum type="arabicPeriod" startAt="7"/>
            </a:pPr>
            <a:endParaRPr lang="en-GB" sz="1600" dirty="0" smtClean="0"/>
          </a:p>
        </p:txBody>
      </p:sp>
      <p:graphicFrame>
        <p:nvGraphicFramePr>
          <p:cNvPr id="4" name="Table 3"/>
          <p:cNvGraphicFramePr>
            <a:graphicFrameLocks noGrp="1"/>
          </p:cNvGraphicFramePr>
          <p:nvPr>
            <p:extLst>
              <p:ext uri="{D42A27DB-BD31-4B8C-83A1-F6EECF244321}">
                <p14:modId xmlns:p14="http://schemas.microsoft.com/office/powerpoint/2010/main" val="1094956468"/>
              </p:ext>
            </p:extLst>
          </p:nvPr>
        </p:nvGraphicFramePr>
        <p:xfrm>
          <a:off x="827584" y="1556792"/>
          <a:ext cx="4914899" cy="571500"/>
        </p:xfrm>
        <a:graphic>
          <a:graphicData uri="http://schemas.openxmlformats.org/drawingml/2006/table">
            <a:tbl>
              <a:tblPr/>
              <a:tblGrid>
                <a:gridCol w="1243797"/>
                <a:gridCol w="609206"/>
                <a:gridCol w="609206"/>
                <a:gridCol w="609206"/>
                <a:gridCol w="863042"/>
                <a:gridCol w="980442"/>
              </a:tblGrid>
              <a:tr h="381000">
                <a:tc>
                  <a:txBody>
                    <a:bodyPr/>
                    <a:lstStyle/>
                    <a:p>
                      <a:pPr algn="l" fontAlgn="b"/>
                      <a:r>
                        <a:rPr lang="en-GB" sz="1100" b="0" i="0" u="none" strike="noStrike" dirty="0" smtClean="0">
                          <a:solidFill>
                            <a:srgbClr val="000000"/>
                          </a:solidFill>
                          <a:effectLst/>
                          <a:latin typeface="Calibri"/>
                        </a:rPr>
                        <a:t>Cost</a:t>
                      </a:r>
                      <a:r>
                        <a:rPr lang="en-GB" sz="1100" b="0" i="0" u="none" strike="noStrike" baseline="0" dirty="0" smtClean="0">
                          <a:solidFill>
                            <a:srgbClr val="000000"/>
                          </a:solidFill>
                          <a:effectLst/>
                          <a:latin typeface="Calibri"/>
                        </a:rPr>
                        <a:t> of harmonization</a:t>
                      </a:r>
                      <a:endParaRPr lang="en-GB" sz="11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RC&amp;MPAC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RC+CE&amp;MPAC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RTS&amp;MPAC</a:t>
                      </a: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RC+CE&amp;RTS&amp;MPAC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RC&amp;RC+CE&amp;RTS&amp;MPAC</a:t>
                      </a:r>
                    </a:p>
                  </a:txBody>
                  <a:tcPr marL="9525" marR="9525" marT="9525" marB="0" anchor="b">
                    <a:lnL>
                      <a:noFill/>
                    </a:lnL>
                    <a:lnR>
                      <a:noFill/>
                    </a:lnR>
                    <a:lnT>
                      <a:noFill/>
                    </a:lnT>
                    <a:lnB>
                      <a:noFill/>
                    </a:lnB>
                  </a:tcPr>
                </a:tc>
              </a:tr>
              <a:tr h="190500">
                <a:tc>
                  <a:txBody>
                    <a:bodyPr/>
                    <a:lstStyle/>
                    <a:p>
                      <a:pPr algn="l" fontAlgn="b"/>
                      <a:r>
                        <a:rPr lang="en-GB" sz="1100" b="0" i="0" u="none" strike="noStrike">
                          <a:solidFill>
                            <a:srgbClr val="000000"/>
                          </a:solidFill>
                          <a:effectLst/>
                          <a:latin typeface="Calibri"/>
                        </a:rPr>
                        <a:t>C</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0,5</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dirty="0">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1,6</a:t>
                      </a:r>
                    </a:p>
                  </a:txBody>
                  <a:tcPr marL="9525" marR="9525" marT="9525" marB="0" anchor="b">
                    <a:lnL>
                      <a:noFill/>
                    </a:lnL>
                    <a:lnR>
                      <a:noFill/>
                    </a:lnR>
                    <a:lnT>
                      <a:noFill/>
                    </a:lnT>
                    <a:lnB>
                      <a:noFill/>
                    </a:lnB>
                    <a:solidFill>
                      <a:srgbClr val="FFFF00"/>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062149765"/>
              </p:ext>
            </p:extLst>
          </p:nvPr>
        </p:nvGraphicFramePr>
        <p:xfrm>
          <a:off x="827584" y="2276872"/>
          <a:ext cx="4914899" cy="571500"/>
        </p:xfrm>
        <a:graphic>
          <a:graphicData uri="http://schemas.openxmlformats.org/drawingml/2006/table">
            <a:tbl>
              <a:tblPr/>
              <a:tblGrid>
                <a:gridCol w="1243797"/>
                <a:gridCol w="609206"/>
                <a:gridCol w="609206"/>
                <a:gridCol w="609206"/>
                <a:gridCol w="863042"/>
                <a:gridCol w="980442"/>
              </a:tblGrid>
              <a:tr h="381000">
                <a:tc>
                  <a:txBody>
                    <a:bodyPr/>
                    <a:lstStyle/>
                    <a:p>
                      <a:pPr algn="l" fontAlgn="b"/>
                      <a:r>
                        <a:rPr lang="en-GB" sz="1100" b="0" i="0" u="none" strike="noStrike" dirty="0" smtClean="0">
                          <a:solidFill>
                            <a:srgbClr val="000000"/>
                          </a:solidFill>
                          <a:effectLst/>
                          <a:latin typeface="Calibri"/>
                        </a:rPr>
                        <a:t>Residual delta</a:t>
                      </a:r>
                      <a:r>
                        <a:rPr lang="en-GB" sz="1100" b="0" i="0" u="none" strike="noStrike" baseline="0" dirty="0" smtClean="0">
                          <a:solidFill>
                            <a:srgbClr val="000000"/>
                          </a:solidFill>
                          <a:effectLst/>
                          <a:latin typeface="Calibri"/>
                        </a:rPr>
                        <a:t> between 70% &amp; 95%</a:t>
                      </a:r>
                      <a:endParaRPr lang="en-GB" sz="11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RC&amp;MPAC</a:t>
                      </a: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RC+CE&amp;MPAC</a:t>
                      </a: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RTS&amp;MPAC</a:t>
                      </a: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RC+CE&amp;RTS&amp;MPAC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RC&amp;RC+CE&amp;RTS&amp;MPAC</a:t>
                      </a:r>
                    </a:p>
                  </a:txBody>
                  <a:tcPr marL="9525" marR="9525" marT="9525" marB="0" anchor="b">
                    <a:lnL>
                      <a:noFill/>
                    </a:lnL>
                    <a:lnR>
                      <a:noFill/>
                    </a:lnR>
                    <a:lnT>
                      <a:noFill/>
                    </a:lnT>
                    <a:lnB>
                      <a:noFill/>
                    </a:lnB>
                  </a:tcPr>
                </a:tc>
              </a:tr>
              <a:tr h="190500">
                <a:tc>
                  <a:txBody>
                    <a:bodyPr/>
                    <a:lstStyle/>
                    <a:p>
                      <a:pPr algn="l" fontAlgn="b"/>
                      <a:r>
                        <a:rPr lang="en-GB" sz="1100" b="0" i="0" u="none" strike="noStrike">
                          <a:solidFill>
                            <a:srgbClr val="000000"/>
                          </a:solidFill>
                          <a:effectLst/>
                          <a:latin typeface="Calibri"/>
                        </a:rPr>
                        <a:t>C</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dirty="0">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dirty="0">
                          <a:solidFill>
                            <a:srgbClr val="000000"/>
                          </a:solidFill>
                          <a:effectLst/>
                          <a:latin typeface="Calibri"/>
                        </a:rPr>
                        <a:t>1,4</a:t>
                      </a:r>
                    </a:p>
                  </a:txBody>
                  <a:tcPr marL="9525" marR="9525" marT="9525" marB="0" anchor="b">
                    <a:lnL>
                      <a:noFill/>
                    </a:lnL>
                    <a:lnR>
                      <a:noFill/>
                    </a:lnR>
                    <a:lnT>
                      <a:noFill/>
                    </a:lnT>
                    <a:lnB>
                      <a:noFill/>
                    </a:lnB>
                    <a:solidFill>
                      <a:srgbClr val="FF0000"/>
                    </a:solidFill>
                  </a:tcPr>
                </a:tc>
              </a:tr>
            </a:tbl>
          </a:graphicData>
        </a:graphic>
      </p:graphicFrame>
      <p:sp>
        <p:nvSpPr>
          <p:cNvPr id="6" name="Multiply 5"/>
          <p:cNvSpPr/>
          <p:nvPr/>
        </p:nvSpPr>
        <p:spPr>
          <a:xfrm>
            <a:off x="4932040" y="1268760"/>
            <a:ext cx="504056" cy="648072"/>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Multiply 6"/>
          <p:cNvSpPr/>
          <p:nvPr/>
        </p:nvSpPr>
        <p:spPr>
          <a:xfrm>
            <a:off x="2123728" y="1272242"/>
            <a:ext cx="504056" cy="648072"/>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41993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Agreements (3/3)</a:t>
            </a:r>
            <a:endParaRPr lang="en-GB" dirty="0"/>
          </a:p>
        </p:txBody>
      </p:sp>
      <p:sp>
        <p:nvSpPr>
          <p:cNvPr id="3" name="Content Placeholder 2"/>
          <p:cNvSpPr>
            <a:spLocks noGrp="1"/>
          </p:cNvSpPr>
          <p:nvPr>
            <p:ph idx="1"/>
          </p:nvPr>
        </p:nvSpPr>
        <p:spPr/>
        <p:txBody>
          <a:bodyPr/>
          <a:lstStyle/>
          <a:p>
            <a:pPr>
              <a:buFont typeface="+mj-lt"/>
              <a:buAutoNum type="arabicPeriod" startAt="13"/>
            </a:pPr>
            <a:r>
              <a:rPr lang="en-GB" sz="1600" dirty="0"/>
              <a:t>Sample size for performance requirement: 100 measurements as a minimum</a:t>
            </a:r>
          </a:p>
          <a:p>
            <a:pPr>
              <a:buFont typeface="+mj-lt"/>
              <a:buAutoNum type="arabicPeriod" startAt="13"/>
            </a:pPr>
            <a:r>
              <a:rPr lang="en-GB" sz="1600" dirty="0"/>
              <a:t>How to claim new harmonization activity is </a:t>
            </a:r>
            <a:r>
              <a:rPr lang="en-GB" sz="1600" dirty="0" smtClean="0"/>
              <a:t>successful</a:t>
            </a:r>
          </a:p>
          <a:p>
            <a:pPr lvl="1">
              <a:buFont typeface="+mj-lt"/>
              <a:buAutoNum type="arabicPeriod" startAt="7"/>
            </a:pPr>
            <a:r>
              <a:rPr lang="en-GB" sz="1200" dirty="0" smtClean="0"/>
              <a:t>Same bands (or set) as in the performance activity  will be addressed in the same order, and harmonization will be checked after the performance requirement for each band (or set) is finalized.</a:t>
            </a:r>
          </a:p>
          <a:p>
            <a:pPr lvl="1">
              <a:buFont typeface="+mj-lt"/>
              <a:buAutoNum type="arabicPeriod" startAt="7"/>
            </a:pPr>
            <a:r>
              <a:rPr lang="en-GB" sz="1200" dirty="0" smtClean="0"/>
              <a:t>How </a:t>
            </a:r>
            <a:r>
              <a:rPr lang="en-GB" sz="1200" dirty="0"/>
              <a:t>many measurements samples per band: 30 of devices used for Performance requirement phase will be used for this harmonization activity. And tested in the same lab to minimize </a:t>
            </a:r>
            <a:r>
              <a:rPr lang="en-GB" sz="1200" dirty="0" err="1"/>
              <a:t>Mus</a:t>
            </a:r>
            <a:r>
              <a:rPr lang="en-GB" sz="1200" dirty="0"/>
              <a:t> with  a controlled </a:t>
            </a:r>
            <a:r>
              <a:rPr lang="en-GB" sz="1200" dirty="0" smtClean="0"/>
              <a:t>environment</a:t>
            </a:r>
            <a:endParaRPr lang="en-GB" sz="1200" dirty="0"/>
          </a:p>
        </p:txBody>
      </p:sp>
    </p:spTree>
    <p:extLst>
      <p:ext uri="{BB962C8B-B14F-4D97-AF65-F5344CB8AC3E}">
        <p14:creationId xmlns:p14="http://schemas.microsoft.com/office/powerpoint/2010/main" val="1507818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Open items</a:t>
            </a:r>
            <a:endParaRPr lang="en-GB" dirty="0"/>
          </a:p>
        </p:txBody>
      </p:sp>
      <p:sp>
        <p:nvSpPr>
          <p:cNvPr id="3" name="Content Placeholder 2"/>
          <p:cNvSpPr>
            <a:spLocks noGrp="1"/>
          </p:cNvSpPr>
          <p:nvPr>
            <p:ph idx="1"/>
          </p:nvPr>
        </p:nvSpPr>
        <p:spPr/>
        <p:txBody>
          <a:bodyPr>
            <a:noAutofit/>
          </a:bodyPr>
          <a:lstStyle/>
          <a:p>
            <a:pPr marL="457200" indent="-457200">
              <a:buFont typeface="+mj-lt"/>
              <a:buAutoNum type="arabicPeriod"/>
            </a:pPr>
            <a:r>
              <a:rPr lang="en-GB" sz="2000" dirty="0" smtClean="0"/>
              <a:t>Study how to perform averaging across orientations that did not fail the KPI</a:t>
            </a:r>
          </a:p>
          <a:p>
            <a:pPr marL="457200" indent="-457200">
              <a:buFont typeface="+mj-lt"/>
              <a:buAutoNum type="arabicPeriod"/>
            </a:pPr>
            <a:r>
              <a:rPr lang="en-GB" sz="2000" dirty="0"/>
              <a:t>A</a:t>
            </a:r>
            <a:r>
              <a:rPr lang="en-GB" sz="2000" dirty="0" smtClean="0"/>
              <a:t>dd Rayleigh validation</a:t>
            </a:r>
          </a:p>
          <a:p>
            <a:pPr marL="457200" indent="-457200">
              <a:buFont typeface="+mj-lt"/>
              <a:buAutoNum type="arabicPeriod"/>
            </a:pPr>
            <a:r>
              <a:rPr lang="en-GB" sz="2000" dirty="0" smtClean="0"/>
              <a:t>Add how to extend the concept of devices failing in MPAC as agreed in slide 5 to RC+CE method</a:t>
            </a:r>
          </a:p>
          <a:p>
            <a:pPr marL="457200" indent="-457200">
              <a:buFont typeface="+mj-lt"/>
              <a:buAutoNum type="arabicPeriod"/>
            </a:pPr>
            <a:r>
              <a:rPr lang="en-GB" sz="2000" dirty="0" smtClean="0"/>
              <a:t>Think what happens if we don’t find a single lab with a controllable environment</a:t>
            </a:r>
          </a:p>
          <a:p>
            <a:pPr marL="457200" indent="-457200">
              <a:buFont typeface="+mj-lt"/>
              <a:buAutoNum type="arabicPeriod"/>
            </a:pPr>
            <a:r>
              <a:rPr lang="en-GB" sz="2000" dirty="0" smtClean="0"/>
              <a:t>Include statistical </a:t>
            </a:r>
            <a:r>
              <a:rPr lang="en-GB" sz="2000" dirty="0"/>
              <a:t>analysis to determine when to stop testing more devices for </a:t>
            </a:r>
            <a:r>
              <a:rPr lang="en-GB" sz="2000" dirty="0" smtClean="0"/>
              <a:t>harmonization</a:t>
            </a:r>
          </a:p>
          <a:p>
            <a:pPr marL="457200" indent="-457200">
              <a:buFont typeface="+mj-lt"/>
              <a:buAutoNum type="arabicPeriod"/>
            </a:pPr>
            <a:r>
              <a:rPr lang="en-GB" sz="2000" dirty="0"/>
              <a:t>Study how to find the </a:t>
            </a:r>
            <a:r>
              <a:rPr lang="en-GB" sz="2000" dirty="0" smtClean="0"/>
              <a:t>offset</a:t>
            </a:r>
          </a:p>
          <a:p>
            <a:pPr marL="457200" indent="-457200">
              <a:buFont typeface="+mj-lt"/>
              <a:buAutoNum type="arabicPeriod"/>
            </a:pPr>
            <a:r>
              <a:rPr lang="en-GB" sz="2000" dirty="0"/>
              <a:t>Study the distribution of residuals when analysing the cost</a:t>
            </a:r>
          </a:p>
          <a:p>
            <a:pPr marL="457200" indent="-457200">
              <a:buFont typeface="+mj-lt"/>
              <a:buAutoNum type="arabicPeriod"/>
            </a:pPr>
            <a:r>
              <a:rPr lang="en-GB" sz="2000" dirty="0" smtClean="0">
                <a:sym typeface="Wingdings" panose="05000000000000000000" pitchFamily="2" charset="2"/>
              </a:rPr>
              <a:t>Study </a:t>
            </a:r>
            <a:r>
              <a:rPr lang="en-GB" sz="2000" dirty="0">
                <a:sym typeface="Wingdings" panose="05000000000000000000" pitchFamily="2" charset="2"/>
              </a:rPr>
              <a:t>how </a:t>
            </a:r>
            <a:r>
              <a:rPr lang="en-GB" sz="2000" dirty="0" smtClean="0">
                <a:sym typeface="Wingdings" panose="05000000000000000000" pitchFamily="2" charset="2"/>
              </a:rPr>
              <a:t>to calculate </a:t>
            </a:r>
            <a:r>
              <a:rPr lang="en-GB" sz="2000" dirty="0">
                <a:sym typeface="Wingdings" panose="05000000000000000000" pitchFamily="2" charset="2"/>
              </a:rPr>
              <a:t>the cost and threshold</a:t>
            </a:r>
            <a:endParaRPr lang="en-GB" sz="2000" dirty="0"/>
          </a:p>
          <a:p>
            <a:endParaRPr lang="en-GB" sz="2000" dirty="0"/>
          </a:p>
        </p:txBody>
      </p:sp>
    </p:spTree>
    <p:extLst>
      <p:ext uri="{BB962C8B-B14F-4D97-AF65-F5344CB8AC3E}">
        <p14:creationId xmlns:p14="http://schemas.microsoft.com/office/powerpoint/2010/main" val="99689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1067</Words>
  <Application>Microsoft Office PowerPoint</Application>
  <PresentationFormat>On-screen Show (4:3)</PresentationFormat>
  <Paragraphs>189</Paragraphs>
  <Slides>8</Slides>
  <Notes>2</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WF on MIMO OTA</vt:lpstr>
      <vt:lpstr>Background (1/3)</vt:lpstr>
      <vt:lpstr>Background (2/3)</vt:lpstr>
      <vt:lpstr>Background (3/3)</vt:lpstr>
      <vt:lpstr>Agreements (1/2)</vt:lpstr>
      <vt:lpstr>Agreements (2/2)</vt:lpstr>
      <vt:lpstr>Agreements (3/3)</vt:lpstr>
      <vt:lpstr>Open items</vt:lpstr>
    </vt:vector>
  </TitlesOfParts>
  <Company>Vodafone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Anaya, Luis, Vodafone Group (lanayac)</dc:creator>
  <cp:lastModifiedBy>Anaya, Luis, Vodafone Group (lanayac)</cp:lastModifiedBy>
  <cp:revision>83</cp:revision>
  <dcterms:created xsi:type="dcterms:W3CDTF">2016-02-17T11:21:29Z</dcterms:created>
  <dcterms:modified xsi:type="dcterms:W3CDTF">2016-02-19T13:23:07Z</dcterms:modified>
</cp:coreProperties>
</file>