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capturing the proposals on further studies in RAN4 for NB-IOT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Nokia Networks, Alcatel-Lucent, </a:t>
            </a:r>
            <a:r>
              <a:rPr lang="en-US" dirty="0">
                <a:solidFill>
                  <a:schemeClr val="tx1"/>
                </a:solidFill>
              </a:rPr>
              <a:t>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Intel Corporation, ZTE</a:t>
            </a:r>
            <a:r>
              <a:rPr lang="en-US" dirty="0">
                <a:solidFill>
                  <a:schemeClr val="tx1"/>
                </a:solidFill>
              </a:rPr>
              <a:t>, Qualcomm Incorporated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667880" y="175525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R4-161294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138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#78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Malta, 15-19 February,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sv-S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6.23.5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 smtClean="0"/>
              <a:t>Proposals agreed at RAN4#78 (1/4)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>
            <a:normAutofit/>
          </a:bodyPr>
          <a:lstStyle/>
          <a:p>
            <a:endParaRPr lang="en-US" sz="1400" dirty="0" smtClean="0"/>
          </a:p>
          <a:p>
            <a:pPr hangingPunct="0"/>
            <a:r>
              <a:rPr lang="en-US" sz="2800" b="1" dirty="0" smtClean="0"/>
              <a:t>Cell search</a:t>
            </a:r>
          </a:p>
          <a:p>
            <a:pPr lvl="1" hangingPunct="0"/>
            <a:r>
              <a:rPr lang="en-US" sz="2400" dirty="0"/>
              <a:t>RAN4 is to study the cell identification independent of any latency requirement for exception reporting.</a:t>
            </a:r>
          </a:p>
          <a:p>
            <a:pPr lvl="1" hangingPunct="0"/>
            <a:endParaRPr lang="en-US" sz="2400" dirty="0" smtClean="0"/>
          </a:p>
          <a:p>
            <a:pPr lvl="2" hangingPunct="0"/>
            <a:endParaRPr lang="en-US" sz="1800" dirty="0" smtClean="0"/>
          </a:p>
          <a:p>
            <a:pPr lvl="0" hangingPunct="0"/>
            <a:r>
              <a:rPr lang="en-US" sz="2800" b="1" dirty="0"/>
              <a:t>Measurements:</a:t>
            </a:r>
          </a:p>
          <a:p>
            <a:pPr lvl="1" hangingPunct="0"/>
            <a:r>
              <a:rPr lang="en-US" sz="2000" dirty="0" smtClean="0"/>
              <a:t>RAN4 </a:t>
            </a:r>
            <a:r>
              <a:rPr lang="en-US" sz="2000" dirty="0"/>
              <a:t>is to study RRM measurement performance using </a:t>
            </a:r>
            <a:r>
              <a:rPr lang="en-US" sz="2000" dirty="0" smtClean="0"/>
              <a:t>following options:</a:t>
            </a:r>
          </a:p>
          <a:p>
            <a:pPr lvl="2" hangingPunct="0"/>
            <a:r>
              <a:rPr lang="en-US" sz="1800" dirty="0"/>
              <a:t>Option 1: Measurement based on NB-RS </a:t>
            </a:r>
            <a:r>
              <a:rPr lang="en-US" sz="1800" dirty="0" smtClean="0"/>
              <a:t>signals</a:t>
            </a:r>
          </a:p>
          <a:p>
            <a:pPr lvl="3" hangingPunct="0"/>
            <a:r>
              <a:rPr lang="en-US" sz="1400" dirty="0" smtClean="0"/>
              <a:t>To be used as simulation baseline only.</a:t>
            </a:r>
            <a:endParaRPr lang="sv-SE" sz="1400" dirty="0"/>
          </a:p>
          <a:p>
            <a:pPr lvl="2" hangingPunct="0"/>
            <a:r>
              <a:rPr lang="en-US" sz="1800" dirty="0"/>
              <a:t>Option 2: Measurement based on synchronization signals (e.g. NB-SSS) </a:t>
            </a:r>
            <a:endParaRPr lang="en-US" sz="1800" dirty="0" smtClean="0"/>
          </a:p>
          <a:p>
            <a:pPr lvl="3" hangingPunct="0"/>
            <a:r>
              <a:rPr lang="en-US" sz="1400" dirty="0" smtClean="0"/>
              <a:t>provided that NB-SSS are available for measurement</a:t>
            </a:r>
            <a:endParaRPr lang="en-US" sz="1400" dirty="0"/>
          </a:p>
          <a:p>
            <a:pPr lvl="2" hangingPunct="0"/>
            <a:r>
              <a:rPr lang="en-US" sz="1800" dirty="0"/>
              <a:t>Option 3: Measurement based on combination of NB-RS and NB-SSS.</a:t>
            </a:r>
          </a:p>
          <a:p>
            <a:pPr lvl="3" hangingPunct="0"/>
            <a:r>
              <a:rPr lang="en-US" sz="1100" dirty="0"/>
              <a:t>provided that NB-SSS are available for </a:t>
            </a:r>
            <a:r>
              <a:rPr lang="en-US" sz="1100" dirty="0" smtClean="0"/>
              <a:t>measurement</a:t>
            </a:r>
          </a:p>
          <a:p>
            <a:pPr lvl="2" hangingPunct="0"/>
            <a:r>
              <a:rPr lang="en-US" sz="1500" dirty="0" smtClean="0"/>
              <a:t>Other options are not precluded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agreed at RAN4#78 </a:t>
            </a:r>
            <a:r>
              <a:rPr lang="en-US" dirty="0" smtClean="0"/>
              <a:t>(2/4)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US" sz="2800" b="1" dirty="0"/>
              <a:t>Radio link monitoring:</a:t>
            </a:r>
          </a:p>
          <a:p>
            <a:pPr lvl="1" hangingPunct="0"/>
            <a:r>
              <a:rPr lang="en-US" sz="2000" dirty="0"/>
              <a:t>RAN4 is to study RLM performance of NB-</a:t>
            </a:r>
            <a:r>
              <a:rPr lang="en-US" sz="2000" dirty="0" err="1"/>
              <a:t>IoT</a:t>
            </a:r>
            <a:r>
              <a:rPr lang="en-US" sz="2000" dirty="0"/>
              <a:t> UEs </a:t>
            </a:r>
            <a:r>
              <a:rPr lang="en-US" sz="2000" dirty="0" smtClean="0"/>
              <a:t>using </a:t>
            </a:r>
            <a:r>
              <a:rPr lang="en-US" sz="2000" dirty="0"/>
              <a:t>following </a:t>
            </a:r>
            <a:r>
              <a:rPr lang="en-US" sz="2000" dirty="0" smtClean="0"/>
              <a:t>options:</a:t>
            </a:r>
            <a:endParaRPr lang="sv-SE" sz="2000" dirty="0"/>
          </a:p>
          <a:p>
            <a:pPr lvl="2" hangingPunct="0"/>
            <a:r>
              <a:rPr lang="en-US" sz="1800" dirty="0"/>
              <a:t>Option 1: Measurement based on NB-RS </a:t>
            </a:r>
            <a:r>
              <a:rPr lang="en-US" sz="1800" dirty="0" smtClean="0"/>
              <a:t>signals	</a:t>
            </a:r>
          </a:p>
          <a:p>
            <a:pPr lvl="3" hangingPunct="0"/>
            <a:r>
              <a:rPr lang="en-US" sz="1400" dirty="0"/>
              <a:t>To be used as simulation baseline only</a:t>
            </a:r>
            <a:r>
              <a:rPr lang="en-US" sz="1400" dirty="0" smtClean="0"/>
              <a:t>.</a:t>
            </a:r>
            <a:endParaRPr lang="sv-SE" sz="1000" dirty="0"/>
          </a:p>
          <a:p>
            <a:pPr lvl="2" hangingPunct="0"/>
            <a:r>
              <a:rPr lang="en-US" sz="1800" dirty="0"/>
              <a:t>Option 2: Measurement based on synchronization signals (e.g. NB-SSS) </a:t>
            </a:r>
            <a:endParaRPr lang="en-US" sz="1800" dirty="0" smtClean="0"/>
          </a:p>
          <a:p>
            <a:pPr lvl="3" hangingPunct="0"/>
            <a:r>
              <a:rPr lang="en-US" sz="1400" dirty="0"/>
              <a:t>provided that NB-SSS are available for </a:t>
            </a:r>
            <a:r>
              <a:rPr lang="en-US" sz="1400" dirty="0" smtClean="0"/>
              <a:t>measurement</a:t>
            </a:r>
            <a:endParaRPr lang="en-US" sz="1400" dirty="0"/>
          </a:p>
          <a:p>
            <a:pPr lvl="2" hangingPunct="0"/>
            <a:r>
              <a:rPr lang="en-US" sz="1800" dirty="0"/>
              <a:t>Option 3: Measurement based on combination of NB-RS and NB-SSS.</a:t>
            </a:r>
          </a:p>
          <a:p>
            <a:pPr lvl="3" hangingPunct="0"/>
            <a:r>
              <a:rPr lang="en-US" sz="1100" dirty="0"/>
              <a:t>provided that NB-SSS are available for </a:t>
            </a:r>
            <a:r>
              <a:rPr lang="en-US" sz="1100" dirty="0" smtClean="0"/>
              <a:t>measurement</a:t>
            </a:r>
          </a:p>
          <a:p>
            <a:pPr lvl="2" hangingPunct="0"/>
            <a:r>
              <a:rPr lang="en-US" sz="1500" dirty="0" smtClean="0"/>
              <a:t>Other </a:t>
            </a:r>
            <a:r>
              <a:rPr lang="en-US" sz="1500" dirty="0"/>
              <a:t>options are not precluded</a:t>
            </a:r>
          </a:p>
          <a:p>
            <a:pPr lvl="3" hangingPunct="0"/>
            <a:endParaRPr lang="en-US" sz="1100" dirty="0"/>
          </a:p>
          <a:p>
            <a:pPr lvl="1" hangingPunct="0"/>
            <a:r>
              <a:rPr lang="en-US" sz="2200" dirty="0" smtClean="0"/>
              <a:t>RAN4 is to study whether the existing RLM procedure can be reused for NB-IOT.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635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agreed at RAN4#78 (3/4)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/>
              <a:t>Random access</a:t>
            </a:r>
          </a:p>
          <a:p>
            <a:pPr lvl="1"/>
            <a:r>
              <a:rPr lang="en-US" sz="1600" dirty="0"/>
              <a:t>RAN4 is to investigate whether the legacy random access </a:t>
            </a:r>
            <a:r>
              <a:rPr lang="en-US" sz="1600" dirty="0" smtClean="0"/>
              <a:t>requirements </a:t>
            </a:r>
            <a:r>
              <a:rPr lang="en-US" sz="1600" dirty="0"/>
              <a:t>is impacted for NB-IOT, e.g. due to the NB-IOT 3.75 KHz and 15 KHz subcarrier spacing</a:t>
            </a:r>
          </a:p>
          <a:p>
            <a:r>
              <a:rPr lang="en-US" sz="2000" b="1" dirty="0" smtClean="0"/>
              <a:t>UE transmit timing requirements:</a:t>
            </a:r>
            <a:r>
              <a:rPr lang="en-US" sz="1600" dirty="0" smtClean="0"/>
              <a:t> </a:t>
            </a:r>
          </a:p>
          <a:p>
            <a:pPr lvl="1"/>
            <a:r>
              <a:rPr lang="en-US" sz="1600" dirty="0" smtClean="0"/>
              <a:t>RAN4 </a:t>
            </a:r>
            <a:r>
              <a:rPr lang="en-US" sz="1600" dirty="0"/>
              <a:t>is to study the UE transmit timing for NB-IOT due to </a:t>
            </a:r>
            <a:r>
              <a:rPr lang="en-US" sz="1600" dirty="0" smtClean="0"/>
              <a:t>180 KHz bandwidth.</a:t>
            </a:r>
          </a:p>
          <a:p>
            <a:pPr lvl="1"/>
            <a:endParaRPr lang="en-US" sz="1600" dirty="0" smtClean="0"/>
          </a:p>
          <a:p>
            <a:r>
              <a:rPr lang="en-US" sz="2000" b="1" dirty="0" smtClean="0"/>
              <a:t>UE measurement capability	</a:t>
            </a:r>
          </a:p>
          <a:p>
            <a:pPr lvl="1"/>
            <a:r>
              <a:rPr lang="en-US" sz="1600" dirty="0"/>
              <a:t>RAN4 is to discuss at next meeting UE measurement capability, i.e. </a:t>
            </a:r>
            <a:r>
              <a:rPr lang="en-US" sz="1600" dirty="0" smtClean="0"/>
              <a:t>number of inter-frequency carriers for which RAN4 requirements are defined. </a:t>
            </a:r>
          </a:p>
          <a:p>
            <a:r>
              <a:rPr lang="en-US" sz="2000" b="1" dirty="0" smtClean="0"/>
              <a:t>For long DRX in NB-IOT, RAN4 is to investigate whether the </a:t>
            </a:r>
            <a:r>
              <a:rPr lang="en-US" sz="2000" b="1" dirty="0" err="1" smtClean="0"/>
              <a:t>eDRX</a:t>
            </a:r>
            <a:r>
              <a:rPr lang="en-US" sz="2000" b="1" dirty="0" smtClean="0"/>
              <a:t> requirements can be reused. </a:t>
            </a:r>
            <a:endParaRPr lang="en-US" sz="2000" b="1" dirty="0" smtClean="0"/>
          </a:p>
          <a:p>
            <a:r>
              <a:rPr lang="en-US" sz="2000" b="1" dirty="0" smtClean="0"/>
              <a:t>RAN4 is to investigate if there is any impact on paging interruptions.</a:t>
            </a:r>
            <a:endParaRPr lang="en-US" sz="2000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19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agreed at RAN4#78 </a:t>
            </a:r>
            <a:r>
              <a:rPr lang="en-US" dirty="0" smtClean="0"/>
              <a:t>(4/4)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000" b="1" dirty="0"/>
          </a:p>
          <a:p>
            <a:r>
              <a:rPr lang="en-US" sz="2000" b="1" dirty="0"/>
              <a:t>RAN4 is </a:t>
            </a:r>
            <a:r>
              <a:rPr lang="en-US" sz="2000" b="1" dirty="0" smtClean="0"/>
              <a:t>not to </a:t>
            </a:r>
            <a:r>
              <a:rPr lang="en-US" sz="2000" b="1" dirty="0"/>
              <a:t>define any requirements for power saving mode. </a:t>
            </a:r>
            <a:endParaRPr lang="en-US" sz="2000" b="1" dirty="0" smtClean="0"/>
          </a:p>
          <a:p>
            <a:pPr hangingPunct="0"/>
            <a:r>
              <a:rPr lang="en-US" sz="2000" b="1" dirty="0" smtClean="0"/>
              <a:t>RAN4 is to discuss the minimum number of intra-frequency neighbor cells the NB-IOT UE is able to </a:t>
            </a:r>
            <a:r>
              <a:rPr lang="en-US" sz="2000" b="1" dirty="0"/>
              <a:t>monitor. Following options have been proposed:</a:t>
            </a:r>
          </a:p>
          <a:p>
            <a:pPr hangingPunct="0"/>
            <a:endParaRPr lang="en-US" sz="1600" dirty="0"/>
          </a:p>
          <a:p>
            <a:pPr lvl="1" hangingPunct="0"/>
            <a:r>
              <a:rPr lang="en-US" sz="1600" dirty="0" smtClean="0"/>
              <a:t>Option </a:t>
            </a:r>
            <a:r>
              <a:rPr lang="en-US" sz="1600" dirty="0"/>
              <a:t>1 (R4-160987):</a:t>
            </a:r>
          </a:p>
          <a:p>
            <a:pPr lvl="1" hangingPunct="0"/>
            <a:endParaRPr lang="en-US" sz="1600" dirty="0"/>
          </a:p>
          <a:p>
            <a:pPr lvl="1" hangingPunct="0"/>
            <a:endParaRPr lang="en-US" sz="1600" dirty="0" smtClean="0"/>
          </a:p>
          <a:p>
            <a:pPr lvl="1" hangingPunct="0"/>
            <a:endParaRPr lang="en-US" sz="1600" dirty="0"/>
          </a:p>
          <a:p>
            <a:pPr lvl="1" hangingPunct="0"/>
            <a:endParaRPr lang="en-US" sz="1600" dirty="0" smtClean="0"/>
          </a:p>
          <a:p>
            <a:pPr lvl="1" hangingPunct="0"/>
            <a:r>
              <a:rPr lang="en-US" sz="1600" dirty="0" smtClean="0"/>
              <a:t>Other options are not </a:t>
            </a:r>
            <a:r>
              <a:rPr lang="en-US" sz="1600" dirty="0" smtClean="0"/>
              <a:t>precluded.</a:t>
            </a:r>
          </a:p>
          <a:p>
            <a:pPr hangingPunct="0"/>
            <a:r>
              <a:rPr lang="en-US" sz="2000" dirty="0" smtClean="0"/>
              <a:t>For the above proposals, i</a:t>
            </a:r>
            <a:r>
              <a:rPr lang="en-US" sz="2000" dirty="0" smtClean="0"/>
              <a:t>f </a:t>
            </a:r>
            <a:r>
              <a:rPr lang="en-US" sz="2000" dirty="0"/>
              <a:t>companies are using different </a:t>
            </a:r>
            <a:r>
              <a:rPr lang="en-US" sz="2000" dirty="0" smtClean="0"/>
              <a:t>definitions on physical layer design </a:t>
            </a:r>
            <a:r>
              <a:rPr lang="en-US" sz="2000" dirty="0"/>
              <a:t>this should be indicated.</a:t>
            </a:r>
            <a:endParaRPr lang="sv-SE" sz="2000" dirty="0"/>
          </a:p>
          <a:p>
            <a:pPr marL="457200" lvl="1" indent="0" hangingPunct="0">
              <a:buNone/>
            </a:pPr>
            <a:endParaRPr lang="en-US" sz="1600" dirty="0"/>
          </a:p>
          <a:p>
            <a:pPr lvl="1" hangingPunct="0"/>
            <a:endParaRPr lang="en-US" sz="1600" dirty="0"/>
          </a:p>
          <a:p>
            <a:endParaRPr lang="en-US" dirty="0"/>
          </a:p>
          <a:p>
            <a:endParaRPr lang="en-US" sz="2000" b="1" dirty="0"/>
          </a:p>
          <a:p>
            <a:endParaRPr lang="en-US" sz="20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886200"/>
            <a:ext cx="481012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585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3283</TotalTime>
  <Words>314</Words>
  <Application>Microsoft Office PowerPoint</Application>
  <PresentationFormat>On-screen Show (4:3)</PresentationFormat>
  <Paragraphs>58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capturing the proposals on further studies in RAN4 for NB-IOT</vt:lpstr>
      <vt:lpstr>Proposals agreed at RAN4#78 (1/4)</vt:lpstr>
      <vt:lpstr>Proposals agreed at RAN4#78 (2/4)</vt:lpstr>
      <vt:lpstr>Proposals agreed at RAN4#78 (3/4)</vt:lpstr>
      <vt:lpstr>Proposals agreed at RAN4#78 (4/4)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302</cp:revision>
  <dcterms:created xsi:type="dcterms:W3CDTF">2006-08-16T00:00:00Z</dcterms:created>
  <dcterms:modified xsi:type="dcterms:W3CDTF">2016-02-18T10:05:04Z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x">
    <vt:lpwstr>0</vt:lpwstr>
  </property>
  <property fmtid="{D5CDD505-2E9C-101B-9397-08002B2CF9AE}" pid="4" name="DocumentType">
    <vt:lpwstr/>
  </property>
  <property fmtid="{D5CDD505-2E9C-101B-9397-08002B2CF9AE}" pid="5" name="TemplateName">
    <vt:lpwstr/>
  </property>
  <property fmtid="{D5CDD505-2E9C-101B-9397-08002B2CF9AE}" pid="6" name="TemplateVersion">
    <vt:lpwstr/>
  </property>
  <property fmtid="{D5CDD505-2E9C-101B-9397-08002B2CF9AE}" pid="7" name="White">
    <vt:bool>true</vt:bool>
  </property>
  <property fmtid="{D5CDD505-2E9C-101B-9397-08002B2CF9AE}" pid="8" name="chkMetaData">
    <vt:bool>false</vt:bool>
  </property>
  <property fmtid="{D5CDD505-2E9C-101B-9397-08002B2CF9AE}" pid="9" name="chkTaglines">
    <vt:bool>true</vt:bool>
  </property>
  <property fmtid="{D5CDD505-2E9C-101B-9397-08002B2CF9AE}" pid="10" name="SecurityClass">
    <vt:lpwstr>Ericsson Internal</vt:lpwstr>
  </property>
  <property fmtid="{D5CDD505-2E9C-101B-9397-08002B2CF9AE}" pid="11" name="txtConfLabel">
    <vt:lpwstr>Ericsson Internal</vt:lpwstr>
  </property>
  <property fmtid="{D5CDD505-2E9C-101B-9397-08002B2CF9AE}" pid="12" name="optUseConfClass">
    <vt:bool>true</vt:bool>
  </property>
  <property fmtid="{D5CDD505-2E9C-101B-9397-08002B2CF9AE}" pid="13" name="optUseConfLabel">
    <vt:bool>false</vt:bool>
  </property>
  <property fmtid="{D5CDD505-2E9C-101B-9397-08002B2CF9AE}" pid="14" name="optFooterCVLDocNo">
    <vt:bool>true</vt:bool>
  </property>
  <property fmtid="{D5CDD505-2E9C-101B-9397-08002B2CF9AE}" pid="15" name="optFooterCVLCopyright">
    <vt:bool>false</vt:bool>
  </property>
  <property fmtid="{D5CDD505-2E9C-101B-9397-08002B2CF9AE}" pid="16" name="optEnterText1">
    <vt:bool>false</vt:bool>
  </property>
  <property fmtid="{D5CDD505-2E9C-101B-9397-08002B2CF9AE}" pid="17" name="optFooterCVLConfLabel">
    <vt:bool>true</vt:bool>
  </property>
  <property fmtid="{D5CDD505-2E9C-101B-9397-08002B2CF9AE}" pid="18" name="optEnterText2">
    <vt:bool>false</vt:bool>
  </property>
  <property fmtid="{D5CDD505-2E9C-101B-9397-08002B2CF9AE}" pid="19" name="optFooterCVLTitle">
    <vt:bool>true</vt:bool>
  </property>
  <property fmtid="{D5CDD505-2E9C-101B-9397-08002B2CF9AE}" pid="20" name="optFooterCVLPrep">
    <vt:bool>false</vt:bool>
  </property>
  <property fmtid="{D5CDD505-2E9C-101B-9397-08002B2CF9AE}" pid="21" name="optEnterText3">
    <vt:bool>false</vt:bool>
  </property>
  <property fmtid="{D5CDD505-2E9C-101B-9397-08002B2CF9AE}" pid="22" name="optFooterCVLDate">
    <vt:bool>true</vt:bool>
  </property>
  <property fmtid="{D5CDD505-2E9C-101B-9397-08002B2CF9AE}" pid="23" name="optEnterText4">
    <vt:bool>false</vt:bool>
  </property>
  <property fmtid="{D5CDD505-2E9C-101B-9397-08002B2CF9AE}" pid="24" name="LeftFooterField">
    <vt:lpwstr> </vt:lpwstr>
  </property>
  <property fmtid="{D5CDD505-2E9C-101B-9397-08002B2CF9AE}" pid="25" name="MiddleFooterField">
    <vt:lpwstr> </vt:lpwstr>
  </property>
  <property fmtid="{D5CDD505-2E9C-101B-9397-08002B2CF9AE}" pid="26" name="RightFooterField">
    <vt:lpwstr> </vt:lpwstr>
  </property>
  <property fmtid="{D5CDD505-2E9C-101B-9397-08002B2CF9AE}" pid="27" name="RightFooterField2">
    <vt:lpwstr> </vt:lpwstr>
  </property>
  <property fmtid="{D5CDD505-2E9C-101B-9397-08002B2CF9AE}" pid="28" name="TotalNumb">
    <vt:bool>false</vt:bool>
  </property>
  <property fmtid="{D5CDD505-2E9C-101B-9397-08002B2CF9AE}" pid="29" name="Pages">
    <vt:bool>true</vt:bool>
  </property>
</Properties>
</file>