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57" r:id="rId4"/>
    <p:sldId id="263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89" autoAdjust="0"/>
    <p:restoredTop sz="93648" autoAdjust="0"/>
  </p:normalViewPr>
  <p:slideViewPr>
    <p:cSldViewPr>
      <p:cViewPr>
        <p:scale>
          <a:sx n="64" d="100"/>
          <a:sy n="64" d="100"/>
        </p:scale>
        <p:origin x="-205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2016/2/18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BS receiver requirements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</a:t>
            </a:r>
            <a:r>
              <a:rPr lang="en-US" sz="2800" dirty="0" err="1" smtClean="0">
                <a:solidFill>
                  <a:schemeClr val="tx1"/>
                </a:solidFill>
              </a:rPr>
              <a:t>Huawei</a:t>
            </a:r>
            <a:r>
              <a:rPr lang="en-US" sz="2800" dirty="0" smtClean="0">
                <a:solidFill>
                  <a:schemeClr val="tx1"/>
                </a:solidFill>
              </a:rPr>
              <a:t>, Ericsson, NTT DOCOMO,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#78		</a:t>
            </a:r>
            <a:r>
              <a:rPr lang="en-GB" sz="2400" dirty="0" smtClean="0"/>
              <a:t>R4-161275</a:t>
            </a:r>
            <a:endParaRPr lang="en-US" sz="2400" b="1" dirty="0" smtClean="0"/>
          </a:p>
          <a:p>
            <a:r>
              <a:rPr lang="en-GB" sz="2400" b="1" dirty="0" smtClean="0"/>
              <a:t>Malta</a:t>
            </a:r>
            <a:r>
              <a:rPr lang="pt-BR" sz="2400" b="1" dirty="0" smtClean="0"/>
              <a:t>, 15-19</a:t>
            </a:r>
            <a:r>
              <a:rPr lang="en-GB" sz="2400" b="1" dirty="0" smtClean="0"/>
              <a:t> Feb, 2016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[1] </a:t>
            </a:r>
            <a:r>
              <a:rPr lang="en-GB" altLang="zh-CN" sz="2800" dirty="0" smtClean="0"/>
              <a:t>R4-160179, “BS Rx RF requirement for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(in-band/guard-band)”, </a:t>
            </a:r>
            <a:r>
              <a:rPr lang="en-GB" altLang="zh-CN" sz="2800" i="1" dirty="0" smtClean="0"/>
              <a:t>NTT DOCOMO INC</a:t>
            </a:r>
            <a:r>
              <a:rPr lang="en-GB" altLang="zh-CN" sz="2800" dirty="0" smtClean="0"/>
              <a:t>.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[2] </a:t>
            </a:r>
            <a:r>
              <a:rPr lang="en-GB" altLang="zh-CN" sz="2800" dirty="0" smtClean="0"/>
              <a:t>R4-160613, “On BS REFSENS for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”, </a:t>
            </a:r>
            <a:r>
              <a:rPr lang="en-GB" altLang="zh-CN" sz="2800" dirty="0" err="1" smtClean="0"/>
              <a:t>Huawei</a:t>
            </a:r>
            <a:endParaRPr lang="en-US" altLang="zh-CN" sz="2800" dirty="0" smtClean="0"/>
          </a:p>
          <a:p>
            <a:pPr marL="0" indent="0">
              <a:buNone/>
            </a:pPr>
            <a:r>
              <a:rPr lang="en-US" altLang="zh-CN" sz="2800" dirty="0" smtClean="0"/>
              <a:t>[3] </a:t>
            </a:r>
            <a:r>
              <a:rPr lang="en-GB" altLang="zh-CN" sz="2800" dirty="0" smtClean="0"/>
              <a:t>R4-160914, “BS RF: REFSENS requirement”, Ericsson</a:t>
            </a:r>
            <a:endParaRPr lang="zh-CN" altLang="zh-CN" sz="2800" dirty="0" smtClean="0"/>
          </a:p>
          <a:p>
            <a:pPr marL="0" indent="0">
              <a:buNone/>
            </a:pPr>
            <a:r>
              <a:rPr lang="en-US" altLang="zh-CN" sz="2800" dirty="0" smtClean="0"/>
              <a:t>[4] </a:t>
            </a:r>
            <a:r>
              <a:rPr lang="en-GB" altLang="zh-CN" sz="2800" dirty="0" smtClean="0"/>
              <a:t>R4-160910, “</a:t>
            </a:r>
            <a:r>
              <a:rPr lang="en-US" altLang="zh-CN" sz="2800" dirty="0" smtClean="0"/>
              <a:t>Way forward on BS RF requirements</a:t>
            </a:r>
            <a:r>
              <a:rPr lang="en-GB" altLang="zh-CN" sz="2800" dirty="0" smtClean="0"/>
              <a:t>”, Ericsson</a:t>
            </a:r>
            <a:endParaRPr lang="zh-CN" altLang="zh-CN" sz="2800" dirty="0" smtClean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endParaRPr lang="fi-FI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This contribution captures the intial </a:t>
            </a:r>
            <a:r>
              <a:rPr lang="fi-FI" dirty="0" smtClean="0"/>
              <a:t>consensus for NB-IoT BS receiver requirements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BS REFSENS</a:t>
            </a:r>
          </a:p>
          <a:p>
            <a:pPr lvl="1"/>
            <a:r>
              <a:rPr lang="en-US" altLang="zh-CN" dirty="0" smtClean="0"/>
              <a:t>M</a:t>
            </a:r>
            <a:r>
              <a:rPr lang="sv-SE" altLang="zh-CN" dirty="0" smtClean="0"/>
              <a:t>ethodology</a:t>
            </a:r>
          </a:p>
          <a:p>
            <a:pPr lvl="2"/>
            <a:r>
              <a:rPr lang="en-GB" altLang="zh-CN" dirty="0" smtClean="0"/>
              <a:t>Reference sensitivity level is the minimum mean received signal strength to meet 95%of the maximum throughput. REFSENS can be calculated as follows: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REFSENS = -174+10*log10(BW) + NF + IM + SNR</a:t>
            </a:r>
          </a:p>
          <a:p>
            <a:pPr lvl="2"/>
            <a:r>
              <a:rPr lang="en-GB" altLang="zh-CN" dirty="0" smtClean="0"/>
              <a:t>Where:</a:t>
            </a:r>
            <a:endParaRPr lang="en-US" altLang="zh-CN" dirty="0" smtClean="0"/>
          </a:p>
          <a:p>
            <a:pPr lvl="3"/>
            <a:r>
              <a:rPr lang="en-GB" altLang="zh-CN" dirty="0" smtClean="0"/>
              <a:t>BW is the transmission bandwidth in Hz, </a:t>
            </a:r>
            <a:endParaRPr lang="en-US" altLang="zh-CN" dirty="0" smtClean="0"/>
          </a:p>
          <a:p>
            <a:pPr lvl="3"/>
            <a:r>
              <a:rPr lang="en-GB" altLang="zh-CN" dirty="0" smtClean="0"/>
              <a:t>NF is the receiver noise figure in dB,</a:t>
            </a:r>
            <a:endParaRPr lang="en-US" altLang="zh-CN" dirty="0" smtClean="0"/>
          </a:p>
          <a:p>
            <a:pPr lvl="3"/>
            <a:r>
              <a:rPr lang="en-GB" altLang="zh-CN" dirty="0" smtClean="0"/>
              <a:t>IM is implementation margin in dB,</a:t>
            </a:r>
            <a:endParaRPr lang="en-US" altLang="zh-CN" dirty="0" smtClean="0"/>
          </a:p>
          <a:p>
            <a:pPr lvl="3"/>
            <a:r>
              <a:rPr lang="en-GB" altLang="zh-CN" dirty="0" smtClean="0"/>
              <a:t>SNR in dB to meet the 95% of maximum throughput under fixed reference channel (FRC)</a:t>
            </a:r>
          </a:p>
          <a:p>
            <a:pPr lvl="2"/>
            <a:r>
              <a:rPr lang="en-GB" altLang="zh-CN" dirty="0" smtClean="0"/>
              <a:t>For wide area base station, NF = 5, IM = 2.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1152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BS REFSENS (cont.)</a:t>
            </a:r>
          </a:p>
          <a:p>
            <a:pPr lvl="1"/>
            <a:r>
              <a:rPr lang="sv-SE" altLang="zh-CN" dirty="0" smtClean="0"/>
              <a:t>Operation mode</a:t>
            </a:r>
            <a:endParaRPr lang="sv-SE" dirty="0" smtClean="0"/>
          </a:p>
          <a:p>
            <a:pPr lvl="2"/>
            <a:r>
              <a:rPr lang="sv-SE" dirty="0" smtClean="0"/>
              <a:t>Single same requirement specified for all 3 operation modes</a:t>
            </a:r>
          </a:p>
          <a:p>
            <a:pPr lvl="1"/>
            <a:r>
              <a:rPr lang="sv-SE" dirty="0" smtClean="0"/>
              <a:t>Requirements </a:t>
            </a:r>
          </a:p>
          <a:p>
            <a:pPr lvl="2"/>
            <a:r>
              <a:rPr lang="sv-SE" altLang="zh-CN" dirty="0" smtClean="0"/>
              <a:t>Option1: Specify requirement for single-tone transmission of both 3.75kHz and 15kHz.</a:t>
            </a:r>
          </a:p>
          <a:p>
            <a:pPr lvl="2"/>
            <a:r>
              <a:rPr lang="sv-SE" altLang="zh-CN" dirty="0" smtClean="0"/>
              <a:t>Option2: Sepcify requirement for single-tone transmission of both 3.75kHz and 15kHz,  as well as 3 tones of multi-tone transmission. The requirement for 3 tones transmission could be applied for each 3 tones of 6 and 12 tones for multi-tone transmission.</a:t>
            </a:r>
          </a:p>
        </p:txBody>
      </p:sp>
    </p:spTree>
    <p:extLst>
      <p:ext uri="{BB962C8B-B14F-4D97-AF65-F5344CB8AC3E}">
        <p14:creationId xmlns:p14="http://schemas.microsoft.com/office/powerpoint/2010/main" xmlns="" val="31152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5029200"/>
          </a:xfrm>
        </p:spPr>
        <p:txBody>
          <a:bodyPr>
            <a:normAutofit/>
          </a:bodyPr>
          <a:lstStyle/>
          <a:p>
            <a:r>
              <a:rPr lang="sv-SE" dirty="0" smtClean="0"/>
              <a:t>BS REFSENS (cont.)</a:t>
            </a:r>
          </a:p>
          <a:p>
            <a:pPr lvl="1"/>
            <a:r>
              <a:rPr lang="sv-SE" altLang="zh-CN" dirty="0" smtClean="0"/>
              <a:t>Configration of FRC for both options</a:t>
            </a:r>
          </a:p>
          <a:p>
            <a:pPr lvl="2"/>
            <a:r>
              <a:rPr lang="sv-SE" altLang="zh-CN" dirty="0" smtClean="0"/>
              <a:t>3.75kHz</a:t>
            </a:r>
            <a:r>
              <a:rPr lang="sv-SE" altLang="zh-CN" dirty="0" smtClean="0">
                <a:solidFill>
                  <a:srgbClr val="FF0000"/>
                </a:solidFill>
              </a:rPr>
              <a:t> </a:t>
            </a:r>
            <a:r>
              <a:rPr lang="sv-SE" altLang="zh-CN" dirty="0" smtClean="0"/>
              <a:t>and 15kHz for single-tone</a:t>
            </a:r>
          </a:p>
          <a:p>
            <a:pPr lvl="2"/>
            <a:r>
              <a:rPr lang="sv-SE" altLang="zh-CN" dirty="0" smtClean="0"/>
              <a:t>3 tones transmission for multi-tone (if option 2 is selected)</a:t>
            </a:r>
          </a:p>
          <a:p>
            <a:pPr lvl="2"/>
            <a:r>
              <a:rPr lang="sv-SE" altLang="zh-CN" dirty="0" smtClean="0"/>
              <a:t>Pi/2-BPSK for single-tone</a:t>
            </a:r>
          </a:p>
          <a:p>
            <a:pPr lvl="2"/>
            <a:r>
              <a:rPr lang="sv-SE" altLang="zh-CN" dirty="0" smtClean="0"/>
              <a:t>QPSK for multi-tone (if opition 2 is selected)</a:t>
            </a:r>
          </a:p>
          <a:p>
            <a:pPr lvl="2"/>
            <a:r>
              <a:rPr lang="sv-SE" altLang="zh-CN" dirty="0" smtClean="0"/>
              <a:t>Repetition is not considered</a:t>
            </a:r>
          </a:p>
          <a:p>
            <a:pPr lvl="2"/>
            <a:r>
              <a:rPr lang="sv-SE" altLang="zh-CN" dirty="0" smtClean="0"/>
              <a:t>Others (including transport block size, coding rate, etc.) are FFS.</a:t>
            </a:r>
          </a:p>
        </p:txBody>
      </p:sp>
    </p:spTree>
    <p:extLst>
      <p:ext uri="{BB962C8B-B14F-4D97-AF65-F5344CB8AC3E}">
        <p14:creationId xmlns:p14="http://schemas.microsoft.com/office/powerpoint/2010/main" xmlns="" val="31152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95800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Others need to be investigated</a:t>
            </a:r>
          </a:p>
          <a:p>
            <a:pPr lvl="1"/>
            <a:r>
              <a:rPr lang="sv-SE" altLang="zh-CN" dirty="0" smtClean="0"/>
              <a:t>Dynamic range</a:t>
            </a:r>
          </a:p>
          <a:p>
            <a:pPr lvl="1"/>
            <a:r>
              <a:rPr lang="sv-SE" altLang="zh-CN" dirty="0" smtClean="0"/>
              <a:t>In-band selectivity </a:t>
            </a:r>
          </a:p>
          <a:p>
            <a:pPr lvl="1"/>
            <a:r>
              <a:rPr lang="sv-SE" altLang="zh-CN" dirty="0" smtClean="0"/>
              <a:t>ACS and narrowband blocking</a:t>
            </a:r>
          </a:p>
          <a:p>
            <a:pPr lvl="1"/>
            <a:r>
              <a:rPr lang="sv-SE" altLang="zh-CN" dirty="0" smtClean="0"/>
              <a:t>Blocking</a:t>
            </a:r>
          </a:p>
          <a:p>
            <a:pPr lvl="1"/>
            <a:r>
              <a:rPr lang="sv-SE" altLang="zh-CN" dirty="0" smtClean="0"/>
              <a:t>Receiver intermodulation</a:t>
            </a:r>
          </a:p>
          <a:p>
            <a:pPr lvl="1"/>
            <a:endParaRPr lang="sv-SE" altLang="zh-CN" dirty="0" smtClean="0"/>
          </a:p>
          <a:p>
            <a:pPr>
              <a:buNone/>
            </a:pPr>
            <a:r>
              <a:rPr lang="sv-SE" altLang="zh-CN" dirty="0" smtClean="0"/>
              <a:t>Note: [1] can be used as a reference for initial discussion for other requirements.</a:t>
            </a:r>
          </a:p>
        </p:txBody>
      </p:sp>
    </p:spTree>
    <p:extLst>
      <p:ext uri="{BB962C8B-B14F-4D97-AF65-F5344CB8AC3E}">
        <p14:creationId xmlns:p14="http://schemas.microsoft.com/office/powerpoint/2010/main" xmlns="" val="31152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</TotalTime>
  <Words>359</Words>
  <Application>Microsoft Office PowerPoint</Application>
  <PresentationFormat>全屏显示(4:3)</PresentationFormat>
  <Paragraphs>48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Way forward on BS receiver requirements for NB-IoT</vt:lpstr>
      <vt:lpstr>Reference</vt:lpstr>
      <vt:lpstr>Background</vt:lpstr>
      <vt:lpstr>Receiver requirements</vt:lpstr>
      <vt:lpstr>Receiver requirements</vt:lpstr>
      <vt:lpstr>Receiver requirements</vt:lpstr>
      <vt:lpstr>Receiver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j00136779</cp:lastModifiedBy>
  <cp:revision>130</cp:revision>
  <dcterms:created xsi:type="dcterms:W3CDTF">2006-08-16T00:00:00Z</dcterms:created>
  <dcterms:modified xsi:type="dcterms:W3CDTF">2016-02-18T07:51:14Z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1455781768</vt:lpwstr>
  </property>
</Properties>
</file>