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capturing the proposals on further studies in RAN4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r>
              <a:rPr lang="en-US" smtClean="0">
                <a:solidFill>
                  <a:schemeClr val="tx1"/>
                </a:solidFill>
              </a:rPr>
              <a:t>, Nokia </a:t>
            </a:r>
            <a:r>
              <a:rPr lang="en-US" dirty="0" smtClean="0">
                <a:solidFill>
                  <a:schemeClr val="tx1"/>
                </a:solidFill>
              </a:rPr>
              <a:t>Networks</a:t>
            </a:r>
            <a:r>
              <a:rPr lang="en-US" smtClean="0">
                <a:solidFill>
                  <a:schemeClr val="tx1"/>
                </a:solidFill>
              </a:rPr>
              <a:t>, Alcatel-Lucent,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R4-161273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6.23.5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agreed at RAN4#78 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1400" dirty="0" smtClean="0"/>
          </a:p>
          <a:p>
            <a:pPr hangingPunct="0"/>
            <a:r>
              <a:rPr lang="en-US" sz="2800" b="1" dirty="0" smtClean="0"/>
              <a:t>Cell search</a:t>
            </a:r>
          </a:p>
          <a:p>
            <a:pPr lvl="1" hangingPunct="0"/>
            <a:r>
              <a:rPr lang="en-US" sz="2400" dirty="0"/>
              <a:t>RAN4 is to study the cell identification independent of any latency requirement for exception reporting.</a:t>
            </a:r>
          </a:p>
          <a:p>
            <a:pPr lvl="1" hangingPunct="0"/>
            <a:r>
              <a:rPr lang="en-US" sz="2400" dirty="0" smtClean="0"/>
              <a:t>In accordance with simulation assumptions in R4-161271</a:t>
            </a:r>
          </a:p>
          <a:p>
            <a:pPr lvl="2" hangingPunct="0"/>
            <a:endParaRPr lang="en-US" sz="1800" dirty="0" smtClean="0"/>
          </a:p>
          <a:p>
            <a:pPr lvl="0" hangingPunct="0"/>
            <a:r>
              <a:rPr lang="en-US" sz="2800" b="1" dirty="0"/>
              <a:t>Measurements:</a:t>
            </a:r>
          </a:p>
          <a:p>
            <a:pPr lvl="1" hangingPunct="0"/>
            <a:r>
              <a:rPr lang="en-US" sz="2000" dirty="0" smtClean="0"/>
              <a:t>RAN4 </a:t>
            </a:r>
            <a:r>
              <a:rPr lang="en-US" sz="2000" dirty="0"/>
              <a:t>is to study RRM measurement performance using </a:t>
            </a:r>
            <a:r>
              <a:rPr lang="en-US" sz="2000" dirty="0" smtClean="0"/>
              <a:t>following options:</a:t>
            </a:r>
          </a:p>
          <a:p>
            <a:pPr lvl="2" hangingPunct="0"/>
            <a:r>
              <a:rPr lang="en-US" sz="1800" dirty="0"/>
              <a:t>Option 1: Measurement based on NB-RS signals</a:t>
            </a:r>
            <a:endParaRPr lang="sv-SE" sz="1800" dirty="0"/>
          </a:p>
          <a:p>
            <a:pPr lvl="2" hangingPunct="0"/>
            <a:r>
              <a:rPr lang="en-US" sz="1800" dirty="0"/>
              <a:t>Option 2: Measurement based on synchronization signals (e.g. NB-SSS) </a:t>
            </a:r>
          </a:p>
          <a:p>
            <a:pPr lvl="2" hangingPunct="0"/>
            <a:r>
              <a:rPr lang="en-US" sz="1800" dirty="0"/>
              <a:t>Option 3: Measurement based on combination of NB-RS and NB-SSS.</a:t>
            </a:r>
          </a:p>
          <a:p>
            <a:pPr lvl="3" hangingPunct="0"/>
            <a:r>
              <a:rPr lang="en-US" sz="1100" dirty="0"/>
              <a:t>It is assumed that NB-SSS signals are available for measurement every 40 and 80 </a:t>
            </a:r>
            <a:r>
              <a:rPr lang="en-US" sz="1100" dirty="0" err="1"/>
              <a:t>ms.</a:t>
            </a:r>
            <a:r>
              <a:rPr lang="en-US" sz="1100" dirty="0"/>
              <a:t> </a:t>
            </a:r>
          </a:p>
          <a:p>
            <a:pPr lvl="1" hangingPunct="0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agreed at RAN4#78 </a:t>
            </a:r>
            <a:r>
              <a:rPr lang="en-US" dirty="0" smtClean="0"/>
              <a:t>(2/4)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sz="2800" b="1" dirty="0"/>
              <a:t>Radio link monitoring:</a:t>
            </a:r>
          </a:p>
          <a:p>
            <a:pPr lvl="1" hangingPunct="0"/>
            <a:r>
              <a:rPr lang="en-US" sz="2000" dirty="0"/>
              <a:t>RAN4 is to study RLM performance of NB-</a:t>
            </a:r>
            <a:r>
              <a:rPr lang="en-US" sz="2000" dirty="0" err="1"/>
              <a:t>IoT</a:t>
            </a:r>
            <a:r>
              <a:rPr lang="en-US" sz="2000" dirty="0"/>
              <a:t> UEs using following options:</a:t>
            </a:r>
            <a:endParaRPr lang="sv-SE" sz="2000" dirty="0"/>
          </a:p>
          <a:p>
            <a:pPr lvl="2" hangingPunct="0"/>
            <a:r>
              <a:rPr lang="en-US" sz="1800" dirty="0"/>
              <a:t>Option 1: Measurement based on NB-RS signals</a:t>
            </a:r>
            <a:endParaRPr lang="sv-SE" sz="1800" dirty="0"/>
          </a:p>
          <a:p>
            <a:pPr lvl="2" hangingPunct="0"/>
            <a:r>
              <a:rPr lang="en-US" sz="1800" dirty="0"/>
              <a:t>Option 2: Measurement based on synchronization signals (e.g. NB-SSS) </a:t>
            </a:r>
          </a:p>
          <a:p>
            <a:pPr lvl="2" hangingPunct="0"/>
            <a:r>
              <a:rPr lang="en-US" sz="1800" dirty="0"/>
              <a:t>Option 3: Measurement based on combination of NB-RS and NB-SSS.</a:t>
            </a:r>
          </a:p>
          <a:p>
            <a:pPr lvl="3" hangingPunct="0"/>
            <a:r>
              <a:rPr lang="en-US" sz="1100" dirty="0"/>
              <a:t>It is assumed that NB-SSS signals are available for measurement every 40 and 80 </a:t>
            </a:r>
            <a:r>
              <a:rPr lang="en-US" sz="1100" dirty="0" err="1"/>
              <a:t>ms.</a:t>
            </a:r>
            <a:r>
              <a:rPr lang="en-US" sz="1100" dirty="0"/>
              <a:t> </a:t>
            </a:r>
          </a:p>
          <a:p>
            <a:pPr lvl="2" hangingPunct="0"/>
            <a:r>
              <a:rPr lang="en-US" sz="1800" dirty="0"/>
              <a:t>RAN4 is to investigate whether there is a need to have measurement reporting for RLM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635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agreed at RAN4#78 (3/4)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Random access</a:t>
            </a:r>
          </a:p>
          <a:p>
            <a:pPr lvl="1"/>
            <a:r>
              <a:rPr lang="en-US" sz="1600" dirty="0"/>
              <a:t>RAN4 is to investigate whether the legacy random access </a:t>
            </a:r>
            <a:r>
              <a:rPr lang="en-US" sz="1600" dirty="0" smtClean="0"/>
              <a:t>requirements </a:t>
            </a:r>
            <a:r>
              <a:rPr lang="en-US" sz="1600" dirty="0"/>
              <a:t>is impacted for NB-IOT, e.g. due to the NB-IOT 3.75 KHz and 15 KHz subcarrier spacing</a:t>
            </a:r>
          </a:p>
          <a:p>
            <a:r>
              <a:rPr lang="en-US" sz="2000" b="1" dirty="0" smtClean="0"/>
              <a:t>UE transmit timing requirements: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dirty="0" smtClean="0"/>
              <a:t>RAN4 </a:t>
            </a:r>
            <a:r>
              <a:rPr lang="en-US" sz="1600" dirty="0"/>
              <a:t>is to study the UE transmit timing for NB-IOT due to </a:t>
            </a:r>
            <a:r>
              <a:rPr lang="en-US" sz="1600" dirty="0" smtClean="0"/>
              <a:t>180 KHz bandwidth.</a:t>
            </a:r>
          </a:p>
          <a:p>
            <a:pPr lvl="1"/>
            <a:endParaRPr lang="en-US" sz="1600" dirty="0" smtClean="0"/>
          </a:p>
          <a:p>
            <a:r>
              <a:rPr lang="en-US" sz="2000" b="1" dirty="0" smtClean="0"/>
              <a:t>UE measurement capability	</a:t>
            </a:r>
          </a:p>
          <a:p>
            <a:pPr lvl="1"/>
            <a:r>
              <a:rPr lang="en-US" sz="1600" dirty="0"/>
              <a:t>RAN4 is to discuss at next meeting UE measurement capability, i.e. </a:t>
            </a:r>
            <a:r>
              <a:rPr lang="en-US" sz="1600" dirty="0" smtClean="0"/>
              <a:t>number of inter-frequency carriers for which RAN4 requirements are defined. </a:t>
            </a:r>
          </a:p>
          <a:p>
            <a:r>
              <a:rPr lang="en-US" sz="2000" b="1" dirty="0" smtClean="0"/>
              <a:t>For long DRX in NB-IOT, RAN4 is to investigate whether the </a:t>
            </a:r>
            <a:r>
              <a:rPr lang="en-US" sz="2000" b="1" dirty="0" err="1" smtClean="0"/>
              <a:t>eDRX</a:t>
            </a:r>
            <a:r>
              <a:rPr lang="en-US" sz="2000" b="1" dirty="0" smtClean="0"/>
              <a:t> requirements can be reused.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1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agreed at RAN4#78 </a:t>
            </a:r>
            <a:r>
              <a:rPr lang="en-US" dirty="0" smtClean="0"/>
              <a:t>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b="1" dirty="0"/>
          </a:p>
          <a:p>
            <a:r>
              <a:rPr lang="en-US" sz="2000" b="1" dirty="0"/>
              <a:t>RAN4 is </a:t>
            </a:r>
            <a:r>
              <a:rPr lang="en-US" sz="2000" b="1" dirty="0" smtClean="0"/>
              <a:t>not to </a:t>
            </a:r>
            <a:r>
              <a:rPr lang="en-US" sz="2000" b="1" dirty="0"/>
              <a:t>define any requirements for power saving mode. </a:t>
            </a:r>
            <a:endParaRPr lang="en-US" sz="2000" b="1" dirty="0" smtClean="0"/>
          </a:p>
          <a:p>
            <a:pPr hangingPunct="0"/>
            <a:r>
              <a:rPr lang="en-US" sz="2000" b="1" dirty="0" smtClean="0"/>
              <a:t>RAN4 is to discuss the minimum number of intra-frequency neighbor cells the NB-IOT UE is able to </a:t>
            </a:r>
            <a:r>
              <a:rPr lang="en-US" sz="2000" b="1" dirty="0"/>
              <a:t>monitor. Following options have been proposed:</a:t>
            </a:r>
          </a:p>
          <a:p>
            <a:pPr hangingPunct="0"/>
            <a:endParaRPr lang="en-US" sz="1600" dirty="0"/>
          </a:p>
          <a:p>
            <a:pPr lvl="1" hangingPunct="0"/>
            <a:r>
              <a:rPr lang="en-US" sz="1600" dirty="0" smtClean="0"/>
              <a:t>Option </a:t>
            </a:r>
            <a:r>
              <a:rPr lang="en-US" sz="1600" dirty="0"/>
              <a:t>1 (R4-160987):</a:t>
            </a:r>
          </a:p>
          <a:p>
            <a:pPr lvl="1" hangingPunct="0"/>
            <a:endParaRPr lang="en-US" sz="1600" dirty="0"/>
          </a:p>
          <a:p>
            <a:pPr lvl="1" hangingPunct="0"/>
            <a:endParaRPr lang="en-US" sz="1600" dirty="0" smtClean="0"/>
          </a:p>
          <a:p>
            <a:pPr lvl="1" hangingPunct="0"/>
            <a:endParaRPr lang="en-US" sz="1600" dirty="0"/>
          </a:p>
          <a:p>
            <a:pPr lvl="1" hangingPunct="0"/>
            <a:endParaRPr lang="en-US" sz="1600" dirty="0" smtClean="0"/>
          </a:p>
          <a:p>
            <a:pPr lvl="1" hangingPunct="0"/>
            <a:r>
              <a:rPr lang="en-US" sz="1600" dirty="0" smtClean="0"/>
              <a:t>Other options are not precluded.</a:t>
            </a:r>
            <a:endParaRPr lang="en-US" sz="1600" dirty="0"/>
          </a:p>
          <a:p>
            <a:pPr lvl="1" hangingPunct="0"/>
            <a:endParaRPr lang="en-US" sz="1600" dirty="0"/>
          </a:p>
          <a:p>
            <a:endParaRPr lang="en-US" dirty="0"/>
          </a:p>
          <a:p>
            <a:endParaRPr lang="en-US" sz="2000" b="1" dirty="0"/>
          </a:p>
          <a:p>
            <a:endParaRPr lang="en-US" sz="2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8101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85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3202</TotalTime>
  <Words>336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capturing the proposals on further studies in RAN4 for NB-IOT</vt:lpstr>
      <vt:lpstr>Proposals agreed at RAN4#78 (1/4)</vt:lpstr>
      <vt:lpstr>Proposals agreed at RAN4#78 (2/4)</vt:lpstr>
      <vt:lpstr>Proposals agreed at RAN4#78 (3/4)</vt:lpstr>
      <vt:lpstr>Proposals agreed at RAN4#78 (4/4)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286</cp:revision>
  <dcterms:created xsi:type="dcterms:W3CDTF">2006-08-16T00:00:00Z</dcterms:created>
  <dcterms:modified xsi:type="dcterms:W3CDTF">2016-02-18T08:15:06Z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