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3" r:id="rId4"/>
    <p:sldId id="267" r:id="rId5"/>
    <p:sldId id="269" r:id="rId6"/>
    <p:sldId id="266" r:id="rId7"/>
    <p:sldId id="270"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50" autoAdjust="0"/>
    <p:restoredTop sz="94660"/>
  </p:normalViewPr>
  <p:slideViewPr>
    <p:cSldViewPr>
      <p:cViewPr>
        <p:scale>
          <a:sx n="75" d="100"/>
          <a:sy n="75" d="100"/>
        </p:scale>
        <p:origin x="-1500" y="-3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2016/2/19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476672"/>
            <a:ext cx="5616624" cy="1470025"/>
          </a:xfrm>
        </p:spPr>
        <p:txBody>
          <a:bodyPr>
            <a:normAutofit/>
          </a:bodyPr>
          <a:lstStyle/>
          <a:p>
            <a:pPr algn="l"/>
            <a:r>
              <a:rPr lang="en-US" altLang="zh-CN" sz="2200" dirty="0" smtClean="0"/>
              <a:t>3GPP TSG-RAN WG4 Meeting #78	                                               St. Julian’s, Malta, 15-19 February 2016</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a:xfrm>
            <a:off x="1371600" y="4340696"/>
            <a:ext cx="6400800" cy="1752600"/>
          </a:xfrm>
        </p:spPr>
        <p:txBody>
          <a:bodyPr/>
          <a:lstStyle/>
          <a:p>
            <a:r>
              <a:rPr lang="en-US" altLang="zh-CN" dirty="0" smtClean="0">
                <a:solidFill>
                  <a:schemeClr val="tx1"/>
                </a:solidFill>
              </a:rPr>
              <a:t>Huawei, </a:t>
            </a:r>
            <a:r>
              <a:rPr lang="en-US" altLang="zh-CN" dirty="0" err="1" smtClean="0">
                <a:solidFill>
                  <a:schemeClr val="tx1"/>
                </a:solidFill>
              </a:rPr>
              <a:t>HiSilicon</a:t>
            </a:r>
            <a:r>
              <a:rPr lang="en-US" altLang="zh-CN" dirty="0" smtClean="0">
                <a:solidFill>
                  <a:schemeClr val="tx1"/>
                </a:solidFill>
              </a:rPr>
              <a:t>, NTT </a:t>
            </a:r>
            <a:r>
              <a:rPr lang="en-US" altLang="zh-CN" dirty="0" err="1" smtClean="0">
                <a:solidFill>
                  <a:schemeClr val="tx1"/>
                </a:solidFill>
              </a:rPr>
              <a:t>DoCoMo</a:t>
            </a:r>
            <a:r>
              <a:rPr lang="en-US" altLang="zh-CN" dirty="0" smtClean="0">
                <a:solidFill>
                  <a:schemeClr val="tx1"/>
                </a:solidFill>
              </a:rPr>
              <a:t>, Ericsson, Qualcomm, Intel</a:t>
            </a:r>
            <a:endParaRPr lang="zh-CN" altLang="en-US" dirty="0">
              <a:solidFill>
                <a:schemeClr val="tx1"/>
              </a:solidFill>
            </a:endParaRPr>
          </a:p>
        </p:txBody>
      </p:sp>
      <p:sp>
        <p:nvSpPr>
          <p:cNvPr id="4" name="TextBox 3"/>
          <p:cNvSpPr txBox="1"/>
          <p:nvPr/>
        </p:nvSpPr>
        <p:spPr>
          <a:xfrm>
            <a:off x="179512" y="2420888"/>
            <a:ext cx="8640960" cy="1446550"/>
          </a:xfrm>
          <a:prstGeom prst="rect">
            <a:avLst/>
          </a:prstGeom>
          <a:noFill/>
        </p:spPr>
        <p:txBody>
          <a:bodyPr wrap="square" rtlCol="0">
            <a:spAutoFit/>
          </a:bodyPr>
          <a:lstStyle/>
          <a:p>
            <a:pPr algn="ctr"/>
            <a:r>
              <a:rPr lang="en-US" altLang="zh-CN" sz="4400" dirty="0" smtClean="0"/>
              <a:t>Way forward on UE performance enhancement under SFN channel</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smtClean="0"/>
              <a:t>R4-161252</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395536" y="1196752"/>
            <a:ext cx="8291264" cy="5256584"/>
          </a:xfrm>
        </p:spPr>
        <p:txBody>
          <a:bodyPr>
            <a:normAutofit fontScale="62500" lnSpcReduction="20000"/>
          </a:bodyPr>
          <a:lstStyle/>
          <a:p>
            <a:r>
              <a:rPr lang="en-GB" altLang="zh-CN" sz="3800" dirty="0" smtClean="0"/>
              <a:t>In RAN plenary #70, the new WI for high speed was approved</a:t>
            </a:r>
          </a:p>
          <a:p>
            <a:pPr>
              <a:spcBef>
                <a:spcPts val="1000"/>
              </a:spcBef>
            </a:pPr>
            <a:r>
              <a:rPr lang="en-GB" altLang="zh-CN" sz="3800" dirty="0" smtClean="0"/>
              <a:t>One of the WI objectives is </a:t>
            </a:r>
          </a:p>
          <a:p>
            <a:pPr lvl="1" hangingPunct="0"/>
            <a:r>
              <a:rPr lang="en-GB" altLang="zh-CN" sz="3800" i="1" dirty="0" smtClean="0"/>
              <a:t>Specify demodulation performance requirements for the downlink demodulation performance if needed, based on the following three candidate solutions provided in SI, including advanced receiver in high speed scenarios, BS frequency pre-compensation and Unidirectional SFN arrangement.</a:t>
            </a:r>
            <a:endParaRPr lang="zh-CN" altLang="zh-CN" sz="3800" i="1" dirty="0" smtClean="0"/>
          </a:p>
          <a:p>
            <a:pPr lvl="2" hangingPunct="0"/>
            <a:r>
              <a:rPr lang="en-GB" altLang="zh-CN" sz="3400" i="1" dirty="0" smtClean="0"/>
              <a:t>Specify new CSI requirements considered for the final solutions to enhance the downlink demodulation performance, if needed.</a:t>
            </a:r>
            <a:endParaRPr lang="zh-CN" altLang="zh-CN" sz="3400" i="1" dirty="0" smtClean="0"/>
          </a:p>
          <a:p>
            <a:pPr lvl="2" hangingPunct="0"/>
            <a:r>
              <a:rPr lang="en-GB" altLang="zh-CN" sz="3400" i="1" dirty="0" smtClean="0"/>
              <a:t>For the requirements with advanced receiver in high speed scenarios, the other receiver solutions showing comparable performance with the candidate solutions can be considered.</a:t>
            </a:r>
            <a:endParaRPr lang="zh-CN" altLang="zh-CN" sz="3400" i="1" dirty="0" smtClean="0"/>
          </a:p>
          <a:p>
            <a:pPr lvl="2" hangingPunct="0"/>
            <a:r>
              <a:rPr lang="en-GB" altLang="zh-CN" sz="3400" i="1" dirty="0" smtClean="0"/>
              <a:t>Receiver robustness in other scenarios/channels should be considered.</a:t>
            </a:r>
            <a:endParaRPr lang="zh-CN" altLang="zh-CN" sz="3400" i="1" dirty="0" smtClean="0"/>
          </a:p>
          <a:p>
            <a:endParaRPr lang="en-GB" altLang="zh-CN" dirty="0" smtClean="0"/>
          </a:p>
          <a:p>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Way Forward (1)</a:t>
            </a:r>
          </a:p>
        </p:txBody>
      </p:sp>
      <p:sp>
        <p:nvSpPr>
          <p:cNvPr id="4099" name="Content Placeholder 2"/>
          <p:cNvSpPr>
            <a:spLocks noGrp="1"/>
          </p:cNvSpPr>
          <p:nvPr>
            <p:ph idx="1"/>
          </p:nvPr>
        </p:nvSpPr>
        <p:spPr>
          <a:xfrm>
            <a:off x="457200" y="1295400"/>
            <a:ext cx="8229600" cy="5181600"/>
          </a:xfrm>
        </p:spPr>
        <p:txBody>
          <a:bodyPr>
            <a:normAutofit/>
          </a:bodyPr>
          <a:lstStyle/>
          <a:p>
            <a:pPr marL="342900" lvl="1" indent="-342900">
              <a:spcBef>
                <a:spcPts val="0"/>
              </a:spcBef>
            </a:pPr>
            <a:r>
              <a:rPr lang="en-GB" altLang="en-US" dirty="0" smtClean="0"/>
              <a:t>This WF is for simulation evaluation and study on </a:t>
            </a:r>
            <a:r>
              <a:rPr lang="fr-FR" altLang="en-US" dirty="0" smtClean="0"/>
              <a:t>UE performance enhancement under SFN channel scenarios</a:t>
            </a:r>
          </a:p>
        </p:txBody>
      </p:sp>
      <p:sp>
        <p:nvSpPr>
          <p:cNvPr id="410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68B7385-A508-4F2E-9672-6BA6EA3C0FB6}" type="slidenum">
              <a:rPr lang="en-US" altLang="en-US" sz="1200" smtClean="0">
                <a:solidFill>
                  <a:srgbClr val="898989"/>
                </a:solidFill>
              </a:rPr>
              <a:pPr>
                <a:spcBef>
                  <a:spcPct val="0"/>
                </a:spcBef>
                <a:buFontTx/>
                <a:buNone/>
              </a:pPr>
              <a:t>3</a:t>
            </a:fld>
            <a:endParaRPr lang="en-US" altLang="en-US" sz="1200" smtClean="0">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Way Forward (2)</a:t>
            </a:r>
          </a:p>
        </p:txBody>
      </p:sp>
      <p:sp>
        <p:nvSpPr>
          <p:cNvPr id="4099" name="Content Placeholder 2"/>
          <p:cNvSpPr>
            <a:spLocks noGrp="1"/>
          </p:cNvSpPr>
          <p:nvPr>
            <p:ph idx="1"/>
          </p:nvPr>
        </p:nvSpPr>
        <p:spPr>
          <a:xfrm>
            <a:off x="457200" y="1295400"/>
            <a:ext cx="8229600" cy="5181600"/>
          </a:xfrm>
        </p:spPr>
        <p:txBody>
          <a:bodyPr>
            <a:noAutofit/>
          </a:bodyPr>
          <a:lstStyle/>
          <a:p>
            <a:pPr marL="342900" lvl="1" indent="-342900">
              <a:spcBef>
                <a:spcPts val="0"/>
              </a:spcBef>
            </a:pPr>
            <a:r>
              <a:rPr lang="en-US" altLang="zh-CN" dirty="0" smtClean="0"/>
              <a:t>SFN scenarios</a:t>
            </a:r>
          </a:p>
          <a:p>
            <a:pPr marL="742950" lvl="2" indent="-342900">
              <a:spcBef>
                <a:spcPts val="0"/>
              </a:spcBef>
            </a:pPr>
            <a:r>
              <a:rPr lang="en-GB" altLang="en-US" dirty="0" smtClean="0"/>
              <a:t>Candidate scenarios</a:t>
            </a:r>
          </a:p>
          <a:p>
            <a:pPr marL="1200150" lvl="3" indent="-342900">
              <a:spcBef>
                <a:spcPts val="0"/>
              </a:spcBef>
            </a:pPr>
            <a:r>
              <a:rPr lang="en-GB" altLang="en-US" dirty="0" smtClean="0"/>
              <a:t>Bidirectional SFN scenarios</a:t>
            </a:r>
            <a:r>
              <a:rPr lang="en-US" altLang="en-US" dirty="0" smtClean="0"/>
              <a:t> </a:t>
            </a:r>
          </a:p>
          <a:p>
            <a:pPr marL="1657350" lvl="4" indent="-342900">
              <a:spcBef>
                <a:spcPts val="0"/>
              </a:spcBef>
            </a:pPr>
            <a:r>
              <a:rPr lang="en-US" altLang="zh-CN" dirty="0" smtClean="0"/>
              <a:t>up to 350km/h</a:t>
            </a:r>
            <a:endParaRPr lang="en-US" altLang="en-US" dirty="0" smtClean="0"/>
          </a:p>
          <a:p>
            <a:pPr marL="1200150" lvl="3" indent="-342900">
              <a:spcBef>
                <a:spcPts val="0"/>
              </a:spcBef>
            </a:pPr>
            <a:r>
              <a:rPr lang="en-GB" altLang="en-US" dirty="0" smtClean="0"/>
              <a:t>Unidirectional SFN scenarios</a:t>
            </a:r>
          </a:p>
          <a:p>
            <a:pPr marL="742950" lvl="2" indent="-342900">
              <a:spcBef>
                <a:spcPts val="0"/>
              </a:spcBef>
            </a:pPr>
            <a:r>
              <a:rPr lang="en-GB" altLang="en-US" dirty="0" smtClean="0"/>
              <a:t>Analysis  and evaluation are need, at least for</a:t>
            </a:r>
          </a:p>
          <a:p>
            <a:pPr marL="1200150" lvl="3" indent="-342900">
              <a:spcBef>
                <a:spcPts val="0"/>
              </a:spcBef>
            </a:pPr>
            <a:r>
              <a:rPr lang="en-GB" altLang="en-US" dirty="0" smtClean="0"/>
              <a:t>In which scenarios the UE performance requirements are needed </a:t>
            </a:r>
            <a:endParaRPr lang="en-US" altLang="en-US" dirty="0" smtClean="0"/>
          </a:p>
          <a:p>
            <a:pPr marL="1200150" lvl="3" indent="-342900">
              <a:spcBef>
                <a:spcPts val="0"/>
              </a:spcBef>
            </a:pPr>
            <a:endParaRPr lang="en-US" altLang="en-US" sz="1600" dirty="0" smtClean="0"/>
          </a:p>
        </p:txBody>
      </p:sp>
      <p:sp>
        <p:nvSpPr>
          <p:cNvPr id="410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68B7385-A508-4F2E-9672-6BA6EA3C0FB6}" type="slidenum">
              <a:rPr lang="en-US" altLang="en-US" sz="1200" smtClean="0">
                <a:solidFill>
                  <a:srgbClr val="898989"/>
                </a:solidFill>
              </a:rPr>
              <a:pPr>
                <a:spcBef>
                  <a:spcPct val="0"/>
                </a:spcBef>
                <a:buFontTx/>
                <a:buNone/>
              </a:pPr>
              <a:t>4</a:t>
            </a:fld>
            <a:endParaRPr lang="en-US" altLang="en-US" sz="1200" smtClean="0">
              <a:solidFill>
                <a:srgbClr val="89898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Way Forward (3)</a:t>
            </a:r>
          </a:p>
        </p:txBody>
      </p:sp>
      <p:sp>
        <p:nvSpPr>
          <p:cNvPr id="4099" name="Content Placeholder 2"/>
          <p:cNvSpPr>
            <a:spLocks noGrp="1"/>
          </p:cNvSpPr>
          <p:nvPr>
            <p:ph idx="1"/>
          </p:nvPr>
        </p:nvSpPr>
        <p:spPr>
          <a:xfrm>
            <a:off x="457200" y="1295400"/>
            <a:ext cx="8229600" cy="5181600"/>
          </a:xfrm>
        </p:spPr>
        <p:txBody>
          <a:bodyPr>
            <a:normAutofit/>
          </a:bodyPr>
          <a:lstStyle/>
          <a:p>
            <a:pPr marL="342900" lvl="1" indent="-342900">
              <a:spcBef>
                <a:spcPts val="0"/>
              </a:spcBef>
            </a:pPr>
            <a:r>
              <a:rPr lang="en-US" altLang="zh-CN" dirty="0" smtClean="0"/>
              <a:t>Scenarios assumptions</a:t>
            </a:r>
          </a:p>
          <a:p>
            <a:pPr marL="742950" lvl="2" indent="-342900">
              <a:spcBef>
                <a:spcPts val="0"/>
              </a:spcBef>
            </a:pPr>
            <a:r>
              <a:rPr lang="en-US" altLang="zh-CN" dirty="0" smtClean="0"/>
              <a:t>Simulation assumptions agreed in SI are treated as baseline, and others assumptions are not precluded.</a:t>
            </a:r>
            <a:endParaRPr lang="en-US" altLang="zh-CN" sz="2400" dirty="0" smtClean="0"/>
          </a:p>
          <a:p>
            <a:pPr marL="1200150" lvl="3" indent="-342900">
              <a:spcBef>
                <a:spcPts val="0"/>
              </a:spcBef>
            </a:pPr>
            <a:r>
              <a:rPr lang="en-US" altLang="zh-CN" dirty="0" smtClean="0"/>
              <a:t>Following parameters are encouraged for evaluation </a:t>
            </a:r>
            <a:endParaRPr lang="zh-CN" altLang="en-US" dirty="0" smtClean="0"/>
          </a:p>
          <a:p>
            <a:pPr marL="342900" lvl="1" indent="-342900">
              <a:spcBef>
                <a:spcPts val="1200"/>
              </a:spcBef>
              <a:buFont typeface="Arial" pitchFamily="34" charset="0"/>
              <a:buChar char="•"/>
            </a:pPr>
            <a:endParaRPr lang="en-GB" altLang="en-US" sz="2400" dirty="0" smtClean="0"/>
          </a:p>
        </p:txBody>
      </p:sp>
      <p:sp>
        <p:nvSpPr>
          <p:cNvPr id="410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68B7385-A508-4F2E-9672-6BA6EA3C0FB6}" type="slidenum">
              <a:rPr lang="en-US" altLang="en-US" sz="1200" smtClean="0">
                <a:solidFill>
                  <a:srgbClr val="898989"/>
                </a:solidFill>
              </a:rPr>
              <a:pPr>
                <a:spcBef>
                  <a:spcPct val="0"/>
                </a:spcBef>
                <a:buFontTx/>
                <a:buNone/>
              </a:pPr>
              <a:t>5</a:t>
            </a:fld>
            <a:endParaRPr lang="en-US" altLang="en-US" sz="1200" smtClean="0">
              <a:solidFill>
                <a:srgbClr val="898989"/>
              </a:solidFill>
            </a:endParaRPr>
          </a:p>
        </p:txBody>
      </p:sp>
      <p:graphicFrame>
        <p:nvGraphicFramePr>
          <p:cNvPr id="5" name="表格 4"/>
          <p:cNvGraphicFramePr>
            <a:graphicFrameLocks noGrp="1"/>
          </p:cNvGraphicFramePr>
          <p:nvPr/>
        </p:nvGraphicFramePr>
        <p:xfrm>
          <a:off x="683568" y="3068960"/>
          <a:ext cx="7776864" cy="3040380"/>
        </p:xfrm>
        <a:graphic>
          <a:graphicData uri="http://schemas.openxmlformats.org/drawingml/2006/table">
            <a:tbl>
              <a:tblPr/>
              <a:tblGrid>
                <a:gridCol w="2283116"/>
                <a:gridCol w="3027172"/>
                <a:gridCol w="2466576"/>
              </a:tblGrid>
              <a:tr h="199245">
                <a:tc rowSpan="2">
                  <a:txBody>
                    <a:bodyPr/>
                    <a:lstStyle/>
                    <a:p>
                      <a:pPr hangingPunct="0">
                        <a:spcAft>
                          <a:spcPts val="900"/>
                        </a:spcAft>
                        <a:tabLst>
                          <a:tab pos="180340" algn="l"/>
                        </a:tabLst>
                      </a:pPr>
                      <a:r>
                        <a:rPr lang="en-GB" sz="1600" b="1" kern="100" dirty="0">
                          <a:latin typeface="Times New Roman"/>
                          <a:ea typeface="宋体"/>
                          <a:cs typeface="Times New Roman"/>
                        </a:rPr>
                        <a:t>Parameter</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gridSpan="2">
                  <a:txBody>
                    <a:bodyPr/>
                    <a:lstStyle/>
                    <a:p>
                      <a:pPr hangingPunct="0">
                        <a:spcAft>
                          <a:spcPts val="900"/>
                        </a:spcAft>
                        <a:tabLst>
                          <a:tab pos="180340" algn="l"/>
                        </a:tabLst>
                      </a:pPr>
                      <a:r>
                        <a:rPr lang="en-GB" sz="1600" b="1" kern="100">
                          <a:latin typeface="Times New Roman"/>
                          <a:ea typeface="宋体"/>
                          <a:cs typeface="Times New Roman"/>
                        </a:rPr>
                        <a:t>Value</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hMerge="1">
                  <a:txBody>
                    <a:bodyPr/>
                    <a:lstStyle/>
                    <a:p>
                      <a:endParaRPr lang="zh-CN" altLang="en-US"/>
                    </a:p>
                  </a:txBody>
                  <a:tcPr/>
                </a:tc>
              </a:tr>
              <a:tr h="199245">
                <a:tc vMerge="1">
                  <a:txBody>
                    <a:bodyPr/>
                    <a:lstStyle/>
                    <a:p>
                      <a:endParaRPr lang="zh-CN" altLang="en-US"/>
                    </a:p>
                  </a:txBody>
                  <a:tcPr/>
                </a:tc>
                <a:tc>
                  <a:txBody>
                    <a:bodyPr/>
                    <a:lstStyle/>
                    <a:p>
                      <a:pPr hangingPunct="0">
                        <a:spcAft>
                          <a:spcPts val="900"/>
                        </a:spcAft>
                        <a:tabLst>
                          <a:tab pos="180340" algn="l"/>
                        </a:tabLst>
                      </a:pPr>
                      <a:r>
                        <a:rPr lang="en-GB" sz="1600" b="1" kern="100">
                          <a:latin typeface="Times New Roman"/>
                          <a:ea typeface="宋体"/>
                          <a:cs typeface="Times New Roman"/>
                        </a:rPr>
                        <a:t>SFN scenario 1</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hangingPunct="0">
                        <a:spcAft>
                          <a:spcPts val="900"/>
                        </a:spcAft>
                        <a:tabLst>
                          <a:tab pos="180340" algn="l"/>
                        </a:tabLst>
                      </a:pPr>
                      <a:r>
                        <a:rPr lang="en-GB" sz="1600" b="1" kern="100">
                          <a:latin typeface="Times New Roman"/>
                          <a:ea typeface="宋体"/>
                          <a:cs typeface="Times New Roman"/>
                        </a:rPr>
                        <a:t>SFN scenario 2d</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8490">
                <a:tc>
                  <a:txBody>
                    <a:bodyPr/>
                    <a:lstStyle/>
                    <a:p>
                      <a:pPr hangingPunct="0">
                        <a:spcAft>
                          <a:spcPts val="900"/>
                        </a:spcAft>
                        <a:tabLst>
                          <a:tab pos="180340" algn="l"/>
                        </a:tabLst>
                      </a:pPr>
                      <a:r>
                        <a:rPr lang="en-GB" sz="1600" kern="100" dirty="0">
                          <a:latin typeface="Times New Roman"/>
                          <a:ea typeface="宋体"/>
                          <a:cs typeface="Times New Roman"/>
                        </a:rPr>
                        <a:t>RRH Railway track </a:t>
                      </a:r>
                      <a:r>
                        <a:rPr lang="en-GB" sz="1600" kern="100" dirty="0" smtClean="0">
                          <a:latin typeface="Times New Roman"/>
                          <a:ea typeface="宋体"/>
                          <a:cs typeface="Times New Roman"/>
                        </a:rPr>
                        <a:t>distance (</a:t>
                      </a:r>
                      <a:r>
                        <a:rPr lang="en-GB" sz="1600" kern="100" dirty="0" err="1" smtClean="0">
                          <a:latin typeface="Times New Roman"/>
                          <a:ea typeface="宋体"/>
                          <a:cs typeface="Times New Roman"/>
                        </a:rPr>
                        <a:t>Dmin</a:t>
                      </a:r>
                      <a:r>
                        <a:rPr lang="en-GB" sz="1600" kern="100" dirty="0" smtClean="0">
                          <a:latin typeface="Times New Roman"/>
                          <a:ea typeface="宋体"/>
                          <a:cs typeface="Times New Roman"/>
                        </a:rPr>
                        <a:t>)</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dirty="0">
                          <a:latin typeface="Times New Roman"/>
                          <a:ea typeface="宋体"/>
                          <a:cs typeface="Times New Roman"/>
                        </a:rPr>
                        <a:t>300m</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a:latin typeface="Times New Roman"/>
                          <a:ea typeface="宋体"/>
                          <a:cs typeface="Times New Roman"/>
                        </a:rPr>
                        <a:t>5m</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340">
                <a:tc>
                  <a:txBody>
                    <a:bodyPr/>
                    <a:lstStyle/>
                    <a:p>
                      <a:pPr hangingPunct="0">
                        <a:spcAft>
                          <a:spcPts val="900"/>
                        </a:spcAft>
                        <a:tabLst>
                          <a:tab pos="180340" algn="l"/>
                        </a:tabLst>
                      </a:pPr>
                      <a:r>
                        <a:rPr lang="en-GB" sz="1600" kern="100" dirty="0">
                          <a:latin typeface="Times New Roman"/>
                          <a:ea typeface="宋体"/>
                          <a:cs typeface="Times New Roman"/>
                        </a:rPr>
                        <a:t>Distance between </a:t>
                      </a:r>
                      <a:r>
                        <a:rPr lang="en-GB" sz="1600" kern="100" dirty="0" smtClean="0">
                          <a:latin typeface="Times New Roman"/>
                          <a:ea typeface="宋体"/>
                          <a:cs typeface="Times New Roman"/>
                        </a:rPr>
                        <a:t>RRH (Ds)</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a:latin typeface="Times New Roman"/>
                          <a:ea typeface="宋体"/>
                          <a:cs typeface="Times New Roman"/>
                        </a:rPr>
                        <a:t>1km; 1.5km</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a:latin typeface="Times New Roman"/>
                          <a:ea typeface="宋体"/>
                          <a:cs typeface="Times New Roman"/>
                        </a:rPr>
                        <a:t>500m</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462">
                <a:tc>
                  <a:txBody>
                    <a:bodyPr/>
                    <a:lstStyle/>
                    <a:p>
                      <a:pPr hangingPunct="0">
                        <a:spcAft>
                          <a:spcPts val="900"/>
                        </a:spcAft>
                        <a:tabLst>
                          <a:tab pos="180340" algn="l"/>
                        </a:tabLst>
                      </a:pPr>
                      <a:r>
                        <a:rPr lang="en-GB" sz="1600" kern="100" dirty="0">
                          <a:latin typeface="Times New Roman"/>
                          <a:ea typeface="宋体"/>
                          <a:cs typeface="Times New Roman"/>
                        </a:rPr>
                        <a:t>Cell ISD</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dirty="0">
                          <a:latin typeface="Times New Roman"/>
                          <a:ea typeface="宋体"/>
                          <a:cs typeface="Times New Roman"/>
                        </a:rPr>
                        <a:t>2km (2RRHs connect to 1 BBU); 3km (2RRHs connect to 1 BBU</a:t>
                      </a:r>
                      <a:r>
                        <a:rPr lang="en-GB" sz="1600" kern="100" dirty="0" smtClean="0">
                          <a:latin typeface="Times New Roman"/>
                          <a:ea typeface="宋体"/>
                          <a:cs typeface="Times New Roman"/>
                        </a:rPr>
                        <a:t>)</a:t>
                      </a:r>
                    </a:p>
                    <a:p>
                      <a:pPr hangingPunct="0">
                        <a:spcAft>
                          <a:spcPts val="900"/>
                        </a:spcAft>
                        <a:tabLst>
                          <a:tab pos="180340" algn="l"/>
                        </a:tabLst>
                      </a:pPr>
                      <a:r>
                        <a:rPr lang="en-GB" altLang="zh-CN" sz="1600" kern="100" dirty="0" smtClean="0">
                          <a:latin typeface="Times New Roman"/>
                          <a:ea typeface="宋体"/>
                          <a:cs typeface="Times New Roman"/>
                        </a:rPr>
                        <a:t>Other number of RRH is</a:t>
                      </a:r>
                      <a:r>
                        <a:rPr lang="en-GB" altLang="zh-CN" sz="1600" kern="100" baseline="0" dirty="0" smtClean="0">
                          <a:latin typeface="Times New Roman"/>
                          <a:ea typeface="宋体"/>
                          <a:cs typeface="Times New Roman"/>
                        </a:rPr>
                        <a:t> not precluded</a:t>
                      </a:r>
                      <a:endParaRPr lang="zh-CN" sz="16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a:latin typeface="Times New Roman"/>
                          <a:ea typeface="宋体"/>
                          <a:cs typeface="Times New Roman"/>
                        </a:rPr>
                        <a:t>1km (2RRHs connect to 1 BBU);</a:t>
                      </a:r>
                      <a:endParaRPr lang="zh-CN" sz="16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0">
                <a:tc>
                  <a:txBody>
                    <a:bodyPr/>
                    <a:lstStyle/>
                    <a:p>
                      <a:pPr hangingPunct="0">
                        <a:spcAft>
                          <a:spcPts val="900"/>
                        </a:spcAft>
                        <a:tabLst>
                          <a:tab pos="180340" algn="l"/>
                        </a:tabLst>
                      </a:pPr>
                      <a:r>
                        <a:rPr lang="en-GB" sz="1600" kern="100" dirty="0">
                          <a:solidFill>
                            <a:schemeClr val="tx1"/>
                          </a:solidFill>
                          <a:latin typeface="Times New Roman"/>
                          <a:ea typeface="宋体"/>
                          <a:cs typeface="Times New Roman"/>
                        </a:rPr>
                        <a:t>RRH height (compared to railway track)</a:t>
                      </a:r>
                      <a:endParaRPr lang="zh-CN" sz="1600" kern="100" dirty="0">
                        <a:solidFill>
                          <a:schemeClr val="tx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dirty="0">
                          <a:solidFill>
                            <a:schemeClr val="tx1"/>
                          </a:solidFill>
                          <a:latin typeface="Times New Roman"/>
                          <a:ea typeface="宋体"/>
                          <a:cs typeface="Times New Roman"/>
                        </a:rPr>
                        <a:t>25m</a:t>
                      </a:r>
                      <a:endParaRPr lang="zh-CN" sz="1600" kern="100" dirty="0">
                        <a:solidFill>
                          <a:schemeClr val="tx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tabLst>
                          <a:tab pos="180340" algn="l"/>
                        </a:tabLst>
                      </a:pPr>
                      <a:r>
                        <a:rPr lang="en-GB" sz="1600" kern="100" dirty="0">
                          <a:solidFill>
                            <a:schemeClr val="tx1"/>
                          </a:solidFill>
                          <a:latin typeface="Times New Roman"/>
                          <a:ea typeface="宋体"/>
                          <a:cs typeface="Times New Roman"/>
                        </a:rPr>
                        <a:t>2.5m</a:t>
                      </a:r>
                      <a:endParaRPr lang="zh-CN" sz="1600" kern="100" dirty="0">
                        <a:solidFill>
                          <a:schemeClr val="tx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Way Forward (4)</a:t>
            </a:r>
          </a:p>
        </p:txBody>
      </p:sp>
      <p:sp>
        <p:nvSpPr>
          <p:cNvPr id="4099" name="Content Placeholder 2"/>
          <p:cNvSpPr>
            <a:spLocks noGrp="1"/>
          </p:cNvSpPr>
          <p:nvPr>
            <p:ph idx="1"/>
          </p:nvPr>
        </p:nvSpPr>
        <p:spPr>
          <a:xfrm>
            <a:off x="457200" y="1295400"/>
            <a:ext cx="8229600" cy="5181600"/>
          </a:xfrm>
        </p:spPr>
        <p:txBody>
          <a:bodyPr>
            <a:normAutofit/>
          </a:bodyPr>
          <a:lstStyle/>
          <a:p>
            <a:pPr marL="342900" lvl="1" indent="-342900">
              <a:spcBef>
                <a:spcPts val="0"/>
              </a:spcBef>
            </a:pPr>
            <a:r>
              <a:rPr lang="en-US" altLang="zh-CN" dirty="0" smtClean="0"/>
              <a:t>Reference receivers</a:t>
            </a:r>
          </a:p>
          <a:p>
            <a:pPr marL="742950" lvl="2" indent="-342900">
              <a:spcBef>
                <a:spcPts val="0"/>
              </a:spcBef>
            </a:pPr>
            <a:r>
              <a:rPr lang="en-US" altLang="zh-CN" dirty="0" smtClean="0"/>
              <a:t>Companies are encouraged to provide analysis on the proposed reference receiver, at least for</a:t>
            </a:r>
          </a:p>
          <a:p>
            <a:pPr marL="1200150" lvl="3" indent="-342900">
              <a:spcBef>
                <a:spcPts val="0"/>
              </a:spcBef>
            </a:pPr>
            <a:r>
              <a:rPr lang="en-US" altLang="zh-CN" dirty="0" smtClean="0"/>
              <a:t>Performance</a:t>
            </a:r>
          </a:p>
          <a:p>
            <a:pPr marL="1200150" lvl="3" indent="-342900">
              <a:spcBef>
                <a:spcPts val="0"/>
              </a:spcBef>
            </a:pPr>
            <a:r>
              <a:rPr lang="en-US" altLang="zh-CN" dirty="0" smtClean="0"/>
              <a:t>Robustness</a:t>
            </a:r>
          </a:p>
          <a:p>
            <a:pPr marL="1200150" lvl="3" indent="-342900">
              <a:spcBef>
                <a:spcPts val="0"/>
              </a:spcBef>
            </a:pPr>
            <a:r>
              <a:rPr lang="en-US" altLang="zh-CN" dirty="0" smtClean="0"/>
              <a:t>Feasibility</a:t>
            </a:r>
            <a:endParaRPr lang="zh-CN" altLang="en-US" dirty="0" smtClean="0"/>
          </a:p>
          <a:p>
            <a:pPr marL="742950" lvl="2" indent="-342900">
              <a:spcBef>
                <a:spcPts val="0"/>
              </a:spcBef>
            </a:pPr>
            <a:endParaRPr lang="en-US" altLang="zh-CN" dirty="0" smtClean="0"/>
          </a:p>
          <a:p>
            <a:pPr lvl="1">
              <a:spcBef>
                <a:spcPts val="300"/>
              </a:spcBef>
            </a:pPr>
            <a:endParaRPr lang="zh-CN" altLang="en-US" sz="2400" dirty="0" smtClean="0"/>
          </a:p>
        </p:txBody>
      </p:sp>
      <p:sp>
        <p:nvSpPr>
          <p:cNvPr id="410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68B7385-A508-4F2E-9672-6BA6EA3C0FB6}" type="slidenum">
              <a:rPr lang="en-US" altLang="en-US" sz="1200" smtClean="0">
                <a:solidFill>
                  <a:srgbClr val="898989"/>
                </a:solidFill>
              </a:rPr>
              <a:pPr>
                <a:spcBef>
                  <a:spcPct val="0"/>
                </a:spcBef>
                <a:buFontTx/>
                <a:buNone/>
              </a:pPr>
              <a:t>6</a:t>
            </a:fld>
            <a:endParaRPr lang="en-US" altLang="en-US" sz="1200" smtClean="0">
              <a:solidFill>
                <a:srgbClr val="89898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smtClean="0"/>
              <a:t>For information</a:t>
            </a:r>
          </a:p>
        </p:txBody>
      </p:sp>
      <p:sp>
        <p:nvSpPr>
          <p:cNvPr id="4099" name="Content Placeholder 2"/>
          <p:cNvSpPr>
            <a:spLocks noGrp="1"/>
          </p:cNvSpPr>
          <p:nvPr>
            <p:ph idx="1"/>
          </p:nvPr>
        </p:nvSpPr>
        <p:spPr>
          <a:xfrm>
            <a:off x="457200" y="1295400"/>
            <a:ext cx="8229600" cy="5181600"/>
          </a:xfrm>
        </p:spPr>
        <p:txBody>
          <a:bodyPr>
            <a:noAutofit/>
          </a:bodyPr>
          <a:lstStyle/>
          <a:p>
            <a:pPr marL="342900" lvl="1" indent="-342900">
              <a:spcBef>
                <a:spcPts val="0"/>
              </a:spcBef>
            </a:pPr>
            <a:r>
              <a:rPr lang="en-US" altLang="zh-CN" dirty="0" smtClean="0"/>
              <a:t>Test purposes</a:t>
            </a:r>
          </a:p>
          <a:p>
            <a:pPr marL="742950" lvl="2" indent="-342900">
              <a:spcBef>
                <a:spcPts val="0"/>
              </a:spcBef>
            </a:pPr>
            <a:r>
              <a:rPr lang="en-US" altLang="zh-CN" dirty="0" smtClean="0"/>
              <a:t>Candidate test purposes</a:t>
            </a:r>
          </a:p>
          <a:p>
            <a:pPr marL="1200150" lvl="3" indent="-342900">
              <a:spcBef>
                <a:spcPts val="0"/>
              </a:spcBef>
            </a:pPr>
            <a:r>
              <a:rPr lang="en-US" altLang="zh-CN" dirty="0" smtClean="0"/>
              <a:t>Verifying frequency shift estimation </a:t>
            </a:r>
          </a:p>
          <a:p>
            <a:pPr marL="1200150" lvl="3" indent="-342900">
              <a:spcBef>
                <a:spcPts val="0"/>
              </a:spcBef>
            </a:pPr>
            <a:r>
              <a:rPr lang="en-US" altLang="zh-CN" dirty="0" smtClean="0"/>
              <a:t>Verifying </a:t>
            </a:r>
            <a:r>
              <a:rPr lang="en-GB" altLang="zh-CN" dirty="0" smtClean="0"/>
              <a:t>channel estimation performance.</a:t>
            </a:r>
          </a:p>
          <a:p>
            <a:pPr marL="1200150" lvl="3" indent="-342900">
              <a:spcBef>
                <a:spcPts val="0"/>
              </a:spcBef>
            </a:pPr>
            <a:r>
              <a:rPr lang="en-GB" altLang="zh-CN" dirty="0" smtClean="0"/>
              <a:t>Robustness test</a:t>
            </a:r>
          </a:p>
          <a:p>
            <a:pPr marL="1200150" lvl="3" indent="-342900">
              <a:spcBef>
                <a:spcPts val="0"/>
              </a:spcBef>
            </a:pPr>
            <a:r>
              <a:rPr lang="en-GB" altLang="zh-CN" dirty="0" smtClean="0"/>
              <a:t>Others are not precluded</a:t>
            </a:r>
          </a:p>
          <a:p>
            <a:pPr marL="742950" lvl="2" indent="-342900">
              <a:spcBef>
                <a:spcPts val="0"/>
              </a:spcBef>
            </a:pPr>
            <a:r>
              <a:rPr lang="en-US" altLang="zh-CN" dirty="0" smtClean="0"/>
              <a:t>Analysis and evaluation are needed, at least for</a:t>
            </a:r>
          </a:p>
          <a:p>
            <a:pPr marL="1200150" lvl="3" indent="-342900">
              <a:spcBef>
                <a:spcPts val="0"/>
              </a:spcBef>
            </a:pPr>
            <a:r>
              <a:rPr lang="en-US" altLang="zh-CN" dirty="0" smtClean="0"/>
              <a:t>which test purposes should be verified in test requirements</a:t>
            </a:r>
          </a:p>
          <a:p>
            <a:pPr marL="1200150" lvl="3" indent="-342900">
              <a:spcBef>
                <a:spcPts val="0"/>
              </a:spcBef>
            </a:pPr>
            <a:r>
              <a:rPr lang="en-US" altLang="zh-CN" dirty="0" smtClean="0"/>
              <a:t>How to verify the proposed test purpose in test requirements</a:t>
            </a:r>
            <a:endParaRPr lang="zh-CN" altLang="zh-CN" dirty="0" smtClean="0"/>
          </a:p>
          <a:p>
            <a:pPr marL="342900" lvl="1" indent="-342900">
              <a:spcBef>
                <a:spcPts val="0"/>
              </a:spcBef>
              <a:buFont typeface="Arial" pitchFamily="34" charset="0"/>
              <a:buChar char="•"/>
            </a:pPr>
            <a:endParaRPr lang="en-GB" altLang="en-US" sz="2400" dirty="0" smtClean="0"/>
          </a:p>
          <a:p>
            <a:pPr marL="342900" lvl="1" indent="-342900">
              <a:spcBef>
                <a:spcPts val="0"/>
              </a:spcBef>
              <a:buFont typeface="Arial" pitchFamily="34" charset="0"/>
              <a:buChar char="•"/>
            </a:pPr>
            <a:endParaRPr lang="en-GB" altLang="en-US" sz="2400" dirty="0" smtClean="0"/>
          </a:p>
          <a:p>
            <a:pPr marL="342900" lvl="1" indent="-342900">
              <a:spcBef>
                <a:spcPts val="0"/>
              </a:spcBef>
              <a:buFont typeface="Arial" pitchFamily="34" charset="0"/>
              <a:buChar char="•"/>
            </a:pPr>
            <a:endParaRPr lang="en-GB" altLang="en-US" sz="2400" dirty="0" smtClean="0"/>
          </a:p>
          <a:p>
            <a:pPr marL="342900" lvl="1" indent="-342900">
              <a:spcBef>
                <a:spcPts val="0"/>
              </a:spcBef>
              <a:buFont typeface="Arial" pitchFamily="34" charset="0"/>
              <a:buChar char="•"/>
            </a:pPr>
            <a:endParaRPr lang="en-GB" altLang="en-US" sz="2400" dirty="0" smtClean="0"/>
          </a:p>
        </p:txBody>
      </p:sp>
      <p:sp>
        <p:nvSpPr>
          <p:cNvPr id="4100"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68B7385-A508-4F2E-9672-6BA6EA3C0FB6}" type="slidenum">
              <a:rPr lang="en-US" altLang="en-US" sz="1200" smtClean="0">
                <a:solidFill>
                  <a:srgbClr val="898989"/>
                </a:solidFill>
              </a:rPr>
              <a:pPr>
                <a:spcBef>
                  <a:spcPct val="0"/>
                </a:spcBef>
                <a:buFontTx/>
                <a:buNone/>
              </a:pPr>
              <a:t>7</a:t>
            </a:fld>
            <a:endParaRPr lang="en-US" altLang="en-US" sz="1200" smtClean="0">
              <a:solidFill>
                <a:srgbClr val="898989"/>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1727</TotalTime>
  <Words>379</Words>
  <Application>Microsoft Office PowerPoint</Application>
  <PresentationFormat>全屏显示(4:3)</PresentationFormat>
  <Paragraphs>66</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3GPP TSG-RAN WG4 Meeting #78                                                St. Julian’s, Malta, 15-19 February 2016 </vt:lpstr>
      <vt:lpstr>Background</vt:lpstr>
      <vt:lpstr>Way Forward (1)</vt:lpstr>
      <vt:lpstr>Way Forward (2)</vt:lpstr>
      <vt:lpstr>Way Forward (3)</vt:lpstr>
      <vt:lpstr>Way Forward (4)</vt:lpstr>
      <vt:lpstr>For information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w00124886</cp:lastModifiedBy>
  <cp:revision>169</cp:revision>
  <dcterms:created xsi:type="dcterms:W3CDTF">2016-01-12T08:39:50Z</dcterms:created>
  <dcterms:modified xsi:type="dcterms:W3CDTF">2016-02-19T10:33:48Z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(4)4+zCfRB9+8tMd9Y0EYUnc1js9L2za09zimiyymSrtkx0hEe5X8IAhJc3SUZQecnsLCwMGpJ7
zqESgKC0oNYmUMTCMKepMqWC9rPGi3xUo7y+cB9GHwaraUBSvYIcgr6fxJ3eLHA8O9OqYrvZ
I+iRsKWSJSIoQorwcm18mAOyRWsxgP21h35bdUa+Nb+Ui0+/No8DGP+/evFWKzXVCEMMy70/
3b49ABCg+Mhl3tam+L</vt:lpwstr>
  </property>
  <property fmtid="{D5CDD505-2E9C-101B-9397-08002B2CF9AE}" pid="3" name="_new_ms_pID_725431">
    <vt:lpwstr>pdrBmiQxl0q9Q+vb5HzK4vjgtgX08h+pxhRPn635fLsb5gCKOz91Ty
ZFFauIWRNIat78zLwpNC0oRzrU55DrvD6ITjFPwyAu8fNewZtEjfku5nBYuzMYMhBPXSSpf6
kt0StaU55Cu/SzArKYL6R1Mo3NBtP7wjJQggeHtt3EuvLgJ+yDC63H+cFumP+7AdGlzeTTND
ik3Ve+8GFebBJE+mppiiuGOg1AiUzUYQwKDV</vt:lpwstr>
  </property>
  <property fmtid="{D5CDD505-2E9C-101B-9397-08002B2CF9AE}" pid="4" name="_new_ms_pID_725432">
    <vt:lpwstr>hpPzJE8TduDMUDUVlwdiCJbulmEaZkMQpw5/
WpQE/9eeB/5jhjRLa6hPVvXPvmFiBWmJn6vFOD/VnKXxS7S49z/Pi7WaCzrL/t5TYKwtu+0W
LNN4Ha6W0vSVEXxz92d1ShFrlwA5r5kqNZERC5mGc1i12cAuNokW2KH3qk8cfjvPLRVI8+v6
+C02WFkyHzYcCzqqdSu0h6+OMiDWfri0y4b8j7eag9zevk86nYm+/K</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1455521556</vt:lpwstr>
  </property>
  <property fmtid="{D5CDD505-2E9C-101B-9397-08002B2CF9AE}" pid="9" name="_new_ms_pID_725433">
    <vt:lpwstr>CViNc5lum8qj6Jm0Sb
s4crGgmWvRQVM58XI0Aoru7crA8=</vt:lpwstr>
  </property>
</Properties>
</file>