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SimSun" pitchFamily="2" charset="-122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SimSun" pitchFamily="2" charset="-122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SimSun" pitchFamily="2" charset="-122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SimSun" pitchFamily="2" charset="-122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SimSun" pitchFamily="2" charset="-122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SimSun" pitchFamily="2" charset="-122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SimSun" pitchFamily="2" charset="-122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SimSun" pitchFamily="2" charset="-122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SimSun" pitchFamily="2" charset="-122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7" autoAdjust="0"/>
    <p:restoredTop sz="94660"/>
  </p:normalViewPr>
  <p:slideViewPr>
    <p:cSldViewPr>
      <p:cViewPr>
        <p:scale>
          <a:sx n="100" d="100"/>
          <a:sy n="100" d="100"/>
        </p:scale>
        <p:origin x="-792" y="8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45A14-EFEC-4C8E-BB5B-7108C0322126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3F89C-58AF-465E-8DB4-0BB607B584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60F6C-00C8-4FAC-B584-E42198C7ED39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F6480-4074-4A11-9688-5FFD260764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39A85-6292-47D9-9815-24088A06316C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C5FB9-46E6-47B6-8255-32EB4E8D15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179B4-4729-4D5B-8D65-7EBC5B42C56D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10C5E-26F1-4DF9-AD79-B9A28914A1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204ED-98EC-467A-9E7A-9CFE0BAA00FE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26BC9-7E8E-4DFD-8085-5A1190F761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FF714-2033-466D-A9FE-C71C0DB6F62A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024D3-2E1C-4FF8-83AA-B1C2972A01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5B20D-444E-43D1-BA5B-75CCAB91BAC9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F0995-1CF7-4DAE-A300-1687EB2A89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209A8-A78F-47A4-A9FC-226241AD2A65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78231-330C-4B49-BDCE-1FCF87B331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0E1D2-0892-4A6C-A70C-8073EAFDA2D4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04E94-97B7-411C-8A56-089CB33D51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42365-4DD0-4C2D-90B5-4E263E4631F5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BA9D9-1D38-4697-9C00-003DCB412D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2E2E1-3B4D-4CFC-A3BF-BEECEBE57546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D055E-5190-415A-A365-CBA4FB05BA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49B4C37-724F-4B21-B82C-AF266C58C4E0}" type="datetimeFigureOut">
              <a:rPr lang="zh-CN" altLang="en-US"/>
              <a:pPr>
                <a:defRPr/>
              </a:pPr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DC66612-673F-4F20-8538-B7E6CF7A3C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684213" y="476250"/>
            <a:ext cx="5616575" cy="1470025"/>
          </a:xfrm>
        </p:spPr>
        <p:txBody>
          <a:bodyPr/>
          <a:lstStyle/>
          <a:p>
            <a:pPr algn="l"/>
            <a:r>
              <a:rPr lang="en-US" altLang="zh-CN" sz="2200" smtClean="0"/>
              <a:t>3GPP TSG-RAN WG4 Meeting #78	                                               St. Julian’s, Malta, 15-19 February 2016</a:t>
            </a:r>
            <a:r>
              <a:rPr lang="en-US" altLang="zh-CN" smtClean="0"/>
              <a:t/>
            </a:r>
            <a:br>
              <a:rPr lang="en-US" altLang="zh-CN" smtClean="0"/>
            </a:br>
            <a:endParaRPr lang="zh-CN" altLang="en-US" smtClean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31913" y="4581525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Ericsson,Nokia</a:t>
            </a:r>
            <a:r>
              <a:rPr lang="en-US" altLang="zh-CN" dirty="0" smtClean="0">
                <a:solidFill>
                  <a:schemeClr val="tx1"/>
                </a:solidFill>
              </a:rPr>
              <a:t> Networks, Alcatel-Lucent, Alcatel-Lucent Shanghai Bell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395288" y="2420938"/>
            <a:ext cx="8640762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400" dirty="0">
                <a:latin typeface="Calibri" pitchFamily="34" charset="0"/>
              </a:rPr>
              <a:t>Way forward on </a:t>
            </a:r>
            <a:r>
              <a:rPr lang="en-US" altLang="zh-CN" sz="4400" dirty="0" err="1">
                <a:latin typeface="Calibri" pitchFamily="34" charset="0"/>
              </a:rPr>
              <a:t>eMTC</a:t>
            </a:r>
            <a:r>
              <a:rPr lang="en-US" altLang="zh-CN" sz="4400" dirty="0">
                <a:latin typeface="Calibri" pitchFamily="34" charset="0"/>
              </a:rPr>
              <a:t> BS demodulation performance requirements</a:t>
            </a:r>
            <a:endParaRPr lang="zh-CN" altLang="en-US" sz="4400" dirty="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308850" y="620713"/>
            <a:ext cx="1511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R4-161215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BS demodulation requirements</a:t>
            </a:r>
            <a:endParaRPr lang="zh-CN" altLang="en-US" dirty="0" smtClean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468313" y="1341438"/>
            <a:ext cx="8229600" cy="4824412"/>
          </a:xfrm>
        </p:spPr>
        <p:txBody>
          <a:bodyPr/>
          <a:lstStyle/>
          <a:p>
            <a:pPr marL="342900" lvl="4" indent="-342900">
              <a:buFont typeface="Wingdings" pitchFamily="2" charset="2"/>
              <a:buChar char="§"/>
            </a:pPr>
            <a:r>
              <a:rPr lang="en-US" b="1" dirty="0" smtClean="0"/>
              <a:t>Define BS PRACH/PUCCH/PUSCH demodulation requirements</a:t>
            </a:r>
          </a:p>
          <a:p>
            <a:pPr lvl="1"/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	</a:t>
            </a:r>
            <a:r>
              <a:rPr lang="en-US" altLang="zh-CN" sz="1800" dirty="0" smtClean="0">
                <a:cs typeface="Times New Roman" pitchFamily="18" charset="0"/>
              </a:rPr>
              <a:t>Option 1: 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Define 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one set of requirements, i.e. not separating requirements with respect to CE Mode A and CE Mode B</a:t>
            </a:r>
          </a:p>
          <a:p>
            <a:pPr marL="1257300" lvl="6" indent="-342900">
              <a:buFont typeface="Wingdings" pitchFamily="2" charset="2"/>
              <a:buChar char="§"/>
            </a:pPr>
            <a:r>
              <a:rPr lang="en-US" sz="1800" dirty="0" smtClean="0"/>
              <a:t>one set of requirements to cover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both </a:t>
            </a:r>
            <a:r>
              <a:rPr lang="en-US" sz="1800" dirty="0" smtClean="0"/>
              <a:t>FDD </a:t>
            </a:r>
            <a:r>
              <a:rPr lang="en-US" sz="1800" dirty="0" smtClean="0"/>
              <a:t>and TDD.</a:t>
            </a:r>
          </a:p>
          <a:p>
            <a:pPr lvl="1"/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Other options are not precluded </a:t>
            </a:r>
          </a:p>
          <a:p>
            <a:pPr marL="342900" lvl="4" indent="-342900">
              <a:buFont typeface="Wingdings" pitchFamily="2" charset="2"/>
              <a:buChar char="ü"/>
            </a:pPr>
            <a:endParaRPr lang="en-US" b="1" dirty="0" smtClean="0"/>
          </a:p>
          <a:p>
            <a:pPr marL="342900" lvl="4" indent="-342900">
              <a:buFont typeface="Wingdings" pitchFamily="2" charset="2"/>
              <a:buChar char="§"/>
            </a:pPr>
            <a:r>
              <a:rPr lang="en-US" b="1" dirty="0" smtClean="0"/>
              <a:t>Study and decide the combination of MCS </a:t>
            </a:r>
            <a:r>
              <a:rPr lang="en-US" b="1" dirty="0" smtClean="0"/>
              <a:t>and </a:t>
            </a:r>
            <a:r>
              <a:rPr lang="en-US" b="1" dirty="0" smtClean="0"/>
              <a:t>repetition level for BS demodulation performance requirements</a:t>
            </a:r>
            <a:endParaRPr lang="en-US" dirty="0" smtClean="0"/>
          </a:p>
          <a:p>
            <a:pPr marL="342900" lvl="4" indent="-342900">
              <a:buFont typeface="Arial" charset="0"/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BS demodulation requirements - Test cases</a:t>
            </a:r>
            <a:endParaRPr lang="zh-CN" altLang="en-US" dirty="0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68313" y="1341438"/>
            <a:ext cx="8229600" cy="4824412"/>
          </a:xfrm>
        </p:spPr>
        <p:txBody>
          <a:bodyPr/>
          <a:lstStyle/>
          <a:p>
            <a:pPr marL="342900" lvl="4" indent="-342900">
              <a:buFont typeface="Arial" charset="0"/>
              <a:buNone/>
            </a:pPr>
            <a:r>
              <a:rPr lang="en-US" b="1" dirty="0" smtClean="0"/>
              <a:t>PRACH</a:t>
            </a:r>
          </a:p>
          <a:p>
            <a:pPr marL="342900" lvl="4" indent="-342900">
              <a:buFont typeface="Arial" charset="0"/>
              <a:buChar char="•"/>
            </a:pPr>
            <a:r>
              <a:rPr lang="en-GB" sz="1600" dirty="0" smtClean="0"/>
              <a:t>Define the Cat-M PRACH performance requirements in terms of the probabilities of [0.1%] false alarm and [99%] detection probability as the requirement for regular UEs</a:t>
            </a:r>
          </a:p>
          <a:p>
            <a:pPr marL="342900" lvl="4" indent="-342900">
              <a:buFont typeface="Arial" charset="0"/>
              <a:buChar char="•"/>
            </a:pPr>
            <a:r>
              <a:rPr lang="en-GB" sz="1600" dirty="0" smtClean="0"/>
              <a:t>Define Performance for preamble format 0 ~ format 3 except format 4</a:t>
            </a:r>
            <a:r>
              <a:rPr lang="en-GB" sz="1600" dirty="0" smtClean="0">
                <a:solidFill>
                  <a:srgbClr val="FF0000"/>
                </a:solidFill>
              </a:rPr>
              <a:t> </a:t>
            </a:r>
            <a:r>
              <a:rPr lang="en-GB" sz="1600" dirty="0" smtClean="0"/>
              <a:t>with repetition and frequency hopping</a:t>
            </a:r>
          </a:p>
          <a:p>
            <a:pPr marL="342900" lvl="4" indent="-342900">
              <a:buFont typeface="Arial" charset="0"/>
              <a:buChar char="•"/>
            </a:pPr>
            <a:r>
              <a:rPr lang="en-GB" sz="1600" dirty="0" smtClean="0"/>
              <a:t>No </a:t>
            </a:r>
            <a:r>
              <a:rPr lang="en-GB" sz="1600" dirty="0" smtClean="0"/>
              <a:t>need to have Cat-M PRACH performance requirements for high speed mode</a:t>
            </a:r>
          </a:p>
          <a:p>
            <a:pPr marL="342900" lvl="4" indent="-342900">
              <a:buNone/>
            </a:pPr>
            <a:r>
              <a:rPr lang="en-US" sz="1800" b="1" dirty="0" smtClean="0"/>
              <a:t>PUCCH</a:t>
            </a:r>
          </a:p>
          <a:p>
            <a:pPr marL="342900" lvl="4" indent="-342900">
              <a:buFont typeface="Wingdings" pitchFamily="2" charset="2"/>
              <a:buChar char="§"/>
            </a:pPr>
            <a:r>
              <a:rPr lang="en-GB" sz="1600" dirty="0" smtClean="0"/>
              <a:t>Define a uniform set of requirements to cover both FDD and TDD</a:t>
            </a:r>
          </a:p>
          <a:p>
            <a:pPr marL="342900" lvl="4" indent="-342900">
              <a:buFont typeface="Wingdings" pitchFamily="2" charset="2"/>
              <a:buChar char="§"/>
            </a:pPr>
            <a:r>
              <a:rPr lang="en-US" sz="1600" dirty="0" smtClean="0"/>
              <a:t>Introduce PUCCH demodulation requirements for format 1a and format 2 with repetition and frequency hopping</a:t>
            </a:r>
          </a:p>
          <a:p>
            <a:pPr marL="342900" lvl="4" indent="-342900">
              <a:buNone/>
            </a:pPr>
            <a:r>
              <a:rPr lang="en-US" sz="1800" b="1" dirty="0" smtClean="0"/>
              <a:t>PUSCH</a:t>
            </a:r>
          </a:p>
          <a:p>
            <a:pPr marL="342900" lvl="4" indent="-342900">
              <a:buFont typeface="Wingdings" pitchFamily="2" charset="2"/>
              <a:buChar char="§"/>
            </a:pPr>
            <a:r>
              <a:rPr lang="en-US" sz="1600" dirty="0" smtClean="0"/>
              <a:t>Define one set of requirements to cover both FDD and TDD</a:t>
            </a:r>
          </a:p>
          <a:p>
            <a:pPr marL="342900" lvl="4" indent="-342900">
              <a:buFont typeface="Wingdings" pitchFamily="2" charset="2"/>
              <a:buChar char="§"/>
            </a:pPr>
            <a:r>
              <a:rPr lang="en-US" sz="1600" dirty="0" smtClean="0"/>
              <a:t>Introduce PUSCH demodulation requirement with repetition and frequency hopping</a:t>
            </a:r>
          </a:p>
          <a:p>
            <a:pPr marL="342900" lvl="4" indent="-342900">
              <a:buNone/>
            </a:pPr>
            <a:r>
              <a:rPr lang="en-US" sz="1800" b="1" dirty="0" smtClean="0"/>
              <a:t>Simulation parameters</a:t>
            </a:r>
          </a:p>
          <a:p>
            <a:pPr marL="342900" lvl="4" indent="-342900">
              <a:buNone/>
            </a:pPr>
            <a:r>
              <a:rPr lang="en-US" altLang="en-US" sz="1600" dirty="0" smtClean="0"/>
              <a:t>The detailed simulation parameters are given in R4-161227, R4-161228 and R4-R4-161217</a:t>
            </a:r>
            <a:endParaRPr lang="en-US" sz="1600" dirty="0" smtClean="0"/>
          </a:p>
          <a:p>
            <a:pPr marL="342900" lvl="4" indent="-342900">
              <a:buFont typeface="Arial" charset="0"/>
              <a:buChar char="•"/>
            </a:pPr>
            <a:endParaRPr lang="en-US" sz="1800" b="1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</TotalTime>
  <Words>165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3GPP TSG-RAN WG4 Meeting #78                                                St. Julian’s, Malta, 15-19 February 2016 </vt:lpstr>
      <vt:lpstr> BS demodulation requirements</vt:lpstr>
      <vt:lpstr> BS demodulation requirements - Test cases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Huawei</cp:lastModifiedBy>
  <cp:revision>162</cp:revision>
  <dcterms:created xsi:type="dcterms:W3CDTF">2016-01-12T08:39:50Z</dcterms:created>
  <dcterms:modified xsi:type="dcterms:W3CDTF">2016-02-19T09:17:35Z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(4)h0C2Tbq97/AedO/dgO6YT60ttREzhJARfsR9OiPv/SGl13IJ6iKysGr8EjrrKSx4iaiX2yR2_x000d_
9/MDtttbRE18dTZ1TzgusXs++8sGRTgCrTJqBYXGq+3E+M89tot/B+Bl2h522HDmgJtsdVnu_x000d_
ZPV/X1yN2/T/NGITN3XD69e78GfyRCnLTIJSRprAvLsvG8C04SXQ5NNGHiePy6Vg5qPEiptR_x000d_
UevxrQ+PO0sFuK9b/r</vt:lpwstr>
  </property>
  <property fmtid="{D5CDD505-2E9C-101B-9397-08002B2CF9AE}" pid="3" name="_new_ms_pID_725431">
    <vt:lpwstr>rFKlXtfou0+Yc1t38gAuQusKpddHu1u2GLn6N0ff74ji5+JKx0BTub_x000d_
s4YQgHjVVNnpXqJAymxwztgmi7NZ7DKn5b8wqdLmGTUelKmgJ55VXz/hBCUKYEV02QEOzCcP_x000d_
QQ5gDe70ge5ZEEpNslcX6ua4+vjfCWihki6m37NG+xITn4LaffvDzowjfiaomcgQOVEOalWI_x000d_
SbbAzLaItd+3wRcdiRWJII2zGaL/bRuKpvmI</vt:lpwstr>
  </property>
  <property fmtid="{D5CDD505-2E9C-101B-9397-08002B2CF9AE}" pid="4" name="_new_ms_pID_725432">
    <vt:lpwstr>wFsgTPto1zFqa4A7tqB5FHo3TthqffOQz+cC_x000d_
VGxkA5pIA/02c1p8iLejo8nWGZOa2f9eZKn51VYipQn/JF8Wg9TneVt1n3w5eGi8p/IqnkCG_x000d_
yXy4SFRIYZ1OGv55WpKD9agsf651aqRwDjNcGqIkeuwqx2vFB5JLjTIWwgPa0qYZPdgLV+AC_x000d_
U7mfSPQbaK9XXX+0qzvQndITKKJx1pyGP8u9E4/YAKaWhKOZiuZ5jg</vt:lpwstr>
  </property>
  <property fmtid="{D5CDD505-2E9C-101B-9397-08002B2CF9AE}" pid="5" name="_new_ms_pID_72543_00">
    <vt:lpwstr>_new_ms_pID_72543</vt:lpwstr>
  </property>
  <property fmtid="{D5CDD505-2E9C-101B-9397-08002B2CF9AE}" pid="6" name="_new_ms_pID_725431_00">
    <vt:lpwstr>_new_ms_pID_725431</vt:lpwstr>
  </property>
  <property fmtid="{D5CDD505-2E9C-101B-9397-08002B2CF9AE}" pid="7" name="_new_ms_pID_725432_00">
    <vt:lpwstr>_new_ms_pID_725432</vt:lpwstr>
  </property>
  <property fmtid="{D5CDD505-2E9C-101B-9397-08002B2CF9AE}" pid="8" name="_new_ms_pID_725433">
    <vt:lpwstr>HmgbqWWcY9ts+8ozgz_x000d_
msz6lw==</vt:lpwstr>
  </property>
  <property fmtid="{D5CDD505-2E9C-101B-9397-08002B2CF9AE}" pid="9" name="_new_ms_pID_725433_00">
    <vt:lpwstr>_new_ms_pID_725433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1455867784</vt:lpwstr>
  </property>
</Properties>
</file>