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3" autoAdjust="0"/>
    <p:restoredTop sz="94629" autoAdjust="0"/>
  </p:normalViewPr>
  <p:slideViewPr>
    <p:cSldViewPr snapToGrid="0">
      <p:cViewPr>
        <p:scale>
          <a:sx n="75" d="100"/>
          <a:sy n="75" d="100"/>
        </p:scale>
        <p:origin x="-1536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Way forward on test case list for eMTC RRM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>
            <a:normAutofit lnSpcReduction="10000"/>
          </a:bodyPr>
          <a:lstStyle/>
          <a:p>
            <a:r>
              <a:rPr lang="en-GB" i="1" dirty="0" smtClean="0"/>
              <a:t>Nokia Networks, Alcatel-Lucent, Alcatel-Lucent Shanghai Bell, Ericsson, </a:t>
            </a:r>
            <a:r>
              <a:rPr lang="en-GB" i="1" dirty="0" err="1" smtClean="0"/>
              <a:t>Huawei</a:t>
            </a:r>
            <a:r>
              <a:rPr lang="en-GB" i="1" dirty="0" smtClean="0"/>
              <a:t>, </a:t>
            </a:r>
            <a:r>
              <a:rPr lang="en-GB" i="1" dirty="0" smtClean="0"/>
              <a:t>Verizon, Intel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3GPP TSG-RAN WG4 Meeting #78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R4-161211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St. Julian’s, Malta, February 15 – 19, 2016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1925"/>
            <a:ext cx="11353800" cy="917575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33500"/>
            <a:ext cx="11226800" cy="4711699"/>
          </a:xfrm>
        </p:spPr>
        <p:txBody>
          <a:bodyPr>
            <a:normAutofit/>
          </a:bodyPr>
          <a:lstStyle/>
          <a:p>
            <a:r>
              <a:rPr lang="en-GB" dirty="0" err="1" smtClean="0"/>
              <a:t>eMTC</a:t>
            </a:r>
            <a:r>
              <a:rPr lang="en-GB" dirty="0" smtClean="0"/>
              <a:t> RRM core requirements are completed in RAN4#78. All </a:t>
            </a:r>
            <a:r>
              <a:rPr lang="en-GB" dirty="0" err="1" smtClean="0"/>
              <a:t>eMTC</a:t>
            </a:r>
            <a:r>
              <a:rPr lang="en-GB" dirty="0" smtClean="0"/>
              <a:t> RRM CRs, which were endorsed in R4-77AH-IoT meeting, were approved in RAN4#78.</a:t>
            </a:r>
          </a:p>
          <a:p>
            <a:r>
              <a:rPr lang="en-GB" dirty="0" smtClean="0"/>
              <a:t>According </a:t>
            </a:r>
            <a:r>
              <a:rPr lang="en-GB" dirty="0" err="1" smtClean="0"/>
              <a:t>eMTC</a:t>
            </a:r>
            <a:r>
              <a:rPr lang="en-GB" dirty="0" smtClean="0"/>
              <a:t> WI schedule, the performance requirements need to be completed in RAN#72 (June 2016)</a:t>
            </a:r>
          </a:p>
          <a:p>
            <a:r>
              <a:rPr lang="en-GB" dirty="0" smtClean="0"/>
              <a:t>Candidate Cat-M1 RRM test cases were discussed in RAN4#78. A list of candidate Cat-M1 RRM test cases were proposed in </a:t>
            </a:r>
            <a:r>
              <a:rPr lang="en-US" dirty="0" smtClean="0"/>
              <a:t>R4-160273.</a:t>
            </a: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1925"/>
            <a:ext cx="10515600" cy="7905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Way forward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" y="863600"/>
            <a:ext cx="11938000" cy="58293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/>
              <a:t>The following eMTC RRM test cases are suggested to be considered in Rel-13 for FDD, TDD and HD-FDD</a:t>
            </a:r>
          </a:p>
          <a:p>
            <a:r>
              <a:rPr lang="en-US" sz="2000" dirty="0" smtClean="0"/>
              <a:t>Intra frequency cell re-selection</a:t>
            </a:r>
          </a:p>
          <a:p>
            <a:r>
              <a:rPr lang="en-US" sz="2000" dirty="0" smtClean="0"/>
              <a:t>Intra-frequency handover</a:t>
            </a:r>
          </a:p>
          <a:p>
            <a:r>
              <a:rPr lang="en-US" sz="2000" dirty="0" smtClean="0"/>
              <a:t>Intra-frequency RRC Re-establishment</a:t>
            </a:r>
          </a:p>
          <a:p>
            <a:r>
              <a:rPr lang="en-US" sz="2000" dirty="0" smtClean="0"/>
              <a:t>Contention Based Random Access</a:t>
            </a:r>
          </a:p>
          <a:p>
            <a:r>
              <a:rPr lang="en-US" sz="2000" dirty="0" smtClean="0"/>
              <a:t>UE Transmit Timing Accuracy test</a:t>
            </a:r>
          </a:p>
          <a:p>
            <a:r>
              <a:rPr lang="en-US" sz="2000" dirty="0" smtClean="0"/>
              <a:t>UE Timing Advance Adjustment Accuracy test</a:t>
            </a:r>
          </a:p>
          <a:p>
            <a:r>
              <a:rPr lang="en-US" sz="2000" dirty="0" smtClean="0"/>
              <a:t>Radio Link Monitoring tests (In-Sync /Out-of-sync with/without DRX)</a:t>
            </a:r>
          </a:p>
          <a:p>
            <a:r>
              <a:rPr lang="en-US" sz="2000" dirty="0" smtClean="0"/>
              <a:t>Intra-frequency event triggered reporting under fading propagation conditions in synchronous/asynchronous cells with/without DRX</a:t>
            </a:r>
          </a:p>
          <a:p>
            <a:r>
              <a:rPr lang="en-US" sz="2000" dirty="0" smtClean="0"/>
              <a:t>Intra frequency case RSRP Accuracy</a:t>
            </a:r>
          </a:p>
          <a:p>
            <a:r>
              <a:rPr lang="en-US" sz="2000" dirty="0"/>
              <a:t>T</a:t>
            </a:r>
            <a:r>
              <a:rPr lang="en-US" sz="2000" dirty="0" smtClean="0"/>
              <a:t>ests cases to verify other RRM requirements are not precluded.</a:t>
            </a:r>
          </a:p>
          <a:p>
            <a:pPr>
              <a:buNone/>
            </a:pPr>
            <a:r>
              <a:rPr lang="en-US" sz="2000" b="1" dirty="0" smtClean="0"/>
              <a:t>Companies are encouraged to check the necessity on above test cases. 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7800" y="123825"/>
            <a:ext cx="10515600" cy="79057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Way forward</a:t>
            </a:r>
            <a:endParaRPr lang="en-US" sz="3600" b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79400" y="914400"/>
            <a:ext cx="11658600" cy="55753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/>
              <a:t>Time plan</a:t>
            </a:r>
          </a:p>
          <a:p>
            <a:r>
              <a:rPr lang="en-US" sz="2000" dirty="0" smtClean="0"/>
              <a:t>Complete test cases </a:t>
            </a:r>
            <a:r>
              <a:rPr lang="en-US" sz="2000" dirty="0" smtClean="0"/>
              <a:t>in </a:t>
            </a:r>
            <a:r>
              <a:rPr lang="en-US" sz="2000" dirty="0" smtClean="0"/>
              <a:t>two phases: phase I and phase II</a:t>
            </a:r>
          </a:p>
          <a:p>
            <a:r>
              <a:rPr lang="en-US" sz="2000" dirty="0" smtClean="0"/>
              <a:t>RAN4#78bis </a:t>
            </a:r>
          </a:p>
          <a:p>
            <a:pPr lvl="1"/>
            <a:r>
              <a:rPr lang="en-US" sz="1600" dirty="0" smtClean="0"/>
              <a:t>Agree the complete list of the test cases for Rel-13 with detailed test configurations and parameter settings</a:t>
            </a:r>
          </a:p>
          <a:p>
            <a:pPr lvl="1"/>
            <a:r>
              <a:rPr lang="en-US" sz="1600" dirty="0" smtClean="0"/>
              <a:t>Determine the test cases included in Phase I and Phase II.</a:t>
            </a:r>
          </a:p>
          <a:p>
            <a:r>
              <a:rPr lang="en-US" sz="2000" dirty="0" smtClean="0"/>
              <a:t>RAN4#79</a:t>
            </a:r>
          </a:p>
          <a:p>
            <a:pPr lvl="1"/>
            <a:r>
              <a:rPr lang="en-US" sz="1600" dirty="0"/>
              <a:t>Provide </a:t>
            </a:r>
            <a:r>
              <a:rPr lang="en-US" sz="1600" dirty="0" smtClean="0"/>
              <a:t>draft </a:t>
            </a:r>
            <a:r>
              <a:rPr lang="en-US" sz="1600" dirty="0" smtClean="0"/>
              <a:t>of CRs for phase I test cases </a:t>
            </a:r>
          </a:p>
          <a:p>
            <a:pPr lvl="1"/>
            <a:r>
              <a:rPr lang="en-US" sz="1600" dirty="0" smtClean="0"/>
              <a:t>Agree on phase I test cases</a:t>
            </a:r>
          </a:p>
          <a:p>
            <a:r>
              <a:rPr lang="en-US" sz="2000" dirty="0" smtClean="0"/>
              <a:t>RAN4#80</a:t>
            </a:r>
          </a:p>
          <a:p>
            <a:pPr lvl="1"/>
            <a:r>
              <a:rPr lang="en-US" sz="1600" dirty="0" smtClean="0"/>
              <a:t>Provide </a:t>
            </a:r>
            <a:r>
              <a:rPr lang="en-US" sz="1600" dirty="0" smtClean="0"/>
              <a:t>draft </a:t>
            </a:r>
            <a:r>
              <a:rPr lang="en-US" sz="1600" dirty="0"/>
              <a:t>of CRs of </a:t>
            </a:r>
            <a:r>
              <a:rPr lang="en-US" sz="1600" dirty="0" smtClean="0"/>
              <a:t>phase II test cases</a:t>
            </a:r>
          </a:p>
          <a:p>
            <a:pPr lvl="1"/>
            <a:r>
              <a:rPr lang="en-US" sz="1600" dirty="0"/>
              <a:t>A</a:t>
            </a:r>
            <a:r>
              <a:rPr lang="en-US" sz="1600" dirty="0" smtClean="0"/>
              <a:t>gree on </a:t>
            </a:r>
            <a:r>
              <a:rPr lang="en-US" sz="1600" dirty="0" smtClean="0"/>
              <a:t>phase </a:t>
            </a:r>
            <a:r>
              <a:rPr lang="en-US" sz="1600" dirty="0" smtClean="0"/>
              <a:t>II test cases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20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275</Words>
  <Application>Microsoft Office PowerPoint</Application>
  <PresentationFormat>Custom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test case list for eMTC RRM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renda</cp:lastModifiedBy>
  <cp:revision>114</cp:revision>
  <dcterms:created xsi:type="dcterms:W3CDTF">2015-11-18T19:50:45Z</dcterms:created>
  <dcterms:modified xsi:type="dcterms:W3CDTF">2016-02-18T15:23:22Z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