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80" r:id="rId3"/>
    <p:sldId id="262" r:id="rId4"/>
    <p:sldId id="268" r:id="rId5"/>
    <p:sldId id="269" r:id="rId6"/>
    <p:sldId id="257" r:id="rId7"/>
    <p:sldId id="264" r:id="rId8"/>
    <p:sldId id="270" r:id="rId9"/>
    <p:sldId id="265" r:id="rId10"/>
    <p:sldId id="278" r:id="rId11"/>
    <p:sldId id="277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27" autoAdjust="0"/>
    <p:restoredTop sz="94660"/>
  </p:normalViewPr>
  <p:slideViewPr>
    <p:cSldViewPr>
      <p:cViewPr varScale="1">
        <p:scale>
          <a:sx n="68" d="100"/>
          <a:sy n="68" d="100"/>
        </p:scale>
        <p:origin x="-17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#78	                                               St. Julian’s, Malta, 15-19 February 2016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592" y="4797152"/>
            <a:ext cx="7632848" cy="1368152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[Ericsson, Qualcomm, Intel, Samsung]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demodulation performance and CSI requirements for LAA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R4-161182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purpose for LAA CSI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CN" sz="2400" dirty="0"/>
              <a:t>The </a:t>
            </a:r>
            <a:r>
              <a:rPr lang="en-US" altLang="zh-CN" sz="2400" dirty="0" smtClean="0"/>
              <a:t>following test purposes can be considered for the LAA CSI test:</a:t>
            </a:r>
            <a:endParaRPr lang="en-US" sz="2400" dirty="0" smtClean="0"/>
          </a:p>
          <a:p>
            <a:pPr lvl="1" algn="just"/>
            <a:r>
              <a:rPr lang="en-US" sz="1800" dirty="0" smtClean="0"/>
              <a:t>UE </a:t>
            </a:r>
            <a:r>
              <a:rPr lang="en-US" sz="1800" dirty="0"/>
              <a:t>should not average CRS/CSI-RS measurements across transmission bursts.</a:t>
            </a:r>
          </a:p>
          <a:p>
            <a:pPr lvl="1" algn="just"/>
            <a:r>
              <a:rPr lang="en-US" sz="1800" dirty="0" smtClean="0"/>
              <a:t>UE should </a:t>
            </a:r>
            <a:r>
              <a:rPr lang="en-US" altLang="zh-CN" sz="1800" dirty="0"/>
              <a:t>find </a:t>
            </a:r>
            <a:r>
              <a:rPr lang="en-US" altLang="zh-CN" sz="1800" dirty="0" smtClean="0"/>
              <a:t>the right CSI reference resource in FS3</a:t>
            </a:r>
          </a:p>
          <a:p>
            <a:pPr lvl="1" algn="just"/>
            <a:r>
              <a:rPr lang="en-US" altLang="zh-CN" sz="1800" dirty="0"/>
              <a:t>Other </a:t>
            </a:r>
            <a:r>
              <a:rPr lang="en-US" altLang="zh-CN" sz="1800" dirty="0" smtClean="0"/>
              <a:t>purposes are not precluded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xmlns="" val="9899286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zh-CN" dirty="0" smtClean="0"/>
              <a:t>CSI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68761"/>
            <a:ext cx="8229600" cy="4968552"/>
          </a:xfrm>
        </p:spPr>
        <p:txBody>
          <a:bodyPr/>
          <a:lstStyle/>
          <a:p>
            <a:pPr algn="just"/>
            <a:r>
              <a:rPr lang="en-US" altLang="zh-CN" sz="2400" dirty="0"/>
              <a:t>At least one </a:t>
            </a:r>
            <a:r>
              <a:rPr lang="en-US" altLang="zh-CN" sz="2400" dirty="0" smtClean="0"/>
              <a:t>CSI </a:t>
            </a:r>
            <a:r>
              <a:rPr lang="en-US" altLang="zh-CN" sz="2400" dirty="0"/>
              <a:t>test for CRS based transmission scheme and at least one CSI test for DMRS based transmission </a:t>
            </a:r>
            <a:r>
              <a:rPr lang="en-US" altLang="zh-CN" sz="2400" dirty="0" smtClean="0"/>
              <a:t>scheme</a:t>
            </a:r>
          </a:p>
          <a:p>
            <a:pPr lvl="1" algn="just"/>
            <a:r>
              <a:rPr lang="en-US" altLang="zh-CN" sz="1800" dirty="0" smtClean="0"/>
              <a:t>For </a:t>
            </a:r>
            <a:r>
              <a:rPr lang="en-US" altLang="zh-CN" sz="1800" dirty="0"/>
              <a:t>other CSI test case, it is </a:t>
            </a:r>
            <a:r>
              <a:rPr lang="en-US" altLang="zh-CN" sz="1800" dirty="0" smtClean="0"/>
              <a:t>FFS</a:t>
            </a:r>
          </a:p>
          <a:p>
            <a:pPr algn="just"/>
            <a:r>
              <a:rPr lang="en-US" altLang="zh-CN" sz="2400" dirty="0"/>
              <a:t>CQI feedback mode</a:t>
            </a:r>
          </a:p>
          <a:p>
            <a:pPr lvl="1"/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Option </a:t>
            </a:r>
            <a:r>
              <a:rPr lang="en-US" altLang="zh-CN" sz="1800" dirty="0">
                <a:solidFill>
                  <a:prstClr val="black"/>
                </a:solidFill>
                <a:cs typeface="Times New Roman" pitchFamily="18" charset="0"/>
              </a:rPr>
              <a:t>1: Introduce the aperiodic CQI test</a:t>
            </a:r>
          </a:p>
          <a:p>
            <a:pPr lvl="1"/>
            <a:r>
              <a:rPr lang="en-US" altLang="zh-CN" sz="1800" dirty="0">
                <a:solidFill>
                  <a:prstClr val="black"/>
                </a:solidFill>
                <a:cs typeface="Times New Roman" pitchFamily="18" charset="0"/>
              </a:rPr>
              <a:t>Option 2: Introduce the periodic CQI 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test</a:t>
            </a:r>
          </a:p>
          <a:p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Transmission mode</a:t>
            </a:r>
          </a:p>
          <a:p>
            <a:pPr lvl="1"/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Option </a:t>
            </a:r>
            <a:r>
              <a:rPr lang="en-US" altLang="zh-CN" sz="1800" dirty="0">
                <a:solidFill>
                  <a:prstClr val="black"/>
                </a:solidFill>
                <a:cs typeface="Times New Roman" pitchFamily="18" charset="0"/>
              </a:rPr>
              <a:t>1: consider TM3 and TM9</a:t>
            </a:r>
          </a:p>
          <a:p>
            <a:pPr lvl="1"/>
            <a:r>
              <a:rPr lang="en-US" altLang="zh-CN" sz="1800" dirty="0">
                <a:cs typeface="Times New Roman" pitchFamily="18" charset="0"/>
              </a:rPr>
              <a:t>Option 2: consider </a:t>
            </a:r>
            <a:r>
              <a:rPr lang="en-US" altLang="zh-CN" sz="1800" dirty="0" smtClean="0">
                <a:cs typeface="Times New Roman" pitchFamily="18" charset="0"/>
              </a:rPr>
              <a:t>TM2 </a:t>
            </a:r>
            <a:r>
              <a:rPr lang="en-US" altLang="zh-CN" sz="1800" dirty="0">
                <a:cs typeface="Times New Roman" pitchFamily="18" charset="0"/>
              </a:rPr>
              <a:t>and TM9</a:t>
            </a:r>
          </a:p>
          <a:p>
            <a:pPr lvl="1"/>
            <a:r>
              <a:rPr lang="en-US" altLang="zh-CN" sz="1800" dirty="0" smtClean="0">
                <a:cs typeface="Times New Roman" pitchFamily="18" charset="0"/>
              </a:rPr>
              <a:t>Other </a:t>
            </a:r>
            <a:r>
              <a:rPr lang="en-US" altLang="zh-CN" sz="1800" dirty="0">
                <a:cs typeface="Times New Roman" pitchFamily="18" charset="0"/>
              </a:rPr>
              <a:t>options are not </a:t>
            </a:r>
            <a:r>
              <a:rPr lang="en-US" altLang="zh-CN" sz="1800" dirty="0" smtClean="0">
                <a:cs typeface="Times New Roman" pitchFamily="18" charset="0"/>
              </a:rPr>
              <a:t>precluded</a:t>
            </a:r>
          </a:p>
          <a:p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Test methodology</a:t>
            </a:r>
          </a:p>
          <a:p>
            <a:pPr lvl="1">
              <a:buNone/>
            </a:pPr>
            <a:r>
              <a:rPr lang="en-US" altLang="zh-CN" sz="1800" dirty="0" smtClean="0"/>
              <a:t>Companies are encouraged to bring in proposals for CQI test methodology in next meeting. </a:t>
            </a:r>
            <a:endParaRPr lang="en-US" sz="1800" dirty="0" smtClean="0"/>
          </a:p>
          <a:p>
            <a:endParaRPr lang="en-US" altLang="zh-CN" sz="2200" u="sng" dirty="0">
              <a:solidFill>
                <a:srgbClr val="FF0000"/>
              </a:solidFill>
              <a:cs typeface="Times New Roman" pitchFamily="18" charset="0"/>
            </a:endParaRPr>
          </a:p>
          <a:p>
            <a:pPr lvl="1"/>
            <a:endParaRPr lang="en-US" altLang="zh-CN" sz="1800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/>
            <a:endParaRPr lang="en-US" altLang="zh-CN" sz="2200" u="sng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29002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Test </a:t>
            </a:r>
            <a:r>
              <a:rPr lang="en-US" altLang="zh-CN" dirty="0" smtClean="0"/>
              <a:t>purpose</a:t>
            </a:r>
            <a:r>
              <a:rPr lang="en-US" altLang="zh-CN" dirty="0"/>
              <a:t>s</a:t>
            </a:r>
            <a:r>
              <a:rPr lang="en-US" altLang="zh-CN" dirty="0" smtClean="0"/>
              <a:t> </a:t>
            </a:r>
            <a:r>
              <a:rPr lang="en-US" altLang="zh-CN" dirty="0"/>
              <a:t>for LAA demodulation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altLang="zh-CN" sz="2400" dirty="0" smtClean="0"/>
              <a:t>Verify </a:t>
            </a:r>
            <a:r>
              <a:rPr lang="en-US" altLang="zh-CN" sz="2400" dirty="0"/>
              <a:t>the (e)PDCCH/PDSCH performance for bursty DL transmission </a:t>
            </a:r>
            <a:r>
              <a:rPr lang="en-US" altLang="zh-CN" sz="2400" dirty="0" smtClean="0"/>
              <a:t>that </a:t>
            </a:r>
            <a:r>
              <a:rPr lang="en-US" altLang="zh-CN" sz="2400" dirty="0"/>
              <a:t>can be start at random </a:t>
            </a:r>
            <a:r>
              <a:rPr lang="en-US" altLang="zh-CN" sz="2400" dirty="0" smtClean="0"/>
              <a:t>subframe</a:t>
            </a:r>
          </a:p>
          <a:p>
            <a:pPr algn="just"/>
            <a:r>
              <a:rPr lang="en-US" altLang="zh-CN" sz="2400" dirty="0"/>
              <a:t>Verify AGC/FTL/TTL tracking loop and CRS channel estimation performance with bursty CRS transmission</a:t>
            </a:r>
            <a:r>
              <a:rPr lang="en-US" altLang="zh-CN" sz="2400" dirty="0" smtClean="0"/>
              <a:t>.</a:t>
            </a:r>
          </a:p>
          <a:p>
            <a:pPr marL="342900" lvl="1" indent="-342900" algn="just">
              <a:buFont typeface="Arial" pitchFamily="34" charset="0"/>
              <a:buChar char="•"/>
            </a:pPr>
            <a:r>
              <a:rPr lang="en-US" sz="2400" dirty="0" smtClean="0"/>
              <a:t>Verify </a:t>
            </a:r>
            <a:r>
              <a:rPr lang="en-US" sz="2400" dirty="0"/>
              <a:t>the (e)PDCCH/PDSCH performance when the channels are in the initial partial subframe </a:t>
            </a:r>
            <a:r>
              <a:rPr lang="en-US" altLang="zh-CN" sz="2400" dirty="0"/>
              <a:t>if UE support demodulation of initial partial </a:t>
            </a:r>
            <a:r>
              <a:rPr lang="en-US" altLang="zh-CN" sz="2400" dirty="0" err="1" smtClean="0"/>
              <a:t>subframe</a:t>
            </a:r>
            <a:endParaRPr lang="en-US" altLang="zh-CN" sz="2400" strike="sngStrike" dirty="0" smtClean="0"/>
          </a:p>
          <a:p>
            <a:pPr lvl="2" algn="just"/>
            <a:r>
              <a:rPr lang="en-US" altLang="zh-CN" sz="1800" dirty="0"/>
              <a:t>To verify UE have the right behavior for the start symbol detection (symbol 0 or symbol 7)</a:t>
            </a:r>
          </a:p>
          <a:p>
            <a:pPr lvl="2" algn="just"/>
            <a:r>
              <a:rPr lang="en-US" altLang="zh-CN" sz="1800" dirty="0"/>
              <a:t>To verify the new mapping for the second slot</a:t>
            </a:r>
          </a:p>
          <a:p>
            <a:pPr algn="just"/>
            <a:r>
              <a:rPr lang="en-US" altLang="zh-CN" sz="2400" dirty="0" smtClean="0"/>
              <a:t>Verify the (e)PDCCH/PDSCH performance when the channels are in the end partial </a:t>
            </a:r>
            <a:r>
              <a:rPr lang="en-US" altLang="zh-CN" sz="2400" dirty="0" err="1" smtClean="0"/>
              <a:t>subframe</a:t>
            </a:r>
            <a:endParaRPr lang="en-US" altLang="zh-CN" sz="2400" dirty="0" smtClean="0"/>
          </a:p>
          <a:p>
            <a:pPr lvl="1" algn="just"/>
            <a:r>
              <a:rPr lang="en-US" altLang="zh-CN" sz="1800" dirty="0" smtClean="0"/>
              <a:t>To verify the UE have the right UE behavior on the common PDCCH which indicates the number of symbols in the end partial </a:t>
            </a:r>
            <a:r>
              <a:rPr lang="en-US" altLang="zh-CN" sz="1800" dirty="0" err="1" smtClean="0"/>
              <a:t>subframe</a:t>
            </a:r>
            <a:endParaRPr lang="en-US" altLang="zh-CN" sz="1800" dirty="0" smtClean="0"/>
          </a:p>
          <a:p>
            <a:pPr algn="just"/>
            <a:r>
              <a:rPr lang="en-US" altLang="zh-CN" sz="2400" dirty="0"/>
              <a:t>Other test purposes are not precluded</a:t>
            </a:r>
          </a:p>
          <a:p>
            <a:pPr algn="just"/>
            <a:endParaRPr lang="en-US" altLang="zh-CN" sz="2400" u="sng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38051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 PDSCH demodulation requirements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marL="342900" lvl="4" indent="-342900">
              <a:buFont typeface="Arial" pitchFamily="34" charset="0"/>
              <a:buChar char="•"/>
            </a:pPr>
            <a:r>
              <a:rPr lang="en-US" altLang="zh-CN" sz="2400" dirty="0" smtClean="0">
                <a:cs typeface="Times New Roman" pitchFamily="18" charset="0"/>
              </a:rPr>
              <a:t>Introduce new PDSCH tests in CA mode with one licensed CC</a:t>
            </a:r>
            <a:endParaRPr lang="en-US" altLang="zh-CN" sz="2400" strike="sngStrike" dirty="0" smtClean="0">
              <a:cs typeface="Times New Roman" pitchFamily="18" charset="0"/>
            </a:endParaRPr>
          </a:p>
          <a:p>
            <a:r>
              <a:rPr lang="en-GB" altLang="zh-CN" sz="2400" dirty="0" smtClean="0">
                <a:solidFill>
                  <a:prstClr val="black"/>
                </a:solidFill>
                <a:cs typeface="Times New Roman" pitchFamily="18" charset="0"/>
              </a:rPr>
              <a:t>Follow per-CC approach similar as that used for 3DL CA demodulation tests.</a:t>
            </a:r>
          </a:p>
          <a:p>
            <a:pPr lvl="1"/>
            <a:r>
              <a:rPr lang="en-GB" altLang="zh-CN" sz="1800" dirty="0" smtClean="0">
                <a:solidFill>
                  <a:prstClr val="black"/>
                </a:solidFill>
                <a:cs typeface="Times New Roman" pitchFamily="18" charset="0"/>
              </a:rPr>
              <a:t>Performance verification:</a:t>
            </a:r>
          </a:p>
          <a:p>
            <a:pPr lvl="2"/>
            <a:r>
              <a:rPr lang="en-GB" altLang="zh-CN" sz="1400" dirty="0" smtClean="0">
                <a:solidFill>
                  <a:prstClr val="black"/>
                </a:solidFill>
                <a:cs typeface="Times New Roman" pitchFamily="18" charset="0"/>
              </a:rPr>
              <a:t>Option 1</a:t>
            </a:r>
            <a:r>
              <a:rPr lang="en-US" altLang="zh-CN" sz="1400" dirty="0" smtClean="0">
                <a:solidFill>
                  <a:prstClr val="black"/>
                </a:solidFill>
                <a:cs typeface="Times New Roman" pitchFamily="18" charset="0"/>
              </a:rPr>
              <a:t>: </a:t>
            </a:r>
            <a:r>
              <a:rPr lang="en-GB" altLang="zh-CN" sz="1400" dirty="0" smtClean="0">
                <a:solidFill>
                  <a:prstClr val="black"/>
                </a:solidFill>
                <a:cs typeface="Times New Roman" pitchFamily="18" charset="0"/>
              </a:rPr>
              <a:t>for LAA </a:t>
            </a:r>
            <a:r>
              <a:rPr lang="en-GB" altLang="zh-CN" sz="1400" dirty="0" err="1" smtClean="0">
                <a:solidFill>
                  <a:prstClr val="black"/>
                </a:solidFill>
                <a:cs typeface="Times New Roman" pitchFamily="18" charset="0"/>
              </a:rPr>
              <a:t>SCell</a:t>
            </a:r>
            <a:r>
              <a:rPr lang="en-GB" altLang="zh-CN" sz="1400" dirty="0" smtClean="0">
                <a:solidFill>
                  <a:prstClr val="black"/>
                </a:solidFill>
                <a:cs typeface="Times New Roman" pitchFamily="18" charset="0"/>
              </a:rPr>
              <a:t> only</a:t>
            </a:r>
          </a:p>
          <a:p>
            <a:pPr lvl="2"/>
            <a:r>
              <a:rPr lang="en-GB" altLang="zh-CN" sz="1400" dirty="0" smtClean="0">
                <a:solidFill>
                  <a:prstClr val="black"/>
                </a:solidFill>
                <a:cs typeface="Times New Roman" pitchFamily="18" charset="0"/>
              </a:rPr>
              <a:t>Option 2: for LAA </a:t>
            </a:r>
            <a:r>
              <a:rPr lang="en-GB" altLang="zh-CN" sz="1400" dirty="0" err="1" smtClean="0">
                <a:cs typeface="Times New Roman" pitchFamily="18" charset="0"/>
              </a:rPr>
              <a:t>Scell</a:t>
            </a:r>
            <a:r>
              <a:rPr lang="en-US" altLang="zh-CN" sz="1400" dirty="0" smtClean="0">
                <a:cs typeface="Times New Roman" pitchFamily="18" charset="0"/>
              </a:rPr>
              <a:t>(s)</a:t>
            </a:r>
            <a:r>
              <a:rPr lang="en-GB" altLang="zh-CN" sz="1400" dirty="0" smtClean="0">
                <a:cs typeface="Times New Roman" pitchFamily="18" charset="0"/>
              </a:rPr>
              <a:t> and </a:t>
            </a:r>
            <a:r>
              <a:rPr lang="en-GB" altLang="zh-CN" sz="1400" dirty="0" err="1" smtClean="0">
                <a:cs typeface="Times New Roman" pitchFamily="18" charset="0"/>
              </a:rPr>
              <a:t>PCell</a:t>
            </a:r>
            <a:endParaRPr lang="en-GB" altLang="zh-CN" sz="1400" dirty="0" smtClean="0">
              <a:cs typeface="Times New Roman" pitchFamily="18" charset="0"/>
            </a:endParaRPr>
          </a:p>
          <a:p>
            <a:pPr lvl="1" algn="just"/>
            <a:r>
              <a:rPr lang="en-GB" altLang="zh-CN" sz="1800" dirty="0" smtClean="0"/>
              <a:t>The </a:t>
            </a:r>
            <a:r>
              <a:rPr lang="en-GB" altLang="zh-CN" sz="1800" dirty="0"/>
              <a:t>performance requirements are band agnostic and band combination agnostic. </a:t>
            </a:r>
            <a:endParaRPr lang="en-US" altLang="zh-CN" sz="1800" strike="sngStrike" dirty="0"/>
          </a:p>
          <a:p>
            <a:pPr marL="342900" lvl="4" indent="-342900" algn="just">
              <a:buFont typeface="Arial" pitchFamily="34" charset="0"/>
              <a:buChar char="•"/>
            </a:pPr>
            <a:r>
              <a:rPr lang="en-GB" altLang="zh-CN" sz="2400" dirty="0" smtClean="0">
                <a:cs typeface="Times New Roman" pitchFamily="18" charset="0"/>
              </a:rPr>
              <a:t>For PDSCH test, both CRS-based transmission scheme(s) and DMRS-based transmission scheme shall be </a:t>
            </a:r>
            <a:r>
              <a:rPr lang="en-US" altLang="zh-CN" sz="2400" dirty="0" smtClean="0">
                <a:cs typeface="Times New Roman" pitchFamily="18" charset="0"/>
              </a:rPr>
              <a:t> covered</a:t>
            </a:r>
          </a:p>
          <a:p>
            <a:pPr lvl="2"/>
            <a:endParaRPr lang="en-US" altLang="zh-CN" sz="1600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lvl="1">
              <a:buNone/>
            </a:pPr>
            <a:endParaRPr lang="en-US" altLang="zh-CN" sz="18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PDSCH demodulation requirements test parameters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400" dirty="0" smtClean="0">
                <a:cs typeface="Times New Roman" pitchFamily="18" charset="0"/>
              </a:rPr>
              <a:t>TM3 is used for licensed carriers</a:t>
            </a:r>
          </a:p>
          <a:p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Transmission </a:t>
            </a:r>
            <a:r>
              <a:rPr lang="en-US" altLang="zh-CN" sz="2400" dirty="0" smtClean="0">
                <a:cs typeface="Times New Roman" pitchFamily="18" charset="0"/>
              </a:rPr>
              <a:t>schemes of unlicensed carrier</a:t>
            </a:r>
            <a:endParaRPr lang="en-US" altLang="zh-CN" sz="2400" dirty="0">
              <a:cs typeface="Times New Roman" pitchFamily="18" charset="0"/>
            </a:endParaRPr>
          </a:p>
          <a:p>
            <a:pPr lvl="1"/>
            <a:r>
              <a:rPr lang="en-US" altLang="zh-CN" sz="1800" dirty="0">
                <a:solidFill>
                  <a:prstClr val="black"/>
                </a:solidFill>
                <a:cs typeface="Times New Roman" pitchFamily="18" charset="0"/>
              </a:rPr>
              <a:t>Option 1: </a:t>
            </a:r>
            <a:endParaRPr lang="en-US" altLang="zh-CN" sz="1800" strike="sngStrike" dirty="0">
              <a:solidFill>
                <a:prstClr val="black"/>
              </a:solidFill>
              <a:cs typeface="Times New Roman" pitchFamily="18" charset="0"/>
            </a:endParaRPr>
          </a:p>
          <a:p>
            <a:pPr lvl="2"/>
            <a:r>
              <a:rPr lang="en-US" altLang="zh-CN" sz="1800" dirty="0">
                <a:solidFill>
                  <a:prstClr val="black"/>
                </a:solidFill>
                <a:cs typeface="Times New Roman" pitchFamily="18" charset="0"/>
              </a:rPr>
              <a:t>TM3 for CRS-based 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transmission </a:t>
            </a:r>
            <a:r>
              <a:rPr lang="en-US" altLang="zh-CN" sz="1800" dirty="0">
                <a:solidFill>
                  <a:prstClr val="black"/>
                </a:solidFill>
                <a:cs typeface="Times New Roman" pitchFamily="18" charset="0"/>
              </a:rPr>
              <a:t>scheme</a:t>
            </a:r>
          </a:p>
          <a:p>
            <a:pPr lvl="2"/>
            <a:r>
              <a:rPr lang="en-US" altLang="zh-CN" sz="1800" dirty="0">
                <a:solidFill>
                  <a:prstClr val="black"/>
                </a:solidFill>
                <a:cs typeface="Times New Roman" pitchFamily="18" charset="0"/>
              </a:rPr>
              <a:t>TM9 for DMRS-based transmission scheme</a:t>
            </a:r>
          </a:p>
          <a:p>
            <a:pPr lvl="1"/>
            <a:r>
              <a:rPr lang="en-US" altLang="zh-CN" sz="1800" dirty="0">
                <a:solidFill>
                  <a:prstClr val="black"/>
                </a:solidFill>
                <a:cs typeface="Times New Roman" pitchFamily="18" charset="0"/>
              </a:rPr>
              <a:t>Option 2: </a:t>
            </a:r>
          </a:p>
          <a:p>
            <a:pPr lvl="2"/>
            <a:r>
              <a:rPr lang="en-US" altLang="zh-CN" sz="1800" dirty="0">
                <a:solidFill>
                  <a:prstClr val="black"/>
                </a:solidFill>
                <a:cs typeface="Times New Roman" pitchFamily="18" charset="0"/>
              </a:rPr>
              <a:t>TM3 and TM4 for CRS-based transmission scheme </a:t>
            </a:r>
          </a:p>
          <a:p>
            <a:pPr lvl="3"/>
            <a:r>
              <a:rPr lang="en-US" altLang="zh-CN" sz="1800" dirty="0">
                <a:solidFill>
                  <a:prstClr val="black"/>
                </a:solidFill>
                <a:cs typeface="Times New Roman" pitchFamily="18" charset="0"/>
              </a:rPr>
              <a:t>TM3 and TM4 for different antenna configuration</a:t>
            </a:r>
          </a:p>
          <a:p>
            <a:pPr lvl="2"/>
            <a:r>
              <a:rPr lang="en-US" altLang="zh-CN" sz="1800" dirty="0">
                <a:solidFill>
                  <a:prstClr val="black"/>
                </a:solidFill>
                <a:cs typeface="Times New Roman" pitchFamily="18" charset="0"/>
              </a:rPr>
              <a:t>TM9 for DMRS-based transmission scheme</a:t>
            </a:r>
          </a:p>
          <a:p>
            <a:pPr lvl="1"/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Other </a:t>
            </a:r>
            <a:r>
              <a:rPr lang="en-US" altLang="zh-CN" sz="1800" dirty="0">
                <a:solidFill>
                  <a:prstClr val="black"/>
                </a:solidFill>
                <a:cs typeface="Times New Roman" pitchFamily="18" charset="0"/>
              </a:rPr>
              <a:t>options are not precluded </a:t>
            </a:r>
          </a:p>
        </p:txBody>
      </p:sp>
    </p:spTree>
    <p:extLst>
      <p:ext uri="{BB962C8B-B14F-4D97-AF65-F5344CB8AC3E}">
        <p14:creationId xmlns:p14="http://schemas.microsoft.com/office/powerpoint/2010/main" xmlns="" val="3714677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PDSCH demodulation requirements test parameters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84576"/>
          </a:xfrm>
        </p:spPr>
        <p:txBody>
          <a:bodyPr>
            <a:normAutofit fontScale="32500" lnSpcReduction="20000"/>
          </a:bodyPr>
          <a:lstStyle/>
          <a:p>
            <a:pPr algn="just"/>
            <a:r>
              <a:rPr lang="en-US" altLang="zh-CN" sz="7400" dirty="0" smtClean="0">
                <a:solidFill>
                  <a:prstClr val="black"/>
                </a:solidFill>
                <a:cs typeface="Times New Roman" pitchFamily="18" charset="0"/>
              </a:rPr>
              <a:t>Antenna </a:t>
            </a:r>
            <a:r>
              <a:rPr lang="en-US" altLang="zh-CN" sz="7400" dirty="0">
                <a:solidFill>
                  <a:prstClr val="black"/>
                </a:solidFill>
                <a:cs typeface="Times New Roman" pitchFamily="18" charset="0"/>
              </a:rPr>
              <a:t>configurations and correlation </a:t>
            </a:r>
            <a:r>
              <a:rPr lang="en-US" altLang="zh-CN" sz="7400" dirty="0" smtClean="0">
                <a:solidFill>
                  <a:prstClr val="black"/>
                </a:solidFill>
                <a:cs typeface="Times New Roman" pitchFamily="18" charset="0"/>
              </a:rPr>
              <a:t>matrix:</a:t>
            </a:r>
          </a:p>
          <a:p>
            <a:pPr lvl="1"/>
            <a:r>
              <a:rPr lang="en-US" altLang="zh-CN" sz="5500" dirty="0" smtClean="0">
                <a:cs typeface="Times New Roman" pitchFamily="18" charset="0"/>
              </a:rPr>
              <a:t>Option 1: 2x2 Low and 4x2 Low;</a:t>
            </a:r>
          </a:p>
          <a:p>
            <a:pPr lvl="1"/>
            <a:r>
              <a:rPr lang="en-US" altLang="zh-CN" sz="5500" dirty="0">
                <a:cs typeface="Times New Roman" pitchFamily="18" charset="0"/>
              </a:rPr>
              <a:t>Option 2: only 2x2 Low</a:t>
            </a:r>
          </a:p>
          <a:p>
            <a:pPr lvl="1"/>
            <a:r>
              <a:rPr lang="en-US" altLang="zh-CN" sz="5500" dirty="0" smtClean="0">
                <a:cs typeface="Times New Roman" pitchFamily="18" charset="0"/>
              </a:rPr>
              <a:t>Other </a:t>
            </a:r>
            <a:r>
              <a:rPr lang="en-US" altLang="zh-CN" sz="5500" dirty="0">
                <a:cs typeface="Times New Roman" pitchFamily="18" charset="0"/>
              </a:rPr>
              <a:t>options are not </a:t>
            </a:r>
            <a:r>
              <a:rPr lang="en-US" altLang="zh-CN" sz="5500" dirty="0" smtClean="0">
                <a:cs typeface="Times New Roman" pitchFamily="18" charset="0"/>
              </a:rPr>
              <a:t>precluded</a:t>
            </a:r>
          </a:p>
          <a:p>
            <a:r>
              <a:rPr lang="en-US" altLang="zh-CN" sz="5400" dirty="0" smtClean="0">
                <a:cs typeface="Times New Roman" pitchFamily="18" charset="0"/>
              </a:rPr>
              <a:t>Note: the antenna configuration for different test case may be different.</a:t>
            </a:r>
          </a:p>
          <a:p>
            <a:pPr marL="0" indent="0">
              <a:buNone/>
            </a:pPr>
            <a:endParaRPr lang="en-US" altLang="zh-CN" sz="5100" dirty="0" smtClean="0">
              <a:cs typeface="Times New Roman" pitchFamily="18" charset="0"/>
            </a:endParaRPr>
          </a:p>
          <a:p>
            <a:r>
              <a:rPr lang="en-US" altLang="zh-CN" sz="7400" dirty="0" smtClean="0">
                <a:cs typeface="Times New Roman" pitchFamily="18" charset="0"/>
              </a:rPr>
              <a:t>MBSFN subframe configuration</a:t>
            </a:r>
          </a:p>
          <a:p>
            <a:pPr lvl="1"/>
            <a:r>
              <a:rPr lang="en-US" altLang="zh-CN" sz="5500" dirty="0" smtClean="0">
                <a:cs typeface="Times New Roman" pitchFamily="18" charset="0"/>
              </a:rPr>
              <a:t>Option 1: </a:t>
            </a:r>
          </a:p>
          <a:p>
            <a:pPr lvl="2" algn="just"/>
            <a:r>
              <a:rPr lang="en-GB" altLang="zh-CN" sz="5500" dirty="0"/>
              <a:t>MBSFN subframe is not configured  for CRS-based transmission mode</a:t>
            </a:r>
          </a:p>
          <a:p>
            <a:pPr lvl="2" algn="just"/>
            <a:r>
              <a:rPr lang="en-GB" altLang="zh-CN" sz="5500" dirty="0" smtClean="0"/>
              <a:t>MBSFN subframe is configured in subframes 1,2,3,4,6,7,8,9 for </a:t>
            </a:r>
            <a:r>
              <a:rPr lang="en-GB" altLang="zh-CN" sz="5500" dirty="0"/>
              <a:t>DMRS-based transmission mode </a:t>
            </a:r>
            <a:endParaRPr lang="en-GB" altLang="zh-CN" sz="5500" dirty="0" smtClean="0"/>
          </a:p>
          <a:p>
            <a:pPr lvl="1" algn="just"/>
            <a:r>
              <a:rPr lang="en-GB" altLang="zh-CN" sz="5500" dirty="0" smtClean="0"/>
              <a:t>Option 2</a:t>
            </a:r>
          </a:p>
          <a:p>
            <a:pPr lvl="2" algn="just"/>
            <a:r>
              <a:rPr lang="en-GB" altLang="zh-CN" sz="5100" dirty="0" smtClean="0"/>
              <a:t>MBSFN </a:t>
            </a:r>
            <a:r>
              <a:rPr lang="en-GB" altLang="zh-CN" sz="5100" dirty="0" err="1" smtClean="0"/>
              <a:t>subframe</a:t>
            </a:r>
            <a:r>
              <a:rPr lang="en-GB" altLang="zh-CN" sz="5100" dirty="0" smtClean="0"/>
              <a:t> is not configured for both CRS-based and DMRS-based transmission mode</a:t>
            </a:r>
          </a:p>
          <a:p>
            <a:pPr lvl="1" algn="just"/>
            <a:endParaRPr lang="en-GB" altLang="zh-CN" sz="5100" u="sng" dirty="0" smtClean="0"/>
          </a:p>
          <a:p>
            <a:r>
              <a:rPr lang="en-US" altLang="zh-CN" sz="7400" dirty="0"/>
              <a:t>DRS configuration</a:t>
            </a:r>
          </a:p>
          <a:p>
            <a:pPr lvl="1"/>
            <a:r>
              <a:rPr lang="en-US" altLang="zh-CN" sz="5500" dirty="0" smtClean="0"/>
              <a:t>The periodicity is FFS.</a:t>
            </a:r>
            <a:endParaRPr lang="en-US" altLang="zh-CN" sz="5500" dirty="0"/>
          </a:p>
          <a:p>
            <a:pPr algn="just"/>
            <a:endParaRPr lang="en-GB" altLang="zh-CN" u="sng" dirty="0"/>
          </a:p>
          <a:p>
            <a:pPr lvl="1"/>
            <a:endParaRPr lang="en-US" altLang="zh-CN" u="sng" dirty="0"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23326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PDSCH demodulation requirements test parameters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57400"/>
            <a:ext cx="8229600" cy="54006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Propagation conditions:</a:t>
            </a:r>
          </a:p>
          <a:p>
            <a:pPr lvl="1"/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Option 1: EVA5 and/or</a:t>
            </a:r>
            <a:r>
              <a:rPr lang="en-US" altLang="zh-CN" sz="1800" dirty="0" smtClean="0">
                <a:solidFill>
                  <a:srgbClr val="00B050"/>
                </a:solidFill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EPA5</a:t>
            </a:r>
          </a:p>
          <a:p>
            <a:pPr lvl="1"/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Other options are not precluded</a:t>
            </a:r>
            <a:endParaRPr lang="en-US" altLang="zh-CN" sz="1800" dirty="0" smtClean="0">
              <a:cs typeface="Times New Roman" pitchFamily="18" charset="0"/>
            </a:endParaRPr>
          </a:p>
          <a:p>
            <a:r>
              <a:rPr lang="en-US" altLang="zh-CN" sz="2400" dirty="0" smtClean="0">
                <a:cs typeface="Times New Roman" pitchFamily="18" charset="0"/>
              </a:rPr>
              <a:t>MCS: Starting point for further study</a:t>
            </a:r>
          </a:p>
          <a:p>
            <a:pPr lvl="1"/>
            <a:r>
              <a:rPr lang="en-US" altLang="zh-CN" sz="1800" dirty="0" smtClean="0">
                <a:cs typeface="Times New Roman" pitchFamily="18" charset="0"/>
              </a:rPr>
              <a:t>Option 1: 16QAM 1/2 and 64QAM 1/2</a:t>
            </a:r>
          </a:p>
          <a:p>
            <a:pPr lvl="1"/>
            <a:r>
              <a:rPr lang="en-US" altLang="zh-CN" sz="1800" dirty="0" smtClean="0">
                <a:cs typeface="Times New Roman" pitchFamily="18" charset="0"/>
              </a:rPr>
              <a:t>Other options are not precluded</a:t>
            </a:r>
          </a:p>
          <a:p>
            <a:r>
              <a:rPr lang="en-US" altLang="zh-CN" sz="2400" dirty="0" smtClean="0">
                <a:cs typeface="Times New Roman" pitchFamily="18" charset="0"/>
              </a:rPr>
              <a:t>Frequency offset and timing error, and synchronization: </a:t>
            </a:r>
          </a:p>
          <a:p>
            <a:pPr lvl="1"/>
            <a:r>
              <a:rPr lang="en-US" altLang="zh-CN" sz="1800" dirty="0" smtClean="0">
                <a:cs typeface="Times New Roman" pitchFamily="18" charset="0"/>
              </a:rPr>
              <a:t>Frequency offset and timing error of LAA Scell should be set relative to Pcell</a:t>
            </a:r>
          </a:p>
          <a:p>
            <a:pPr lvl="1"/>
            <a:r>
              <a:rPr lang="en-US" altLang="zh-CN" sz="1800" dirty="0" smtClean="0">
                <a:cs typeface="Times New Roman" pitchFamily="18" charset="0"/>
              </a:rPr>
              <a:t>Practical synchronization algorithm in UE should be considered;</a:t>
            </a:r>
          </a:p>
          <a:p>
            <a:pPr lvl="1"/>
            <a:r>
              <a:rPr lang="en-US" altLang="zh-CN" sz="1800" dirty="0" smtClean="0">
                <a:cs typeface="Times New Roman" pitchFamily="18" charset="0"/>
              </a:rPr>
              <a:t>Other details are FFS</a:t>
            </a:r>
          </a:p>
          <a:p>
            <a:r>
              <a:rPr lang="en-GB" altLang="zh-CN" sz="2400" dirty="0" smtClean="0"/>
              <a:t>Reference receiver: </a:t>
            </a:r>
          </a:p>
          <a:p>
            <a:pPr lvl="1"/>
            <a:r>
              <a:rPr lang="en-GB" altLang="zh-CN" sz="1800" dirty="0" smtClean="0"/>
              <a:t>MMSE-IRC receiver</a:t>
            </a:r>
            <a:endParaRPr lang="en-US" altLang="zh-CN" sz="1800" dirty="0" smtClean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PDSCH demodulation requirements test parameters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Burst transmission model should be specified:</a:t>
            </a:r>
          </a:p>
          <a:p>
            <a:pPr lvl="1"/>
            <a:r>
              <a:rPr lang="en-US" altLang="zh-CN" sz="1800" dirty="0" smtClean="0"/>
              <a:t>Option 1: Explicitly model LBT transmission (Ericsson, R4-160367)</a:t>
            </a:r>
          </a:p>
          <a:p>
            <a:pPr lvl="1"/>
            <a:r>
              <a:rPr lang="en-US" altLang="zh-CN" sz="1800" dirty="0" smtClean="0"/>
              <a:t>Option 2: Design a repeated burst transmission pattern. pre-define 8 types of burst pattern, after the previous burst transmission, randomly decide to chose which burst type out of 8 types (Huawei, R4-160742)</a:t>
            </a:r>
          </a:p>
          <a:p>
            <a:pPr lvl="1"/>
            <a:r>
              <a:rPr lang="en-US" altLang="zh-CN" sz="1800" dirty="0" smtClean="0"/>
              <a:t>Option 3: </a:t>
            </a:r>
            <a:r>
              <a:rPr lang="en-US" sz="1800" dirty="0"/>
              <a:t>Define DL burst transmission model based on Poisson arrival </a:t>
            </a:r>
            <a:r>
              <a:rPr lang="en-US" sz="1800" dirty="0" smtClean="0"/>
              <a:t>process. Number </a:t>
            </a:r>
            <a:r>
              <a:rPr lang="en-US" sz="1800" dirty="0"/>
              <a:t>of subframes in a transmission burst is chosen uniformly from {4,5,6,7,8}. </a:t>
            </a:r>
            <a:r>
              <a:rPr lang="en-US" sz="1800" dirty="0" smtClean="0"/>
              <a:t> (QC, R4-160046)</a:t>
            </a:r>
            <a:endParaRPr lang="en-US" sz="1800" dirty="0"/>
          </a:p>
          <a:p>
            <a:pPr lvl="1"/>
            <a:r>
              <a:rPr lang="en-US" altLang="zh-CN" sz="1800" dirty="0" smtClean="0"/>
              <a:t>More input from other companies are highly welcome.</a:t>
            </a:r>
            <a:endParaRPr lang="en-US" altLang="zh-CN" sz="1800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algn="just"/>
            <a:r>
              <a:rPr lang="en-US" altLang="zh-CN" sz="2400" dirty="0" smtClean="0"/>
              <a:t>RAN1 decision on LAA UE capability related to reception on initial partial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 should be taken into account when specifying the requirements</a:t>
            </a: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PDSCH demodulation requirements test parameters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>
                <a:solidFill>
                  <a:prstClr val="black"/>
                </a:solidFill>
                <a:cs typeface="Times New Roman" pitchFamily="18" charset="0"/>
              </a:rPr>
              <a:t>Test </a:t>
            </a:r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metric</a:t>
            </a:r>
            <a:endParaRPr lang="en-US" altLang="zh-CN" sz="2400" dirty="0">
              <a:solidFill>
                <a:prstClr val="black"/>
              </a:solidFill>
              <a:cs typeface="Times New Roman" pitchFamily="18" charset="0"/>
            </a:endParaRPr>
          </a:p>
          <a:p>
            <a:pPr lvl="1"/>
            <a:r>
              <a:rPr lang="en-US" altLang="zh-CN" sz="1800" dirty="0" smtClean="0"/>
              <a:t>Option 1:</a:t>
            </a:r>
            <a:r>
              <a:rPr lang="en-US" altLang="zh-CN" sz="1800" dirty="0" smtClean="0">
                <a:cs typeface="Times New Roman" pitchFamily="18" charset="0"/>
              </a:rPr>
              <a:t> Reusing relative throughput</a:t>
            </a:r>
            <a:endParaRPr lang="en-US" altLang="zh-CN" sz="1800" dirty="0"/>
          </a:p>
          <a:p>
            <a:pPr lvl="2"/>
            <a:r>
              <a:rPr lang="en-GB" altLang="zh-CN" sz="1400" dirty="0" smtClean="0"/>
              <a:t>Considering </a:t>
            </a:r>
            <a:r>
              <a:rPr lang="en-GB" altLang="zh-CN" sz="1400" dirty="0"/>
              <a:t>updating the relative throughput definition as given in </a:t>
            </a:r>
            <a:r>
              <a:rPr lang="zh-CN" altLang="zh-CN" sz="1400" dirty="0" smtClean="0"/>
              <a:t>R4-160368</a:t>
            </a:r>
            <a:endParaRPr lang="en-US" altLang="zh-CN" sz="1400" dirty="0" smtClean="0"/>
          </a:p>
          <a:p>
            <a:pPr lvl="2"/>
            <a:r>
              <a:rPr lang="en-US" altLang="zh-CN" sz="1400" dirty="0" smtClean="0"/>
              <a:t>70% TP as starting point. </a:t>
            </a:r>
            <a:endParaRPr lang="en-US" altLang="zh-CN" sz="1400" dirty="0"/>
          </a:p>
          <a:p>
            <a:pPr lvl="2"/>
            <a:endParaRPr lang="en-GB" altLang="zh-CN" sz="1600" dirty="0"/>
          </a:p>
          <a:p>
            <a:endParaRPr lang="en-US" dirty="0" smtClean="0"/>
          </a:p>
          <a:p>
            <a:pPr lvl="1"/>
            <a:r>
              <a:rPr lang="en-US" altLang="zh-CN" sz="1800" dirty="0" smtClean="0"/>
              <a:t>Other options not precluded</a:t>
            </a:r>
            <a:endParaRPr lang="en-US" altLang="zh-CN" sz="18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2996952"/>
            <a:ext cx="4752528" cy="4429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899568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 Control channel demodulation requirements</a:t>
            </a:r>
            <a:endParaRPr lang="zh-CN" altLang="en-US" u="sng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57400"/>
            <a:ext cx="8229600" cy="5400600"/>
          </a:xfrm>
        </p:spPr>
        <p:txBody>
          <a:bodyPr>
            <a:noAutofit/>
          </a:bodyPr>
          <a:lstStyle/>
          <a:p>
            <a:pPr marL="342900" lvl="4" indent="-342900">
              <a:buFont typeface="Arial" pitchFamily="34" charset="0"/>
              <a:buChar char="•"/>
            </a:pPr>
            <a:r>
              <a:rPr lang="en-GB" altLang="zh-CN" sz="2400" dirty="0" smtClean="0">
                <a:cs typeface="Times New Roman" pitchFamily="18" charset="0"/>
              </a:rPr>
              <a:t>PDCCH and EPDCCH performance verification:</a:t>
            </a:r>
            <a:endParaRPr lang="en-US" altLang="zh-CN" sz="2400" dirty="0" smtClean="0">
              <a:cs typeface="Times New Roman" pitchFamily="18" charset="0"/>
            </a:endParaRPr>
          </a:p>
          <a:p>
            <a:pPr lvl="1"/>
            <a:r>
              <a:rPr lang="en-US" sz="1800" dirty="0" smtClean="0">
                <a:solidFill>
                  <a:prstClr val="black"/>
                </a:solidFill>
                <a:cs typeface="Times New Roman" pitchFamily="18" charset="0"/>
              </a:rPr>
              <a:t>Option 1: Specify the PDCCH and EPDCCH performance requirements</a:t>
            </a:r>
          </a:p>
          <a:p>
            <a:pPr lvl="2"/>
            <a:r>
              <a:rPr lang="en-US" sz="1800" dirty="0" smtClean="0">
                <a:solidFill>
                  <a:prstClr val="black"/>
                </a:solidFill>
                <a:cs typeface="Times New Roman" pitchFamily="18" charset="0"/>
              </a:rPr>
              <a:t>The details parameters are FFS</a:t>
            </a:r>
          </a:p>
          <a:p>
            <a:pPr lvl="2"/>
            <a:r>
              <a:rPr lang="en-US" sz="1800" dirty="0" smtClean="0">
                <a:solidFill>
                  <a:prstClr val="black"/>
                </a:solidFill>
                <a:cs typeface="Times New Roman" pitchFamily="18" charset="0"/>
              </a:rPr>
              <a:t>Test metric: </a:t>
            </a:r>
          </a:p>
          <a:p>
            <a:pPr lvl="3"/>
            <a:r>
              <a:rPr lang="en-US" sz="1800" dirty="0" smtClean="0">
                <a:solidFill>
                  <a:prstClr val="black"/>
                </a:solidFill>
                <a:cs typeface="Times New Roman" pitchFamily="18" charset="0"/>
              </a:rPr>
              <a:t>Using BLER metric as starting point</a:t>
            </a:r>
          </a:p>
          <a:p>
            <a:pPr lvl="1"/>
            <a:r>
              <a:rPr lang="en-US" sz="1800" dirty="0" smtClean="0">
                <a:solidFill>
                  <a:prstClr val="black"/>
                </a:solidFill>
                <a:cs typeface="Times New Roman" pitchFamily="18" charset="0"/>
              </a:rPr>
              <a:t>Option 2: Implicitly verify the PDCCH and EPDCCH performance via PDSCH tests</a:t>
            </a: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954</TotalTime>
  <Words>802</Words>
  <Application>Microsoft Office PowerPoint</Application>
  <PresentationFormat>On-screen Show (4:3)</PresentationFormat>
  <Paragraphs>103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主题</vt:lpstr>
      <vt:lpstr>3GPP TSG-RAN WG4 Meeting #78                                                St. Julian’s, Malta, 15-19 February 2016 </vt:lpstr>
      <vt:lpstr>Test purposes for LAA demodulation</vt:lpstr>
      <vt:lpstr> PDSCH demodulation requirements</vt:lpstr>
      <vt:lpstr>PDSCH demodulation requirements test parameters</vt:lpstr>
      <vt:lpstr>PDSCH demodulation requirements test parameters</vt:lpstr>
      <vt:lpstr>PDSCH demodulation requirements test parameters</vt:lpstr>
      <vt:lpstr>PDSCH demodulation requirements test parameters</vt:lpstr>
      <vt:lpstr>PDSCH demodulation requirements test parameters</vt:lpstr>
      <vt:lpstr> Control channel demodulation requirements</vt:lpstr>
      <vt:lpstr>Test purpose for LAA CSI</vt:lpstr>
      <vt:lpstr>CSI test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Huawei</cp:lastModifiedBy>
  <cp:revision>235</cp:revision>
  <dcterms:created xsi:type="dcterms:W3CDTF">2016-01-12T08:39:50Z</dcterms:created>
  <dcterms:modified xsi:type="dcterms:W3CDTF">2016-02-19T08:29:04Z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AdHocReviewCycleID">
    <vt:i4>524215840</vt:i4>
  </property>
  <property fmtid="{D5CDD505-2E9C-101B-9397-08002B2CF9AE}" pid="7" name="_EmailSubject">
    <vt:lpwstr>Draft WF on demodulation performance and CSI requirements for LAA</vt:lpwstr>
  </property>
  <property fmtid="{D5CDD505-2E9C-101B-9397-08002B2CF9AE}" pid="8" name="_AuthorEmail">
    <vt:lpwstr>jaehor@qti.qualcomm.com</vt:lpwstr>
  </property>
  <property fmtid="{D5CDD505-2E9C-101B-9397-08002B2CF9AE}" pid="9" name="_AuthorEmailDisplayName">
    <vt:lpwstr>Ryu, Jaeho</vt:lpwstr>
  </property>
  <property fmtid="{D5CDD505-2E9C-101B-9397-08002B2CF9AE}" pid="10" name="_new_ms_pID_725433">
    <vt:lpwstr>o4BuFXtceD/qMSrFAG
zaiBBohAGA4ePlybYp5xbcPlVxM=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1455867784</vt:lpwstr>
  </property>
</Properties>
</file>