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1" autoAdjust="0"/>
    <p:restoredTop sz="94660"/>
  </p:normalViewPr>
  <p:slideViewPr>
    <p:cSldViewPr snapToGrid="0">
      <p:cViewPr varScale="1">
        <p:scale>
          <a:sx n="74" d="100"/>
          <a:sy n="74" d="100"/>
        </p:scale>
        <p:origin x="-498"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B646311-8649-4E4F-8168-630EBE8AC536}" type="datetimeFigureOut">
              <a:rPr lang="en-US" smtClean="0"/>
              <a:t>2/15/2016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4430889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646311-8649-4E4F-8168-630EBE8AC536}" type="datetimeFigureOut">
              <a:rPr lang="en-US" smtClean="0"/>
              <a:t>2/15/2016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3588559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646311-8649-4E4F-8168-630EBE8AC536}" type="datetimeFigureOut">
              <a:rPr lang="en-US" smtClean="0"/>
              <a:t>2/15/2016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42342941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426467"/>
            <a:ext cx="114300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p:txBody>
      </p:sp>
      <p:sp>
        <p:nvSpPr>
          <p:cNvPr id="12" name="Title Placeholder 1"/>
          <p:cNvSpPr>
            <a:spLocks noGrp="1"/>
          </p:cNvSpPr>
          <p:nvPr>
            <p:ph type="title"/>
          </p:nvPr>
        </p:nvSpPr>
        <p:spPr>
          <a:xfrm>
            <a:off x="283541" y="698990"/>
            <a:ext cx="11432977" cy="5678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grpSp>
      <p:sp>
        <p:nvSpPr>
          <p:cNvPr id="61" name="TextBox 60"/>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2/15/2016</a:t>
            </a:fld>
            <a:endParaRPr lang="en-US" sz="1000" kern="1200" dirty="0" smtClean="0">
              <a:solidFill>
                <a:schemeClr val="bg1">
                  <a:lumMod val="75000"/>
                </a:schemeClr>
              </a:solidFill>
              <a:latin typeface="+mn-lt"/>
              <a:ea typeface="+mn-ea"/>
              <a:cs typeface="+mn-cs"/>
            </a:endParaRPr>
          </a:p>
        </p:txBody>
      </p:sp>
      <p:sp>
        <p:nvSpPr>
          <p:cNvPr id="62" name="TextBox 61"/>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01157867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646311-8649-4E4F-8168-630EBE8AC536}" type="datetimeFigureOut">
              <a:rPr lang="en-US" smtClean="0"/>
              <a:t>2/15/2016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3521475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B646311-8649-4E4F-8168-630EBE8AC536}" type="datetimeFigureOut">
              <a:rPr lang="en-US" smtClean="0"/>
              <a:t>2/15/2016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27804679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B646311-8649-4E4F-8168-630EBE8AC536}" type="datetimeFigureOut">
              <a:rPr lang="en-US" smtClean="0"/>
              <a:t>2/15/2016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3735364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B646311-8649-4E4F-8168-630EBE8AC536}" type="datetimeFigureOut">
              <a:rPr lang="en-US" smtClean="0"/>
              <a:t>2/15/2016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1828661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B646311-8649-4E4F-8168-630EBE8AC536}" type="datetimeFigureOut">
              <a:rPr lang="en-US" smtClean="0"/>
              <a:t>2/15/2016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29798524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646311-8649-4E4F-8168-630EBE8AC536}" type="datetimeFigureOut">
              <a:rPr lang="en-US" smtClean="0"/>
              <a:t>2/15/2016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351353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646311-8649-4E4F-8168-630EBE8AC536}" type="datetimeFigureOut">
              <a:rPr lang="en-US" smtClean="0"/>
              <a:t>2/15/2016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77143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646311-8649-4E4F-8168-630EBE8AC536}" type="datetimeFigureOut">
              <a:rPr lang="en-US" smtClean="0"/>
              <a:t>2/15/2016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17686277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646311-8649-4E4F-8168-630EBE8AC536}" type="datetimeFigureOut">
              <a:rPr lang="en-US" smtClean="0"/>
              <a:t>2/15/2016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4A65C7-5408-4900-916B-20430FE994D3}" type="slidenum">
              <a:rPr lang="en-US" smtClean="0"/>
              <a:t>‹#›</a:t>
            </a:fld>
            <a:endParaRPr lang="en-US"/>
          </a:p>
        </p:txBody>
      </p:sp>
    </p:spTree>
    <p:extLst>
      <p:ext uri="{BB962C8B-B14F-4D97-AF65-F5344CB8AC3E}">
        <p14:creationId xmlns:p14="http://schemas.microsoft.com/office/powerpoint/2010/main" val="12662400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de-DE" sz="2400" b="1" dirty="0"/>
              <a:t>3GPP TSG-RAN WG4 Meeting #78                                    </a:t>
            </a:r>
            <a:r>
              <a:rPr lang="de-DE" sz="2400" b="1" dirty="0" smtClean="0"/>
              <a:t>   R4-161152</a:t>
            </a:r>
            <a:br>
              <a:rPr lang="de-DE" sz="2400" b="1" dirty="0" smtClean="0"/>
            </a:br>
            <a:r>
              <a:rPr lang="en-GB" altLang="ja-JP" sz="2400" b="1" dirty="0"/>
              <a:t>St. Julian’s, Malta, 15 - 19 February, 2016</a:t>
            </a:r>
            <a:r>
              <a:rPr lang="ja-JP" altLang="en-US" sz="2400" b="1" dirty="0" smtClean="0"/>
              <a:t>　　　　　　　　　</a:t>
            </a:r>
            <a:endParaRPr lang="en-US" sz="1800" dirty="0"/>
          </a:p>
        </p:txBody>
      </p:sp>
      <p:sp>
        <p:nvSpPr>
          <p:cNvPr id="5" name="Content Placeholder 4"/>
          <p:cNvSpPr>
            <a:spLocks noGrp="1"/>
          </p:cNvSpPr>
          <p:nvPr>
            <p:ph idx="1"/>
          </p:nvPr>
        </p:nvSpPr>
        <p:spPr/>
        <p:txBody>
          <a:bodyPr/>
          <a:lstStyle/>
          <a:p>
            <a:pPr marL="0" indent="0" algn="ctr">
              <a:buNone/>
            </a:pPr>
            <a:r>
              <a:rPr lang="en-GB" b="1" dirty="0" smtClean="0"/>
              <a:t>WF for </a:t>
            </a:r>
            <a:r>
              <a:rPr lang="en-GB" b="1" dirty="0" err="1" smtClean="0"/>
              <a:t>eMTC</a:t>
            </a:r>
            <a:r>
              <a:rPr lang="en-GB" b="1" dirty="0" smtClean="0"/>
              <a:t> RF requirements</a:t>
            </a:r>
          </a:p>
          <a:p>
            <a:pPr marL="0" indent="0" algn="ctr">
              <a:buNone/>
            </a:pPr>
            <a:endParaRPr lang="en-GB" b="1" dirty="0"/>
          </a:p>
          <a:p>
            <a:pPr marL="0" indent="0" algn="ctr">
              <a:buNone/>
            </a:pPr>
            <a:r>
              <a:rPr lang="en-GB" b="1" dirty="0" smtClean="0"/>
              <a:t>NTT </a:t>
            </a:r>
            <a:r>
              <a:rPr lang="en-GB" b="1" dirty="0" err="1" smtClean="0"/>
              <a:t>Docomo</a:t>
            </a:r>
            <a:r>
              <a:rPr lang="en-GB" b="1" dirty="0" smtClean="0"/>
              <a:t>, INC., Qualcomm, Huawei, Verizon, Ericsson, Intel, Sony </a:t>
            </a:r>
          </a:p>
        </p:txBody>
      </p:sp>
    </p:spTree>
    <p:extLst>
      <p:ext uri="{BB962C8B-B14F-4D97-AF65-F5344CB8AC3E}">
        <p14:creationId xmlns:p14="http://schemas.microsoft.com/office/powerpoint/2010/main" val="16972632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219075" y="1684338"/>
            <a:ext cx="9201150" cy="1668462"/>
          </a:xfrm>
        </p:spPr>
        <p:txBody>
          <a:bodyPr>
            <a:noAutofit/>
          </a:bodyPr>
          <a:lstStyle/>
          <a:p>
            <a:r>
              <a:rPr lang="fi-FI" sz="1800" dirty="0" smtClean="0"/>
              <a:t>Several different methods for defining eMTC wayforward were discussed</a:t>
            </a:r>
          </a:p>
          <a:p>
            <a:r>
              <a:rPr lang="fi-FI" sz="1800" dirty="0" smtClean="0"/>
              <a:t>Original proposal in RAN4#77 Anaheim was to reuse the 1.4 MHz  emission requirements as such (R4-158447). This was not acceptable since it will lead to pessimistic MPR and A-MPR and requirements only for 1.4 MHz system BW were endorsed</a:t>
            </a:r>
          </a:p>
          <a:p>
            <a:r>
              <a:rPr lang="fi-FI" sz="1800" dirty="0" smtClean="0"/>
              <a:t>Two methods are described in following pages</a:t>
            </a:r>
          </a:p>
          <a:p>
            <a:endParaRPr lang="en-US" sz="1800" dirty="0"/>
          </a:p>
        </p:txBody>
      </p:sp>
      <p:sp>
        <p:nvSpPr>
          <p:cNvPr id="3" name="Title 2"/>
          <p:cNvSpPr>
            <a:spLocks noGrp="1"/>
          </p:cNvSpPr>
          <p:nvPr>
            <p:ph type="title" idx="4294967295"/>
          </p:nvPr>
        </p:nvSpPr>
        <p:spPr>
          <a:xfrm>
            <a:off x="0" y="698500"/>
            <a:ext cx="11431588" cy="568325"/>
          </a:xfrm>
        </p:spPr>
        <p:txBody>
          <a:bodyPr>
            <a:normAutofit fontScale="90000"/>
          </a:bodyPr>
          <a:lstStyle/>
          <a:p>
            <a:r>
              <a:rPr lang="fi-FI" dirty="0" smtClean="0"/>
              <a:t>Background</a:t>
            </a:r>
            <a:endParaRPr lang="en-US" dirty="0"/>
          </a:p>
        </p:txBody>
      </p:sp>
    </p:spTree>
    <p:extLst>
      <p:ext uri="{BB962C8B-B14F-4D97-AF65-F5344CB8AC3E}">
        <p14:creationId xmlns:p14="http://schemas.microsoft.com/office/powerpoint/2010/main" val="30155883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142875" y="1266825"/>
            <a:ext cx="8572500" cy="2540000"/>
          </a:xfrm>
        </p:spPr>
        <p:txBody>
          <a:bodyPr>
            <a:noAutofit/>
          </a:bodyPr>
          <a:lstStyle/>
          <a:p>
            <a:r>
              <a:rPr lang="fi-FI" sz="1600" dirty="0"/>
              <a:t>Keep transmission BW always 1.08 MHz and modify guardband depending on system BW</a:t>
            </a:r>
          </a:p>
          <a:p>
            <a:r>
              <a:rPr lang="fi-FI" sz="1600" dirty="0"/>
              <a:t>ACLR measurement BW is 1.08 MHz. In NTT Docomo proposal also SEM was considered similarly but only 1.4 MHz SEM was considered. This proposals would need more studies because  e.g 20 MHz SEM is more stringent for the same offsets from the edge of the transmission BW. Than 1.4 MHz SEM. </a:t>
            </a:r>
          </a:p>
          <a:p>
            <a:r>
              <a:rPr lang="fi-FI" sz="1600" dirty="0" smtClean="0"/>
              <a:t>Very carefull studies would be needed to understand which requirement is the most stringent for each new channel BW with the method proposed in these documents. In some cases even the inband emission requirement is the most sringent</a:t>
            </a:r>
          </a:p>
          <a:p>
            <a:r>
              <a:rPr lang="fi-FI" sz="1600" dirty="0" smtClean="0"/>
              <a:t>Intel R4-77AH-IoT-0104</a:t>
            </a:r>
          </a:p>
          <a:p>
            <a:endParaRPr lang="fi-FI" sz="1600" dirty="0"/>
          </a:p>
          <a:p>
            <a:pPr marL="0" indent="0">
              <a:buNone/>
            </a:pPr>
            <a:endParaRPr lang="fi-FI" sz="1600" dirty="0"/>
          </a:p>
          <a:p>
            <a:r>
              <a:rPr lang="fi-FI" sz="1600" dirty="0" smtClean="0"/>
              <a:t>NTT </a:t>
            </a:r>
            <a:r>
              <a:rPr lang="fi-FI" sz="1600" dirty="0"/>
              <a:t>Docomo </a:t>
            </a:r>
            <a:r>
              <a:rPr lang="fi-FI" sz="1600" dirty="0" smtClean="0"/>
              <a:t>R4-77AH-IoT-0058</a:t>
            </a:r>
            <a:endParaRPr lang="fi-FI" sz="1600" dirty="0"/>
          </a:p>
        </p:txBody>
      </p:sp>
      <p:sp>
        <p:nvSpPr>
          <p:cNvPr id="3" name="Title 2"/>
          <p:cNvSpPr>
            <a:spLocks noGrp="1"/>
          </p:cNvSpPr>
          <p:nvPr>
            <p:ph type="title" idx="4294967295"/>
          </p:nvPr>
        </p:nvSpPr>
        <p:spPr>
          <a:xfrm>
            <a:off x="0" y="698500"/>
            <a:ext cx="11431588" cy="568325"/>
          </a:xfrm>
        </p:spPr>
        <p:txBody>
          <a:bodyPr>
            <a:normAutofit fontScale="90000"/>
          </a:bodyPr>
          <a:lstStyle/>
          <a:p>
            <a:r>
              <a:rPr lang="fi-FI" dirty="0" smtClean="0"/>
              <a:t>Background Method 1</a:t>
            </a:r>
            <a:endParaRPr lang="en-US" dirty="0"/>
          </a:p>
        </p:txBody>
      </p:sp>
      <p:pic>
        <p:nvPicPr>
          <p:cNvPr id="4"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11396" y="2102861"/>
            <a:ext cx="2572059" cy="2005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stretch>
            <a:fillRect/>
          </a:stretch>
        </p:blipFill>
        <p:spPr>
          <a:xfrm>
            <a:off x="1740796" y="4599709"/>
            <a:ext cx="4702161" cy="2024751"/>
          </a:xfrm>
          <a:prstGeom prst="rect">
            <a:avLst/>
          </a:prstGeom>
        </p:spPr>
      </p:pic>
      <p:pic>
        <p:nvPicPr>
          <p:cNvPr id="6" name="Picture 5"/>
          <p:cNvPicPr>
            <a:picLocks noChangeAspect="1"/>
          </p:cNvPicPr>
          <p:nvPr/>
        </p:nvPicPr>
        <p:blipFill>
          <a:blip r:embed="rId4"/>
          <a:stretch>
            <a:fillRect/>
          </a:stretch>
        </p:blipFill>
        <p:spPr>
          <a:xfrm>
            <a:off x="6597939" y="4410644"/>
            <a:ext cx="4021641" cy="2035011"/>
          </a:xfrm>
          <a:prstGeom prst="rect">
            <a:avLst/>
          </a:prstGeom>
        </p:spPr>
      </p:pic>
      <p:cxnSp>
        <p:nvCxnSpPr>
          <p:cNvPr id="8" name="Straight Arrow Connector 7"/>
          <p:cNvCxnSpPr/>
          <p:nvPr/>
        </p:nvCxnSpPr>
        <p:spPr>
          <a:xfrm>
            <a:off x="2581275" y="3524250"/>
            <a:ext cx="6353175" cy="381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28597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0" y="1427163"/>
            <a:ext cx="8572500" cy="1920875"/>
          </a:xfrm>
        </p:spPr>
        <p:txBody>
          <a:bodyPr>
            <a:normAutofit fontScale="55000" lnSpcReduction="20000"/>
          </a:bodyPr>
          <a:lstStyle/>
          <a:p>
            <a:r>
              <a:rPr lang="fi-FI" dirty="0"/>
              <a:t>Ericsson </a:t>
            </a:r>
            <a:r>
              <a:rPr lang="fi-FI" dirty="0" smtClean="0"/>
              <a:t>R4-77AH-IoT-0042</a:t>
            </a:r>
          </a:p>
          <a:p>
            <a:r>
              <a:rPr lang="en-US" i="1" dirty="0" smtClean="0"/>
              <a:t>It is </a:t>
            </a:r>
            <a:r>
              <a:rPr lang="en-US" i="1" dirty="0"/>
              <a:t>proposed that that Rel-13 LC/CE MTC UE should meet the emission requirements for different system bandwidths and the requirements for MPR should be set independently for each system bandwidth</a:t>
            </a:r>
            <a:r>
              <a:rPr lang="en-US" i="1" dirty="0" smtClean="0"/>
              <a:t>.</a:t>
            </a:r>
          </a:p>
          <a:p>
            <a:endParaRPr lang="en-US" dirty="0"/>
          </a:p>
          <a:p>
            <a:r>
              <a:rPr lang="fi-FI" dirty="0" smtClean="0"/>
              <a:t>Qualcomm:</a:t>
            </a:r>
          </a:p>
          <a:p>
            <a:r>
              <a:rPr lang="en-GB" dirty="0" smtClean="0"/>
              <a:t>No </a:t>
            </a:r>
            <a:r>
              <a:rPr lang="en-GB" dirty="0"/>
              <a:t>new emission limits should be defined for </a:t>
            </a:r>
            <a:r>
              <a:rPr lang="en-GB" dirty="0" err="1"/>
              <a:t>eMTC</a:t>
            </a:r>
            <a:r>
              <a:rPr lang="en-GB" dirty="0"/>
              <a:t> UE but the testing should be done in multiple locations of the system BW</a:t>
            </a:r>
            <a:r>
              <a:rPr lang="en-GB" dirty="0" smtClean="0"/>
              <a:t>.</a:t>
            </a:r>
            <a:endParaRPr lang="en-US" dirty="0"/>
          </a:p>
          <a:p>
            <a:endParaRPr lang="en-US" dirty="0"/>
          </a:p>
        </p:txBody>
      </p:sp>
      <p:sp>
        <p:nvSpPr>
          <p:cNvPr id="3" name="Title 2"/>
          <p:cNvSpPr>
            <a:spLocks noGrp="1"/>
          </p:cNvSpPr>
          <p:nvPr>
            <p:ph type="title" idx="4294967295"/>
          </p:nvPr>
        </p:nvSpPr>
        <p:spPr>
          <a:xfrm>
            <a:off x="0" y="698500"/>
            <a:ext cx="11431588" cy="568325"/>
          </a:xfrm>
        </p:spPr>
        <p:txBody>
          <a:bodyPr>
            <a:normAutofit fontScale="90000"/>
          </a:bodyPr>
          <a:lstStyle/>
          <a:p>
            <a:r>
              <a:rPr lang="fi-FI" dirty="0" smtClean="0"/>
              <a:t>Background Method 2</a:t>
            </a:r>
            <a:endParaRPr 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15184" y="3662363"/>
            <a:ext cx="8217675" cy="2821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02308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Way forward for eMTC emission requirements</a:t>
            </a:r>
            <a:endParaRPr lang="en-US" dirty="0"/>
          </a:p>
        </p:txBody>
      </p:sp>
      <p:sp>
        <p:nvSpPr>
          <p:cNvPr id="3" name="Content Placeholder 2"/>
          <p:cNvSpPr>
            <a:spLocks noGrp="1"/>
          </p:cNvSpPr>
          <p:nvPr>
            <p:ph idx="1"/>
          </p:nvPr>
        </p:nvSpPr>
        <p:spPr>
          <a:xfrm>
            <a:off x="555976" y="1825625"/>
            <a:ext cx="11094157" cy="4351338"/>
          </a:xfrm>
        </p:spPr>
        <p:txBody>
          <a:bodyPr>
            <a:normAutofit/>
          </a:bodyPr>
          <a:lstStyle/>
          <a:p>
            <a:pPr lvl="1"/>
            <a:r>
              <a:rPr lang="en-US" dirty="0" err="1" smtClean="0"/>
              <a:t>eMTC</a:t>
            </a:r>
            <a:r>
              <a:rPr lang="en-US" dirty="0" smtClean="0"/>
              <a:t> UE ability to meet all emission requirements (e.g. SEM, ACLR, spurious emission, in-band emission) will be checked for the next meeting</a:t>
            </a:r>
          </a:p>
          <a:p>
            <a:pPr lvl="1"/>
            <a:r>
              <a:rPr lang="en-US" dirty="0" smtClean="0"/>
              <a:t>For each system BW per band supported for </a:t>
            </a:r>
            <a:r>
              <a:rPr lang="en-US" dirty="0" err="1" smtClean="0"/>
              <a:t>eMTC</a:t>
            </a:r>
            <a:r>
              <a:rPr lang="en-US" dirty="0" smtClean="0"/>
              <a:t>:</a:t>
            </a:r>
            <a:endParaRPr lang="en-US" dirty="0"/>
          </a:p>
          <a:p>
            <a:pPr lvl="2"/>
            <a:r>
              <a:rPr lang="en-US" dirty="0" smtClean="0"/>
              <a:t>Study MPR against requirements as defined with respect to each system BW, for the edge RB position</a:t>
            </a:r>
          </a:p>
          <a:p>
            <a:pPr lvl="2"/>
            <a:r>
              <a:rPr lang="en-US" dirty="0" smtClean="0"/>
              <a:t>The guard band depends on the system BW</a:t>
            </a:r>
          </a:p>
          <a:p>
            <a:pPr lvl="2"/>
            <a:r>
              <a:rPr lang="en-US" dirty="0" smtClean="0"/>
              <a:t>Study A-MPR based on the outcome of MPR results</a:t>
            </a:r>
          </a:p>
          <a:p>
            <a:pPr lvl="1"/>
            <a:r>
              <a:rPr lang="en-US" dirty="0"/>
              <a:t>No new emission table will be written for </a:t>
            </a:r>
            <a:r>
              <a:rPr lang="en-US" dirty="0" err="1"/>
              <a:t>eMTC</a:t>
            </a:r>
            <a:r>
              <a:rPr lang="en-US" dirty="0"/>
              <a:t> UE.</a:t>
            </a:r>
          </a:p>
          <a:p>
            <a:pPr lvl="1"/>
            <a:r>
              <a:rPr lang="en-US" dirty="0" smtClean="0"/>
              <a:t>Companies are encouraged to submit simulation results for the Power Class 3 and Power Class 5 UE in order to evaluate MPR and A-MPR</a:t>
            </a:r>
          </a:p>
        </p:txBody>
      </p:sp>
    </p:spTree>
    <p:extLst>
      <p:ext uri="{BB962C8B-B14F-4D97-AF65-F5344CB8AC3E}">
        <p14:creationId xmlns:p14="http://schemas.microsoft.com/office/powerpoint/2010/main" val="235295836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TotalTime>
  <Words>378</Words>
  <Application>Microsoft Office PowerPoint</Application>
  <PresentationFormat>ユーザー設定</PresentationFormat>
  <Paragraphs>30</Paragraphs>
  <Slides>5</Slides>
  <Notes>0</Notes>
  <HiddenSlides>0</HiddenSlides>
  <MMClips>0</MMClips>
  <ScaleCrop>false</ScaleCrop>
  <HeadingPairs>
    <vt:vector size="4" baseType="variant">
      <vt:variant>
        <vt:lpstr>テーマ</vt:lpstr>
      </vt:variant>
      <vt:variant>
        <vt:i4>1</vt:i4>
      </vt:variant>
      <vt:variant>
        <vt:lpstr>スライド タイトル</vt:lpstr>
      </vt:variant>
      <vt:variant>
        <vt:i4>5</vt:i4>
      </vt:variant>
    </vt:vector>
  </HeadingPairs>
  <TitlesOfParts>
    <vt:vector size="6" baseType="lpstr">
      <vt:lpstr>Office Theme</vt:lpstr>
      <vt:lpstr>3GPP TSG-RAN WG4 Meeting #78                                       R4-161152 St. Julian’s, Malta, 15 - 19 February, 2016　　　　　　　　　</vt:lpstr>
      <vt:lpstr>Background</vt:lpstr>
      <vt:lpstr>Background Method 1</vt:lpstr>
      <vt:lpstr>Background Method 2</vt:lpstr>
      <vt:lpstr>Way forward for eMTC emission requirements</vt:lpstr>
    </vt:vector>
  </TitlesOfParts>
  <Company>Qualcomm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R4-77AH-IoT-0131 WF for eMTC RF requirements</dc:title>
  <dc:creator>Qualcomm User</dc:creator>
  <cp:lastModifiedBy>kei ando</cp:lastModifiedBy>
  <cp:revision>31</cp:revision>
  <dcterms:created xsi:type="dcterms:W3CDTF">2016-01-22T06:29:16Z</dcterms:created>
  <dcterms:modified xsi:type="dcterms:W3CDTF">2016-02-15T07:47:20Z</dcterms:modified>
</cp:coreProperties>
</file>