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61" r:id="rId3"/>
    <p:sldId id="257" r:id="rId4"/>
    <p:sldId id="262" r:id="rId5"/>
    <p:sldId id="258" r:id="rId6"/>
    <p:sldId id="259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14" autoAdjust="0"/>
    <p:restoredTop sz="94660"/>
  </p:normalViewPr>
  <p:slideViewPr>
    <p:cSldViewPr snapToGrid="0">
      <p:cViewPr varScale="1">
        <p:scale>
          <a:sx n="90" d="100"/>
          <a:sy n="90" d="100"/>
        </p:scale>
        <p:origin x="528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ableStyles" Target="tableStyles.xml"/><Relationship Id="rId5" Type="http://schemas.openxmlformats.org/officeDocument/2006/relationships/slide" Target="slides/slide3.xml"/><Relationship Id="rId10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F8AC0C-DACE-4C98-9662-25030011A745}" type="datetimeFigureOut">
              <a:rPr lang="en-US" smtClean="0"/>
              <a:t>2/4/2016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113559-55D3-4DC6-9713-E9765FEDD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82689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F8AC0C-DACE-4C98-9662-25030011A745}" type="datetimeFigureOut">
              <a:rPr lang="en-US" smtClean="0"/>
              <a:t>2/4/2016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113559-55D3-4DC6-9713-E9765FEDD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62721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F8AC0C-DACE-4C98-9662-25030011A745}" type="datetimeFigureOut">
              <a:rPr lang="en-US" smtClean="0"/>
              <a:t>2/4/2016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113559-55D3-4DC6-9713-E9765FEDD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54660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43ECD6B-5FC5-4987-9F0F-8E3F263A282D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208432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C683298-6FED-4754-8A2E-3E872E078098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307701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9EAC81-CDE9-4752-829B-3D59F9D47E38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62281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8F6E1DD-5229-4FCE-A79B-08C9B4E5BFBC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797042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2323774-1605-4FF6-8C61-AE2AE84E1402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023940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4A27B56-A677-4467-994C-D38096A7FECD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367034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6A932B-E696-455D-9AA7-B459E25DA4A0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225017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0E98CD0-E547-43B9-8EFC-26F7ADC6A5FF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66851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F8AC0C-DACE-4C98-9662-25030011A745}" type="datetimeFigureOut">
              <a:rPr lang="en-US" smtClean="0"/>
              <a:t>2/4/2016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113559-55D3-4DC6-9713-E9765FEDD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006998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18F970D-3A9A-4849-8C1B-AA8D3542F2CA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306980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A0AA4CD-32BC-429C-8C9D-7FEA4BDC79BA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601613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0194279-0A75-49CF-8115-0FD7733C6703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38098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F8AC0C-DACE-4C98-9662-25030011A745}" type="datetimeFigureOut">
              <a:rPr lang="en-US" smtClean="0"/>
              <a:t>2/4/2016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113559-55D3-4DC6-9713-E9765FEDD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55258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F8AC0C-DACE-4C98-9662-25030011A745}" type="datetimeFigureOut">
              <a:rPr lang="en-US" smtClean="0"/>
              <a:t>2/4/2016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113559-55D3-4DC6-9713-E9765FEDD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84652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F8AC0C-DACE-4C98-9662-25030011A745}" type="datetimeFigureOut">
              <a:rPr lang="en-US" smtClean="0"/>
              <a:t>2/4/2016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113559-55D3-4DC6-9713-E9765FEDD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3694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F8AC0C-DACE-4C98-9662-25030011A745}" type="datetimeFigureOut">
              <a:rPr lang="en-US" smtClean="0"/>
              <a:t>2/4/2016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113559-55D3-4DC6-9713-E9765FEDD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86447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F8AC0C-DACE-4C98-9662-25030011A745}" type="datetimeFigureOut">
              <a:rPr lang="en-US" smtClean="0"/>
              <a:t>2/4/2016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113559-55D3-4DC6-9713-E9765FEDD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34713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F8AC0C-DACE-4C98-9662-25030011A745}" type="datetimeFigureOut">
              <a:rPr lang="en-US" smtClean="0"/>
              <a:t>2/4/2016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113559-55D3-4DC6-9713-E9765FEDD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66363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F8AC0C-DACE-4C98-9662-25030011A745}" type="datetimeFigureOut">
              <a:rPr lang="en-US" smtClean="0"/>
              <a:t>2/4/2016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113559-55D3-4DC6-9713-E9765FEDD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02978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F8AC0C-DACE-4C98-9662-25030011A745}" type="datetimeFigureOut">
              <a:rPr lang="en-US" smtClean="0"/>
              <a:t>2/4/2016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113559-55D3-4DC6-9713-E9765FEDD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93748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ea typeface="SimSun" pitchFamily="2" charset="-122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ea typeface="SimSun" pitchFamily="2" charset="-122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ea typeface="SimSun" pitchFamily="2" charset="-122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A8E7B23-E523-4163-8A9A-75585A43D299}" type="slidenum">
              <a:rPr lang="en-US" altLang="zh-CN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94391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778476" y="1676400"/>
            <a:ext cx="10132540" cy="1847850"/>
          </a:xfrm>
        </p:spPr>
        <p:txBody>
          <a:bodyPr/>
          <a:lstStyle/>
          <a:p>
            <a:r>
              <a:rPr lang="en-US" sz="4000" dirty="0"/>
              <a:t>Way Forward on </a:t>
            </a:r>
            <a:r>
              <a:rPr lang="en-US" sz="4000" dirty="0" err="1"/>
              <a:t>IncMon</a:t>
            </a:r>
            <a:r>
              <a:rPr lang="en-US" sz="4000" dirty="0"/>
              <a:t> alignment with legacy requirements</a:t>
            </a:r>
            <a:endParaRPr lang="en-US" altLang="ja-JP" sz="4000" dirty="0">
              <a:ea typeface="MS PGothic" pitchFamily="34" charset="-128"/>
            </a:endParaRP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ja-JP" sz="2400" dirty="0">
                <a:ea typeface="MS PGothic" pitchFamily="34" charset="-128"/>
              </a:rPr>
              <a:t>Nokia Networks, </a:t>
            </a:r>
            <a:r>
              <a:rPr lang="en-US" altLang="ja-JP" sz="2400" dirty="0" smtClean="0">
                <a:ea typeface="MS PGothic" pitchFamily="34" charset="-128"/>
              </a:rPr>
              <a:t>Alcatel-Lucent, Ericsson</a:t>
            </a:r>
            <a:r>
              <a:rPr lang="en-US" altLang="ja-JP" sz="2400" dirty="0">
                <a:ea typeface="MS PGothic" pitchFamily="34" charset="-128"/>
              </a:rPr>
              <a:t>, </a:t>
            </a:r>
            <a:r>
              <a:rPr lang="en-US" altLang="ja-JP" sz="2400" dirty="0" err="1" smtClean="0">
                <a:ea typeface="MS PGothic" pitchFamily="34" charset="-128"/>
              </a:rPr>
              <a:t>TeliaSonera</a:t>
            </a:r>
            <a:r>
              <a:rPr lang="en-US" altLang="ja-JP" sz="2400" dirty="0" smtClean="0">
                <a:ea typeface="MS PGothic" pitchFamily="34" charset="-128"/>
              </a:rPr>
              <a:t>, </a:t>
            </a:r>
            <a:r>
              <a:rPr lang="en-US" altLang="ja-JP" sz="2400" dirty="0" smtClean="0">
                <a:ea typeface="MS PGothic" pitchFamily="34" charset="-128"/>
              </a:rPr>
              <a:t>China Telecom</a:t>
            </a:r>
            <a:r>
              <a:rPr lang="en-US" altLang="ja-JP" sz="2400" dirty="0">
                <a:ea typeface="MS PGothic" pitchFamily="34" charset="-128"/>
              </a:rPr>
              <a:t>, </a:t>
            </a:r>
            <a:r>
              <a:rPr lang="en-US" altLang="ja-JP" sz="2400">
                <a:ea typeface="MS PGothic" pitchFamily="34" charset="-128"/>
              </a:rPr>
              <a:t>Telecom </a:t>
            </a:r>
            <a:r>
              <a:rPr lang="en-US" altLang="ja-JP" sz="2400" smtClean="0">
                <a:ea typeface="MS PGothic" pitchFamily="34" charset="-128"/>
              </a:rPr>
              <a:t>Italia</a:t>
            </a:r>
            <a:endParaRPr lang="en-US" altLang="ja-JP" sz="2400" dirty="0">
              <a:ea typeface="MS PGothic" pitchFamily="34" charset="-128"/>
            </a:endParaRPr>
          </a:p>
        </p:txBody>
      </p:sp>
      <p:sp>
        <p:nvSpPr>
          <p:cNvPr id="2052" name="Text Box 4"/>
          <p:cNvSpPr txBox="1">
            <a:spLocks noChangeArrowheads="1"/>
          </p:cNvSpPr>
          <p:nvPr/>
        </p:nvSpPr>
        <p:spPr bwMode="auto">
          <a:xfrm>
            <a:off x="8328454" y="188913"/>
            <a:ext cx="2195084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 fontAlgn="base">
              <a:spcBef>
                <a:spcPct val="50000"/>
              </a:spcBef>
              <a:spcAft>
                <a:spcPct val="0"/>
              </a:spcAft>
            </a:pPr>
            <a:r>
              <a:rPr lang="en-US" altLang="ja-JP" b="1" dirty="0" smtClean="0">
                <a:solidFill>
                  <a:srgbClr val="000000"/>
                </a:solidFill>
                <a:ea typeface="MS PGothic" pitchFamily="34" charset="-128"/>
              </a:rPr>
              <a:t>R4-161055</a:t>
            </a:r>
            <a:endParaRPr lang="en-US" altLang="ja-JP" b="1" dirty="0">
              <a:solidFill>
                <a:srgbClr val="000000"/>
              </a:solidFill>
              <a:ea typeface="MS PGothic" pitchFamily="34" charset="-128"/>
            </a:endParaRPr>
          </a:p>
        </p:txBody>
      </p:sp>
      <p:sp>
        <p:nvSpPr>
          <p:cNvPr id="2053" name="Rectangle 6"/>
          <p:cNvSpPr>
            <a:spLocks noChangeArrowheads="1"/>
          </p:cNvSpPr>
          <p:nvPr/>
        </p:nvSpPr>
        <p:spPr bwMode="auto">
          <a:xfrm>
            <a:off x="778476" y="193397"/>
            <a:ext cx="556260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GB" altLang="zh-CN" b="1" dirty="0">
                <a:solidFill>
                  <a:srgbClr val="000000"/>
                </a:solidFill>
                <a:ea typeface="SimSun" pitchFamily="2" charset="-122"/>
              </a:rPr>
              <a:t>3GPP TSG-RAN WG4 </a:t>
            </a:r>
            <a:r>
              <a:rPr lang="en-GB" altLang="zh-CN" b="1" dirty="0" smtClean="0">
                <a:solidFill>
                  <a:srgbClr val="000000"/>
                </a:solidFill>
                <a:ea typeface="SimSun" pitchFamily="2" charset="-122"/>
              </a:rPr>
              <a:t>Meeting </a:t>
            </a:r>
            <a:r>
              <a:rPr lang="en-GB" altLang="zh-CN" b="1" dirty="0" smtClean="0">
                <a:solidFill>
                  <a:srgbClr val="000000"/>
                </a:solidFill>
                <a:ea typeface="SimSun" pitchFamily="2" charset="-122"/>
              </a:rPr>
              <a:t>#78</a:t>
            </a:r>
            <a:endParaRPr lang="zh-CN" altLang="zh-CN" b="1" dirty="0">
              <a:solidFill>
                <a:srgbClr val="000000"/>
              </a:solidFill>
              <a:ea typeface="SimSun" pitchFamily="2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GB" altLang="zh-CN" b="1" dirty="0" smtClean="0">
                <a:solidFill>
                  <a:srgbClr val="000000"/>
                </a:solidFill>
                <a:ea typeface="SimSun" pitchFamily="2" charset="-122"/>
              </a:rPr>
              <a:t>St. </a:t>
            </a:r>
            <a:r>
              <a:rPr lang="en-GB" altLang="zh-CN" b="1" dirty="0" smtClean="0">
                <a:solidFill>
                  <a:srgbClr val="000000"/>
                </a:solidFill>
                <a:ea typeface="SimSun" pitchFamily="2" charset="-122"/>
              </a:rPr>
              <a:t>Julian’s, </a:t>
            </a:r>
            <a:r>
              <a:rPr lang="en-GB" altLang="zh-CN" b="1" dirty="0" smtClean="0">
                <a:solidFill>
                  <a:srgbClr val="000000"/>
                </a:solidFill>
                <a:ea typeface="SimSun" pitchFamily="2" charset="-122"/>
              </a:rPr>
              <a:t>Malta, </a:t>
            </a:r>
            <a:r>
              <a:rPr lang="en-GB" altLang="zh-CN" b="1" dirty="0" smtClean="0">
                <a:solidFill>
                  <a:srgbClr val="000000"/>
                </a:solidFill>
                <a:ea typeface="SimSun" pitchFamily="2" charset="-122"/>
              </a:rPr>
              <a:t>15</a:t>
            </a:r>
            <a:r>
              <a:rPr lang="en-GB" altLang="zh-CN" b="1" baseline="30000" dirty="0" smtClean="0">
                <a:solidFill>
                  <a:srgbClr val="000000"/>
                </a:solidFill>
                <a:ea typeface="SimSun" pitchFamily="2" charset="-122"/>
              </a:rPr>
              <a:t>th</a:t>
            </a:r>
            <a:r>
              <a:rPr lang="en-GB" altLang="zh-CN" b="1" dirty="0" smtClean="0">
                <a:solidFill>
                  <a:srgbClr val="000000"/>
                </a:solidFill>
                <a:ea typeface="SimSun" pitchFamily="2" charset="-122"/>
              </a:rPr>
              <a:t> – 19</a:t>
            </a:r>
            <a:r>
              <a:rPr lang="en-GB" altLang="zh-CN" b="1" baseline="30000" dirty="0" smtClean="0">
                <a:solidFill>
                  <a:srgbClr val="000000"/>
                </a:solidFill>
                <a:ea typeface="SimSun" pitchFamily="2" charset="-122"/>
              </a:rPr>
              <a:t>th</a:t>
            </a:r>
            <a:r>
              <a:rPr lang="en-GB" altLang="zh-CN" b="1" dirty="0" smtClean="0">
                <a:solidFill>
                  <a:srgbClr val="000000"/>
                </a:solidFill>
                <a:ea typeface="SimSun" pitchFamily="2" charset="-122"/>
              </a:rPr>
              <a:t>  </a:t>
            </a:r>
            <a:r>
              <a:rPr lang="en-GB" altLang="zh-CN" b="1" dirty="0" smtClean="0">
                <a:solidFill>
                  <a:srgbClr val="000000"/>
                </a:solidFill>
                <a:ea typeface="SimSun" pitchFamily="2" charset="-122"/>
              </a:rPr>
              <a:t>February</a:t>
            </a:r>
            <a:r>
              <a:rPr lang="en-GB" altLang="zh-CN" b="1" dirty="0">
                <a:solidFill>
                  <a:srgbClr val="000000"/>
                </a:solidFill>
                <a:ea typeface="SimSun" pitchFamily="2" charset="-122"/>
              </a:rPr>
              <a:t>, 2016</a:t>
            </a:r>
            <a:endParaRPr lang="zh-CN" altLang="zh-CN" dirty="0">
              <a:solidFill>
                <a:srgbClr val="000000"/>
              </a:solidFill>
              <a:ea typeface="SimSun" pitchFamily="2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GB" altLang="zh-CN" b="1" dirty="0" smtClean="0">
                <a:solidFill>
                  <a:srgbClr val="000000"/>
                </a:solidFill>
                <a:ea typeface="SimSun" pitchFamily="2" charset="-122"/>
              </a:rPr>
              <a:t>Agenda </a:t>
            </a:r>
            <a:r>
              <a:rPr lang="en-GB" altLang="zh-CN" b="1" dirty="0">
                <a:solidFill>
                  <a:srgbClr val="000000"/>
                </a:solidFill>
                <a:ea typeface="SimSun" pitchFamily="2" charset="-122"/>
              </a:rPr>
              <a:t>Item: </a:t>
            </a:r>
            <a:r>
              <a:rPr lang="en-GB" altLang="zh-CN" b="1" dirty="0" smtClean="0">
                <a:solidFill>
                  <a:srgbClr val="000000"/>
                </a:solidFill>
                <a:ea typeface="SimSun" pitchFamily="2" charset="-122"/>
              </a:rPr>
              <a:t>4.2</a:t>
            </a:r>
            <a:r>
              <a:rPr lang="en-GB" altLang="zh-CN" b="1" dirty="0" smtClean="0">
                <a:solidFill>
                  <a:srgbClr val="000000"/>
                </a:solidFill>
                <a:ea typeface="SimSun" pitchFamily="2" charset="-122"/>
              </a:rPr>
              <a:t>.3</a:t>
            </a:r>
            <a:endParaRPr lang="zh-CN" altLang="zh-CN" b="1" dirty="0">
              <a:solidFill>
                <a:srgbClr val="000000"/>
              </a:solidFill>
              <a:ea typeface="SimSun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979749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fi-FI" dirty="0" err="1" smtClean="0"/>
              <a:t>Since</a:t>
            </a:r>
            <a:r>
              <a:rPr lang="fi-FI" dirty="0" smtClean="0"/>
              <a:t> </a:t>
            </a:r>
            <a:r>
              <a:rPr lang="fi-FI" dirty="0" err="1" smtClean="0"/>
              <a:t>IncMon</a:t>
            </a:r>
            <a:r>
              <a:rPr lang="fi-FI" dirty="0" smtClean="0"/>
              <a:t> WI </a:t>
            </a:r>
            <a:r>
              <a:rPr lang="fi-FI" dirty="0" err="1" smtClean="0"/>
              <a:t>closure</a:t>
            </a:r>
            <a:r>
              <a:rPr lang="fi-FI" dirty="0" smtClean="0"/>
              <a:t>, </a:t>
            </a:r>
            <a:r>
              <a:rPr lang="en-US" dirty="0" smtClean="0"/>
              <a:t>alignment </a:t>
            </a:r>
            <a:r>
              <a:rPr lang="en-US" dirty="0"/>
              <a:t>of the </a:t>
            </a:r>
            <a:r>
              <a:rPr lang="en-US" dirty="0" err="1"/>
              <a:t>IncMon</a:t>
            </a:r>
            <a:r>
              <a:rPr lang="en-US" dirty="0"/>
              <a:t> requirements with </a:t>
            </a:r>
            <a:r>
              <a:rPr lang="en-US" dirty="0" smtClean="0"/>
              <a:t>the legacy </a:t>
            </a:r>
            <a:r>
              <a:rPr lang="en-US" dirty="0"/>
              <a:t>requirements for an FDD/TDD dual-mode UE </a:t>
            </a:r>
            <a:r>
              <a:rPr lang="en-US" dirty="0" smtClean="0"/>
              <a:t>has been discussed in RAN4 </a:t>
            </a:r>
            <a:r>
              <a:rPr lang="en-US" dirty="0" smtClean="0"/>
              <a:t>(e.g. [1, 2]).</a:t>
            </a:r>
            <a:endParaRPr lang="en-US" dirty="0" smtClean="0"/>
          </a:p>
          <a:p>
            <a:r>
              <a:rPr lang="fi-FI" dirty="0" smtClean="0"/>
              <a:t>In RAN4#77 it </a:t>
            </a:r>
            <a:r>
              <a:rPr lang="fi-FI" dirty="0" err="1" smtClean="0"/>
              <a:t>was</a:t>
            </a:r>
            <a:r>
              <a:rPr lang="fi-FI" dirty="0" smtClean="0"/>
              <a:t> </a:t>
            </a:r>
            <a:r>
              <a:rPr lang="fi-FI" dirty="0" err="1" smtClean="0"/>
              <a:t>proposed</a:t>
            </a:r>
            <a:r>
              <a:rPr lang="fi-FI" dirty="0" smtClean="0"/>
              <a:t> </a:t>
            </a:r>
            <a:r>
              <a:rPr lang="fi-FI" dirty="0" err="1" smtClean="0"/>
              <a:t>by</a:t>
            </a:r>
            <a:r>
              <a:rPr lang="fi-FI" dirty="0" smtClean="0"/>
              <a:t> a </a:t>
            </a:r>
            <a:r>
              <a:rPr lang="fi-FI" dirty="0" err="1" smtClean="0"/>
              <a:t>number</a:t>
            </a:r>
            <a:r>
              <a:rPr lang="fi-FI" dirty="0" smtClean="0"/>
              <a:t> of </a:t>
            </a:r>
            <a:r>
              <a:rPr lang="fi-FI" dirty="0" err="1" smtClean="0"/>
              <a:t>companies</a:t>
            </a:r>
            <a:r>
              <a:rPr lang="fi-FI" dirty="0" smtClean="0"/>
              <a:t>:</a:t>
            </a:r>
          </a:p>
          <a:p>
            <a:pPr lvl="1"/>
            <a:r>
              <a:rPr lang="en-GB" dirty="0" err="1"/>
              <a:t>IncMon</a:t>
            </a:r>
            <a:r>
              <a:rPr lang="en-GB" dirty="0"/>
              <a:t> UEs shall support legacy requirements in NPG as specified from </a:t>
            </a:r>
            <a:r>
              <a:rPr lang="en-GB" dirty="0" smtClean="0"/>
              <a:t>Rel-8</a:t>
            </a:r>
          </a:p>
          <a:p>
            <a:pPr lvl="1"/>
            <a:r>
              <a:rPr lang="en-GB" dirty="0"/>
              <a:t>Align number of </a:t>
            </a:r>
            <a:r>
              <a:rPr lang="en-GB" dirty="0" smtClean="0"/>
              <a:t>carriers </a:t>
            </a:r>
            <a:r>
              <a:rPr lang="en-GB" dirty="0"/>
              <a:t>in </a:t>
            </a:r>
            <a:r>
              <a:rPr lang="en-GB" dirty="0" err="1"/>
              <a:t>IncMon</a:t>
            </a:r>
            <a:r>
              <a:rPr lang="en-GB" dirty="0"/>
              <a:t> NPG for FDD/TDD dual mode UEs with legacy requirements for dual mode UEs </a:t>
            </a:r>
            <a:r>
              <a:rPr lang="en-GB" dirty="0" smtClean="0"/>
              <a:t>from </a:t>
            </a:r>
            <a:r>
              <a:rPr lang="en-GB" dirty="0"/>
              <a:t>release </a:t>
            </a:r>
            <a:r>
              <a:rPr lang="en-GB" dirty="0" smtClean="0"/>
              <a:t>12</a:t>
            </a:r>
          </a:p>
          <a:p>
            <a:r>
              <a:rPr lang="en-GB" dirty="0" smtClean="0"/>
              <a:t>Alternative proposal was made during the meeting:</a:t>
            </a:r>
          </a:p>
          <a:p>
            <a:pPr lvl="1"/>
            <a:r>
              <a:rPr lang="en-GB" dirty="0" err="1"/>
              <a:t>IncMon</a:t>
            </a:r>
            <a:r>
              <a:rPr lang="en-GB" dirty="0"/>
              <a:t> UEs shall support legacy requirements in NPG as specified from Rel-8</a:t>
            </a:r>
          </a:p>
          <a:p>
            <a:pPr lvl="1"/>
            <a:r>
              <a:rPr lang="en-GB" dirty="0"/>
              <a:t>Align number of carriers in </a:t>
            </a:r>
            <a:r>
              <a:rPr lang="en-GB" dirty="0" err="1"/>
              <a:t>IncMon</a:t>
            </a:r>
            <a:r>
              <a:rPr lang="en-GB" dirty="0"/>
              <a:t> NPG for FDD/TDD dual mode UEs with legacy requirements for dual mode UEs from release </a:t>
            </a:r>
            <a:r>
              <a:rPr lang="en-GB" dirty="0" smtClean="0"/>
              <a:t>13</a:t>
            </a:r>
          </a:p>
          <a:p>
            <a:pPr lvl="1"/>
            <a:endParaRPr lang="en-GB" dirty="0"/>
          </a:p>
          <a:p>
            <a:r>
              <a:rPr lang="en-US" sz="1100" dirty="0" smtClean="0"/>
              <a:t>[1] </a:t>
            </a:r>
            <a:r>
              <a:rPr lang="en-GB" sz="1100" dirty="0" smtClean="0"/>
              <a:t>R4-158027</a:t>
            </a:r>
            <a:r>
              <a:rPr lang="en-GB" sz="1100" dirty="0"/>
              <a:t>, Discussion on </a:t>
            </a:r>
            <a:r>
              <a:rPr lang="en-GB" sz="1100" dirty="0" err="1" smtClean="0"/>
              <a:t>IncMon</a:t>
            </a:r>
            <a:r>
              <a:rPr lang="en-GB" sz="1100" dirty="0"/>
              <a:t>, Nokia Networks, Ericsson, DoCoMo, China Unicom, Alcatel Lucent, CMCC, Softbank, Telecom Italia, </a:t>
            </a:r>
            <a:r>
              <a:rPr lang="en-GB" sz="1100" dirty="0" err="1"/>
              <a:t>TeliaSonera</a:t>
            </a:r>
            <a:r>
              <a:rPr lang="en-GB" sz="1100" dirty="0"/>
              <a:t>, Verizon, China </a:t>
            </a:r>
            <a:r>
              <a:rPr lang="en-GB" sz="1100" dirty="0" smtClean="0"/>
              <a:t>Telecom</a:t>
            </a:r>
          </a:p>
          <a:p>
            <a:r>
              <a:rPr lang="en-GB" sz="1100" dirty="0"/>
              <a:t>[2] </a:t>
            </a:r>
            <a:r>
              <a:rPr lang="en-GB" sz="1100" dirty="0" smtClean="0"/>
              <a:t>R4-158028, </a:t>
            </a:r>
            <a:r>
              <a:rPr lang="en-US" sz="1100" dirty="0"/>
              <a:t>Regarding Inter-frequency FDD/TDD carriers in normal performance group in </a:t>
            </a:r>
            <a:r>
              <a:rPr lang="en-US" sz="1100" dirty="0" err="1" smtClean="0"/>
              <a:t>IncMon</a:t>
            </a:r>
            <a:r>
              <a:rPr lang="en-US" sz="1100" dirty="0"/>
              <a:t>, Nokia Networks, Ericsson, DoCoMo, China Unicom, Alcatel Lucent, CMCC, Softbank, Telecom Italia, </a:t>
            </a:r>
            <a:r>
              <a:rPr lang="en-US" sz="1100" dirty="0" err="1"/>
              <a:t>TeliaSonera</a:t>
            </a:r>
            <a:r>
              <a:rPr lang="en-US" sz="1100" dirty="0"/>
              <a:t>, Verizon, China Telecom</a:t>
            </a:r>
            <a:endParaRPr lang="en-US" sz="1100" dirty="0"/>
          </a:p>
        </p:txBody>
      </p:sp>
    </p:spTree>
    <p:extLst>
      <p:ext uri="{BB962C8B-B14F-4D97-AF65-F5344CB8AC3E}">
        <p14:creationId xmlns:p14="http://schemas.microsoft.com/office/powerpoint/2010/main" val="93595231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dirty="0" smtClean="0"/>
              <a:t>Legacy UE requirement prior to introduction of </a:t>
            </a:r>
            <a:r>
              <a:rPr lang="en-US" dirty="0" err="1" smtClean="0"/>
              <a:t>IncMon</a:t>
            </a:r>
            <a:r>
              <a:rPr lang="en-US" dirty="0" smtClean="0"/>
              <a:t>:</a:t>
            </a:r>
          </a:p>
          <a:p>
            <a:pPr lvl="1"/>
            <a:r>
              <a:rPr lang="en-US" dirty="0" smtClean="0"/>
              <a:t>FDD/TDD dual mode UE shall be capable of monitoring at least 3FDD and 3TDD inter-frequency carriers.</a:t>
            </a:r>
          </a:p>
          <a:p>
            <a:r>
              <a:rPr lang="en-US" dirty="0" smtClean="0"/>
              <a:t>Current </a:t>
            </a:r>
            <a:r>
              <a:rPr lang="en-US" dirty="0" err="1" smtClean="0"/>
              <a:t>IncMon</a:t>
            </a:r>
            <a:r>
              <a:rPr lang="en-US" dirty="0" smtClean="0"/>
              <a:t> UE requirement:</a:t>
            </a:r>
          </a:p>
          <a:p>
            <a:pPr lvl="1"/>
            <a:r>
              <a:rPr lang="en-US" dirty="0"/>
              <a:t>FDD/TDD dual mode </a:t>
            </a:r>
            <a:r>
              <a:rPr lang="en-US" dirty="0" smtClean="0"/>
              <a:t>UE shall be capable of monitoring at least 8FDD and 8TDD inter-frequency carriers.</a:t>
            </a:r>
          </a:p>
          <a:p>
            <a:pPr lvl="1"/>
            <a:r>
              <a:rPr lang="en-US" dirty="0" smtClean="0"/>
              <a:t>Up to max 3 carriers (FDD and TDD) in NPG</a:t>
            </a:r>
          </a:p>
          <a:p>
            <a:pPr lvl="1"/>
            <a:r>
              <a:rPr lang="en-US" dirty="0" smtClean="0"/>
              <a:t>Rest in RPG</a:t>
            </a:r>
          </a:p>
          <a:p>
            <a:pPr lvl="1"/>
            <a:r>
              <a:rPr lang="en-US" dirty="0"/>
              <a:t>If number of carriers in NPG exceeds 3 all configured carriers are treated </a:t>
            </a:r>
            <a:r>
              <a:rPr lang="en-US" dirty="0" smtClean="0"/>
              <a:t>equal (equally scaled).</a:t>
            </a:r>
          </a:p>
          <a:p>
            <a:r>
              <a:rPr lang="fi-FI" dirty="0" err="1" smtClean="0"/>
              <a:t>Proposed</a:t>
            </a:r>
            <a:r>
              <a:rPr lang="fi-FI" dirty="0" smtClean="0"/>
              <a:t> </a:t>
            </a:r>
            <a:r>
              <a:rPr lang="fi-FI" dirty="0" err="1" smtClean="0"/>
              <a:t>IncMon</a:t>
            </a:r>
            <a:r>
              <a:rPr lang="fi-FI" dirty="0" smtClean="0"/>
              <a:t> UE </a:t>
            </a:r>
            <a:r>
              <a:rPr lang="fi-FI" dirty="0" err="1" smtClean="0"/>
              <a:t>requirement</a:t>
            </a:r>
            <a:r>
              <a:rPr lang="fi-FI" dirty="0" smtClean="0"/>
              <a:t> [2]:</a:t>
            </a:r>
            <a:endParaRPr lang="fi-FI" dirty="0" smtClean="0"/>
          </a:p>
          <a:p>
            <a:pPr lvl="1"/>
            <a:r>
              <a:rPr lang="en-US" dirty="0"/>
              <a:t>FDD/TDD dual mode UE shall be capable of monitoring at least 8FDD and 8TDD inter-frequency carriers.</a:t>
            </a:r>
          </a:p>
          <a:p>
            <a:pPr lvl="1"/>
            <a:r>
              <a:rPr lang="en-US" dirty="0"/>
              <a:t>Up to max 3 </a:t>
            </a:r>
            <a:r>
              <a:rPr lang="en-US" dirty="0" smtClean="0"/>
              <a:t>FDD and 3TDD carriers in </a:t>
            </a:r>
            <a:r>
              <a:rPr lang="en-US" dirty="0"/>
              <a:t>NPG</a:t>
            </a:r>
          </a:p>
          <a:p>
            <a:pPr lvl="1"/>
            <a:r>
              <a:rPr lang="en-US" dirty="0"/>
              <a:t>Rest in RPG</a:t>
            </a:r>
          </a:p>
          <a:p>
            <a:pPr lvl="1"/>
            <a:r>
              <a:rPr lang="en-US" dirty="0"/>
              <a:t>If number of </a:t>
            </a:r>
            <a:r>
              <a:rPr lang="en-US" dirty="0" smtClean="0"/>
              <a:t>FDD and TDD carriers </a:t>
            </a:r>
            <a:r>
              <a:rPr lang="en-US" dirty="0"/>
              <a:t>in NPG exceeds </a:t>
            </a:r>
            <a:r>
              <a:rPr lang="en-US" dirty="0" smtClean="0"/>
              <a:t>6 configured </a:t>
            </a:r>
            <a:r>
              <a:rPr lang="en-US" dirty="0"/>
              <a:t>carriers are treated equal (equally scaled</a:t>
            </a:r>
            <a:r>
              <a:rPr lang="en-US" dirty="0" smtClean="0"/>
              <a:t>).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459751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 err="1" smtClean="0"/>
              <a:t>Solution</a:t>
            </a:r>
            <a:r>
              <a:rPr lang="fi-FI" dirty="0" smtClean="0"/>
              <a:t> </a:t>
            </a:r>
            <a:r>
              <a:rPr lang="fi-FI" dirty="0" err="1" smtClean="0"/>
              <a:t>impact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>
            <a:normAutofit/>
          </a:bodyPr>
          <a:lstStyle/>
          <a:p>
            <a:r>
              <a:rPr lang="fi-FI" dirty="0" err="1" smtClean="0"/>
              <a:t>IncMon</a:t>
            </a:r>
            <a:r>
              <a:rPr lang="fi-FI" dirty="0" smtClean="0"/>
              <a:t> is a </a:t>
            </a:r>
            <a:r>
              <a:rPr lang="fi-FI" dirty="0" err="1" smtClean="0"/>
              <a:t>mandatory</a:t>
            </a:r>
            <a:r>
              <a:rPr lang="fi-FI" dirty="0" smtClean="0"/>
              <a:t> feature.</a:t>
            </a:r>
          </a:p>
          <a:p>
            <a:r>
              <a:rPr lang="fi-FI" dirty="0" smtClean="0"/>
              <a:t>Release 12 </a:t>
            </a:r>
            <a:r>
              <a:rPr lang="fi-FI" dirty="0" err="1" smtClean="0"/>
              <a:t>solution</a:t>
            </a:r>
            <a:r>
              <a:rPr lang="fi-FI" dirty="0" smtClean="0"/>
              <a:t>:</a:t>
            </a:r>
          </a:p>
          <a:p>
            <a:pPr lvl="1"/>
            <a:r>
              <a:rPr lang="fi-FI" dirty="0" err="1" smtClean="0"/>
              <a:t>Fluent</a:t>
            </a:r>
            <a:r>
              <a:rPr lang="fi-FI" dirty="0" smtClean="0"/>
              <a:t> </a:t>
            </a:r>
            <a:r>
              <a:rPr lang="fi-FI" dirty="0" err="1" smtClean="0"/>
              <a:t>alignment</a:t>
            </a:r>
            <a:r>
              <a:rPr lang="fi-FI" dirty="0" smtClean="0"/>
              <a:t> of </a:t>
            </a:r>
            <a:r>
              <a:rPr lang="fi-FI" dirty="0" err="1" smtClean="0"/>
              <a:t>requirements</a:t>
            </a:r>
            <a:r>
              <a:rPr lang="fi-FI" dirty="0" smtClean="0"/>
              <a:t> </a:t>
            </a:r>
            <a:r>
              <a:rPr lang="fi-FI" dirty="0" err="1" smtClean="0"/>
              <a:t>throughout</a:t>
            </a:r>
            <a:r>
              <a:rPr lang="fi-FI" dirty="0" smtClean="0"/>
              <a:t> </a:t>
            </a:r>
            <a:r>
              <a:rPr lang="fi-FI" dirty="0" err="1" smtClean="0"/>
              <a:t>the</a:t>
            </a:r>
            <a:r>
              <a:rPr lang="fi-FI" dirty="0" smtClean="0"/>
              <a:t> </a:t>
            </a:r>
            <a:r>
              <a:rPr lang="fi-FI" dirty="0" err="1" smtClean="0"/>
              <a:t>releases</a:t>
            </a:r>
            <a:r>
              <a:rPr lang="fi-FI" dirty="0" smtClean="0"/>
              <a:t>, no </a:t>
            </a:r>
            <a:r>
              <a:rPr lang="fi-FI" dirty="0" err="1" smtClean="0"/>
              <a:t>break</a:t>
            </a:r>
            <a:r>
              <a:rPr lang="fi-FI" dirty="0" smtClean="0"/>
              <a:t> in </a:t>
            </a:r>
            <a:r>
              <a:rPr lang="fi-FI" dirty="0" err="1" smtClean="0"/>
              <a:t>legacy</a:t>
            </a:r>
            <a:r>
              <a:rPr lang="fi-FI" dirty="0" smtClean="0"/>
              <a:t> </a:t>
            </a:r>
            <a:r>
              <a:rPr lang="fi-FI" dirty="0" err="1" smtClean="0"/>
              <a:t>behavior</a:t>
            </a:r>
            <a:endParaRPr lang="fi-FI" dirty="0" smtClean="0"/>
          </a:p>
          <a:p>
            <a:pPr lvl="1"/>
            <a:r>
              <a:rPr lang="fi-FI" dirty="0" err="1" smtClean="0"/>
              <a:t>Aligned</a:t>
            </a:r>
            <a:r>
              <a:rPr lang="fi-FI" dirty="0" smtClean="0"/>
              <a:t> </a:t>
            </a:r>
            <a:r>
              <a:rPr lang="fi-FI" dirty="0" err="1" smtClean="0"/>
              <a:t>with</a:t>
            </a:r>
            <a:r>
              <a:rPr lang="fi-FI" dirty="0" smtClean="0"/>
              <a:t> </a:t>
            </a:r>
            <a:r>
              <a:rPr lang="fi-FI" dirty="0" err="1" smtClean="0"/>
              <a:t>legacy</a:t>
            </a:r>
            <a:r>
              <a:rPr lang="fi-FI" dirty="0" smtClean="0"/>
              <a:t> UE </a:t>
            </a:r>
            <a:r>
              <a:rPr lang="fi-FI" dirty="0" err="1" smtClean="0"/>
              <a:t>requirements</a:t>
            </a:r>
            <a:r>
              <a:rPr lang="fi-FI" dirty="0" smtClean="0"/>
              <a:t> and </a:t>
            </a:r>
            <a:r>
              <a:rPr lang="fi-FI" dirty="0" err="1" smtClean="0"/>
              <a:t>measurement</a:t>
            </a:r>
            <a:r>
              <a:rPr lang="fi-FI" dirty="0" smtClean="0"/>
              <a:t> </a:t>
            </a:r>
            <a:r>
              <a:rPr lang="fi-FI" dirty="0" err="1" smtClean="0"/>
              <a:t>capability</a:t>
            </a:r>
            <a:endParaRPr lang="fi-FI" dirty="0"/>
          </a:p>
          <a:p>
            <a:r>
              <a:rPr lang="fi-FI" dirty="0" smtClean="0"/>
              <a:t>Release 13 </a:t>
            </a:r>
            <a:r>
              <a:rPr lang="fi-FI" dirty="0" err="1" smtClean="0"/>
              <a:t>solution</a:t>
            </a:r>
            <a:endParaRPr lang="fi-FI" dirty="0" smtClean="0"/>
          </a:p>
          <a:p>
            <a:pPr lvl="1"/>
            <a:r>
              <a:rPr lang="fi-FI" dirty="0" smtClean="0"/>
              <a:t>Release 12 </a:t>
            </a:r>
            <a:r>
              <a:rPr lang="fi-FI" dirty="0" err="1" smtClean="0"/>
              <a:t>behavior</a:t>
            </a:r>
            <a:r>
              <a:rPr lang="fi-FI" dirty="0" smtClean="0"/>
              <a:t> </a:t>
            </a:r>
            <a:r>
              <a:rPr lang="fi-FI" dirty="0" err="1" smtClean="0"/>
              <a:t>will</a:t>
            </a:r>
            <a:r>
              <a:rPr lang="fi-FI" dirty="0" smtClean="0"/>
              <a:t> </a:t>
            </a:r>
            <a:r>
              <a:rPr lang="fi-FI" dirty="0" err="1" smtClean="0"/>
              <a:t>be</a:t>
            </a:r>
            <a:r>
              <a:rPr lang="fi-FI" dirty="0" smtClean="0"/>
              <a:t> ’</a:t>
            </a:r>
            <a:r>
              <a:rPr lang="fi-FI" dirty="0" err="1" smtClean="0"/>
              <a:t>special</a:t>
            </a:r>
            <a:r>
              <a:rPr lang="fi-FI" dirty="0" smtClean="0"/>
              <a:t>’ release </a:t>
            </a:r>
            <a:r>
              <a:rPr lang="fi-FI" dirty="0" err="1" smtClean="0"/>
              <a:t>behavior</a:t>
            </a:r>
            <a:r>
              <a:rPr lang="fi-FI" dirty="0" smtClean="0"/>
              <a:t>, </a:t>
            </a:r>
            <a:r>
              <a:rPr lang="fi-FI" dirty="0" err="1" smtClean="0"/>
              <a:t>special</a:t>
            </a:r>
            <a:r>
              <a:rPr lang="fi-FI" dirty="0" smtClean="0"/>
              <a:t> </a:t>
            </a:r>
            <a:r>
              <a:rPr lang="fi-FI" dirty="0" err="1" smtClean="0"/>
              <a:t>network</a:t>
            </a:r>
            <a:r>
              <a:rPr lang="fi-FI" dirty="0" smtClean="0"/>
              <a:t> </a:t>
            </a:r>
            <a:r>
              <a:rPr lang="fi-FI" dirty="0" err="1" smtClean="0"/>
              <a:t>handling</a:t>
            </a:r>
            <a:r>
              <a:rPr lang="fi-FI" dirty="0" smtClean="0"/>
              <a:t> of Release 12 </a:t>
            </a:r>
            <a:r>
              <a:rPr lang="fi-FI" dirty="0" err="1" smtClean="0"/>
              <a:t>IncMon</a:t>
            </a:r>
            <a:r>
              <a:rPr lang="fi-FI" dirty="0" smtClean="0"/>
              <a:t> </a:t>
            </a:r>
            <a:r>
              <a:rPr lang="fi-FI" dirty="0" err="1" smtClean="0"/>
              <a:t>UEs</a:t>
            </a:r>
            <a:endParaRPr lang="fi-FI" dirty="0" smtClean="0"/>
          </a:p>
          <a:p>
            <a:pPr lvl="1"/>
            <a:r>
              <a:rPr lang="fi-FI" dirty="0" err="1" smtClean="0"/>
              <a:t>Different</a:t>
            </a:r>
            <a:r>
              <a:rPr lang="fi-FI" dirty="0" smtClean="0"/>
              <a:t> </a:t>
            </a:r>
            <a:r>
              <a:rPr lang="fi-FI" dirty="0" err="1" smtClean="0"/>
              <a:t>measurement</a:t>
            </a:r>
            <a:r>
              <a:rPr lang="fi-FI" dirty="0" smtClean="0"/>
              <a:t> </a:t>
            </a:r>
            <a:r>
              <a:rPr lang="fi-FI" dirty="0" err="1" smtClean="0"/>
              <a:t>capabilities</a:t>
            </a:r>
            <a:r>
              <a:rPr lang="fi-FI" dirty="0" smtClean="0"/>
              <a:t> and </a:t>
            </a:r>
            <a:r>
              <a:rPr lang="fi-FI" dirty="0" err="1" smtClean="0"/>
              <a:t>behavior</a:t>
            </a:r>
            <a:r>
              <a:rPr lang="fi-FI" dirty="0" smtClean="0"/>
              <a:t> </a:t>
            </a:r>
            <a:r>
              <a:rPr lang="fi-FI" dirty="0" err="1" smtClean="0"/>
              <a:t>among</a:t>
            </a:r>
            <a:r>
              <a:rPr lang="fi-FI" dirty="0" smtClean="0"/>
              <a:t> </a:t>
            </a:r>
            <a:r>
              <a:rPr lang="fi-FI" dirty="0" err="1" smtClean="0"/>
              <a:t>UEs</a:t>
            </a:r>
            <a:r>
              <a:rPr lang="fi-FI" dirty="0" smtClean="0"/>
              <a:t> in </a:t>
            </a:r>
            <a:r>
              <a:rPr lang="fi-FI" dirty="0" err="1" smtClean="0"/>
              <a:t>the</a:t>
            </a:r>
            <a:r>
              <a:rPr lang="fi-FI" dirty="0" smtClean="0"/>
              <a:t> </a:t>
            </a:r>
            <a:r>
              <a:rPr lang="fi-FI" dirty="0" err="1" smtClean="0"/>
              <a:t>field</a:t>
            </a:r>
            <a:endParaRPr lang="fi-FI" dirty="0" smtClean="0"/>
          </a:p>
        </p:txBody>
      </p:sp>
    </p:spTree>
    <p:extLst>
      <p:ext uri="{BB962C8B-B14F-4D97-AF65-F5344CB8AC3E}">
        <p14:creationId xmlns:p14="http://schemas.microsoft.com/office/powerpoint/2010/main" val="116084908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Way Forward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fi-FI" dirty="0" err="1" smtClean="0"/>
              <a:t>Due</a:t>
            </a:r>
            <a:r>
              <a:rPr lang="fi-FI" dirty="0" smtClean="0"/>
              <a:t> to </a:t>
            </a:r>
            <a:r>
              <a:rPr lang="fi-FI" dirty="0" err="1" smtClean="0"/>
              <a:t>identified</a:t>
            </a:r>
            <a:r>
              <a:rPr lang="fi-FI" dirty="0" smtClean="0"/>
              <a:t> </a:t>
            </a:r>
            <a:r>
              <a:rPr lang="fi-FI" dirty="0" err="1" smtClean="0"/>
              <a:t>complications</a:t>
            </a:r>
            <a:r>
              <a:rPr lang="fi-FI" dirty="0" smtClean="0"/>
              <a:t> of </a:t>
            </a:r>
            <a:r>
              <a:rPr lang="fi-FI" dirty="0" err="1" smtClean="0"/>
              <a:t>breaking</a:t>
            </a:r>
            <a:r>
              <a:rPr lang="fi-FI" dirty="0" smtClean="0"/>
              <a:t> </a:t>
            </a:r>
            <a:r>
              <a:rPr lang="fi-FI" dirty="0" err="1" smtClean="0"/>
              <a:t>legacy</a:t>
            </a:r>
            <a:r>
              <a:rPr lang="fi-FI" dirty="0" smtClean="0"/>
              <a:t> </a:t>
            </a:r>
            <a:r>
              <a:rPr lang="fi-FI" dirty="0" err="1" smtClean="0"/>
              <a:t>behavior</a:t>
            </a:r>
            <a:r>
              <a:rPr lang="fi-FI" dirty="0" smtClean="0"/>
              <a:t> for release 12 UE it is </a:t>
            </a:r>
            <a:r>
              <a:rPr lang="fi-FI" dirty="0" err="1" smtClean="0"/>
              <a:t>proposed</a:t>
            </a:r>
            <a:r>
              <a:rPr lang="fi-FI" dirty="0" smtClean="0"/>
              <a:t>:</a:t>
            </a:r>
          </a:p>
          <a:p>
            <a:pPr lvl="1"/>
            <a:r>
              <a:rPr lang="en-GB" dirty="0"/>
              <a:t>Align number of carriers in </a:t>
            </a:r>
            <a:r>
              <a:rPr lang="en-GB" dirty="0" err="1"/>
              <a:t>IncMon</a:t>
            </a:r>
            <a:r>
              <a:rPr lang="en-GB" dirty="0"/>
              <a:t> NPG for FDD/TDD dual mode UEs with legacy requirements for dual mode UEs from release </a:t>
            </a:r>
            <a:r>
              <a:rPr lang="en-GB" dirty="0" smtClean="0"/>
              <a:t>12</a:t>
            </a:r>
          </a:p>
          <a:p>
            <a:r>
              <a:rPr lang="fi-FI" dirty="0" err="1" smtClean="0"/>
              <a:t>IncMon</a:t>
            </a:r>
            <a:r>
              <a:rPr lang="fi-FI" dirty="0" smtClean="0"/>
              <a:t> </a:t>
            </a:r>
            <a:r>
              <a:rPr lang="fi-FI" dirty="0"/>
              <a:t>UE </a:t>
            </a:r>
            <a:r>
              <a:rPr lang="fi-FI" dirty="0" err="1" smtClean="0"/>
              <a:t>requirements</a:t>
            </a:r>
            <a:r>
              <a:rPr lang="fi-FI" dirty="0" smtClean="0"/>
              <a:t> </a:t>
            </a:r>
            <a:r>
              <a:rPr lang="fi-FI" dirty="0" err="1" smtClean="0"/>
              <a:t>from</a:t>
            </a:r>
            <a:r>
              <a:rPr lang="fi-FI" dirty="0" smtClean="0"/>
              <a:t> Rel-12:</a:t>
            </a:r>
            <a:endParaRPr lang="fi-FI" dirty="0"/>
          </a:p>
          <a:p>
            <a:pPr lvl="1"/>
            <a:r>
              <a:rPr lang="en-US" dirty="0"/>
              <a:t>FDD/TDD dual mode UE shall be capable of monitoring at least 8FDD and 8TDD inter-frequency carriers.</a:t>
            </a:r>
          </a:p>
          <a:p>
            <a:pPr lvl="1"/>
            <a:r>
              <a:rPr lang="en-US" dirty="0"/>
              <a:t>Up to max 3 FDD and 3TDD carriers in NPG</a:t>
            </a:r>
          </a:p>
          <a:p>
            <a:pPr lvl="1"/>
            <a:r>
              <a:rPr lang="en-US" dirty="0"/>
              <a:t>Rest in RPG</a:t>
            </a:r>
          </a:p>
          <a:p>
            <a:pPr lvl="1"/>
            <a:r>
              <a:rPr lang="en-US" dirty="0"/>
              <a:t>If number of FDD and TDD carriers in NPG exceeds 6 configured carriers are treated equal (equally scaled</a:t>
            </a:r>
            <a:r>
              <a:rPr lang="en-US" dirty="0" smtClean="0"/>
              <a:t>).</a:t>
            </a:r>
            <a:endParaRPr lang="en-GB" dirty="0"/>
          </a:p>
          <a:p>
            <a:pPr lvl="1"/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74558814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19056</TotalTime>
  <Words>541</Words>
  <Application>Microsoft Office PowerPoint</Application>
  <PresentationFormat>Widescreen</PresentationFormat>
  <Paragraphs>46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5</vt:i4>
      </vt:variant>
    </vt:vector>
  </HeadingPairs>
  <TitlesOfParts>
    <vt:vector size="12" baseType="lpstr">
      <vt:lpstr>MS PGothic</vt:lpstr>
      <vt:lpstr>宋体</vt:lpstr>
      <vt:lpstr>Arial</vt:lpstr>
      <vt:lpstr>Calibri</vt:lpstr>
      <vt:lpstr>Calibri Light</vt:lpstr>
      <vt:lpstr>Office Theme</vt:lpstr>
      <vt:lpstr>Default Design</vt:lpstr>
      <vt:lpstr>Way Forward on IncMon alignment with legacy requirements</vt:lpstr>
      <vt:lpstr>Background</vt:lpstr>
      <vt:lpstr>Background</vt:lpstr>
      <vt:lpstr>Solution impact</vt:lpstr>
      <vt:lpstr>Way Forward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R4-77AH-0122</dc:title>
  <dc:creator>Dalsgaard, Lars (Nokia - FI/Oulu)</dc:creator>
  <cp:lastModifiedBy>Dalsgaard, Lars (Nokia - FI/Oulu)</cp:lastModifiedBy>
  <cp:revision>55</cp:revision>
  <dcterms:created xsi:type="dcterms:W3CDTF">2016-01-20T17:53:10Z</dcterms:created>
  <dcterms:modified xsi:type="dcterms:W3CDTF">2016-02-08T18:21:16Z</dcterms:modified>
</cp:coreProperties>
</file>