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4" d="100"/>
          <a:sy n="114" d="100"/>
        </p:scale>
        <p:origin x="-1602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Way forward capturing the proposals on further studies in RAN4 for NB-IOT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Ericsson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6667880" y="175525"/>
            <a:ext cx="15023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1" dirty="0" smtClean="0"/>
              <a:t>R4-160988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381386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WG4 Meeting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#78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Malta, 15-19 February, 2016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Item: </a:t>
            </a:r>
            <a:r>
              <a:rPr lang="sv-SE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6.23.5</a:t>
            </a:r>
            <a:endParaRPr lang="zh-CN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nn-NO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28575"/>
            <a:ext cx="9220200" cy="1114425"/>
          </a:xfrm>
        </p:spPr>
        <p:txBody>
          <a:bodyPr>
            <a:normAutofit/>
          </a:bodyPr>
          <a:lstStyle/>
          <a:p>
            <a:r>
              <a:rPr lang="en-US" dirty="0" smtClean="0"/>
              <a:t>Proposals on further studies NB-</a:t>
            </a:r>
            <a:r>
              <a:rPr lang="en-US" dirty="0" err="1" smtClean="0"/>
              <a:t>IoT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990600"/>
            <a:ext cx="8991600" cy="5562600"/>
          </a:xfrm>
        </p:spPr>
        <p:txBody>
          <a:bodyPr>
            <a:normAutofit/>
          </a:bodyPr>
          <a:lstStyle/>
          <a:p>
            <a:endParaRPr lang="en-US" sz="1400" dirty="0" smtClean="0"/>
          </a:p>
          <a:p>
            <a:pPr lvl="0" hangingPunct="0"/>
            <a:r>
              <a:rPr lang="en-US" sz="2000" b="1" dirty="0" smtClean="0"/>
              <a:t>Radio link monitoring:</a:t>
            </a:r>
          </a:p>
          <a:p>
            <a:pPr lvl="1" hangingPunct="0"/>
            <a:r>
              <a:rPr lang="en-US" sz="1600" b="1" dirty="0" smtClean="0"/>
              <a:t>Proposal </a:t>
            </a:r>
            <a:r>
              <a:rPr lang="en-US" sz="1600" b="1" dirty="0"/>
              <a:t>#1: </a:t>
            </a:r>
            <a:r>
              <a:rPr lang="en-US" sz="1600" dirty="0"/>
              <a:t>RLM performance of NB-</a:t>
            </a:r>
            <a:r>
              <a:rPr lang="en-US" sz="1600" dirty="0" err="1"/>
              <a:t>IoT</a:t>
            </a:r>
            <a:r>
              <a:rPr lang="en-US" sz="1600" dirty="0"/>
              <a:t> UEs is to be studied using following options, and the requirements can be defined accordingly. </a:t>
            </a:r>
            <a:endParaRPr lang="sv-SE" sz="1600" dirty="0"/>
          </a:p>
          <a:p>
            <a:pPr lvl="2" hangingPunct="0"/>
            <a:r>
              <a:rPr lang="en-US" sz="1400" b="1" dirty="0"/>
              <a:t>Option 1:</a:t>
            </a:r>
            <a:r>
              <a:rPr lang="en-US" sz="1400" dirty="0"/>
              <a:t> Measurement based on secondary synchronization signal (P-SSS) is used for RLM for NB-</a:t>
            </a:r>
            <a:r>
              <a:rPr lang="en-US" sz="1400" dirty="0" err="1"/>
              <a:t>IoT</a:t>
            </a:r>
            <a:r>
              <a:rPr lang="en-US" sz="1400" dirty="0"/>
              <a:t> UE.</a:t>
            </a:r>
            <a:endParaRPr lang="sv-SE" sz="1400" dirty="0"/>
          </a:p>
          <a:p>
            <a:pPr lvl="2" hangingPunct="0"/>
            <a:r>
              <a:rPr lang="en-US" sz="1400" b="1" dirty="0"/>
              <a:t>Option 2:</a:t>
            </a:r>
            <a:r>
              <a:rPr lang="en-US" sz="1400" dirty="0"/>
              <a:t> Measurement based on cell specific reference signals (e.g. CRS) and synchronization signals (e.g</a:t>
            </a:r>
            <a:r>
              <a:rPr lang="en-US" sz="1400" dirty="0" smtClean="0"/>
              <a:t>. </a:t>
            </a:r>
            <a:r>
              <a:rPr lang="en-US" sz="1400" dirty="0"/>
              <a:t>P-SSS) are used for RLM by a NB-</a:t>
            </a:r>
            <a:r>
              <a:rPr lang="en-US" sz="1400" dirty="0" err="1"/>
              <a:t>IoT</a:t>
            </a:r>
            <a:r>
              <a:rPr lang="en-US" sz="1400" dirty="0"/>
              <a:t> UE.  </a:t>
            </a:r>
            <a:endParaRPr lang="en-US" sz="1400" dirty="0" smtClean="0"/>
          </a:p>
          <a:p>
            <a:pPr lvl="2" hangingPunct="0"/>
            <a:endParaRPr lang="en-US" sz="1400" dirty="0" smtClean="0"/>
          </a:p>
          <a:p>
            <a:pPr lvl="0" hangingPunct="0"/>
            <a:r>
              <a:rPr lang="en-US" sz="2000" b="1" dirty="0"/>
              <a:t>Measurements:</a:t>
            </a:r>
          </a:p>
          <a:p>
            <a:pPr lvl="1" hangingPunct="0"/>
            <a:r>
              <a:rPr lang="en-US" sz="1600" dirty="0"/>
              <a:t>Proposal #1: RAN4 is to study RRM measurement performance using synchronization signal (NB-SSS) according to simulation assumptions in R4-160984</a:t>
            </a:r>
            <a:endParaRPr lang="sv-SE" sz="1600" dirty="0"/>
          </a:p>
          <a:p>
            <a:pPr lvl="1" hangingPunct="0"/>
            <a:r>
              <a:rPr lang="en-US" sz="1600" dirty="0"/>
              <a:t>Proposal #2: RAN4 is to study RRM measurement performance using both synchronization signals (NB-SSS) and CRS signals according to simulation assumptions in R4-160984.</a:t>
            </a:r>
          </a:p>
          <a:p>
            <a:pPr lvl="1" hangingPunct="0"/>
            <a:endParaRPr lang="en-US" sz="1200" dirty="0"/>
          </a:p>
          <a:p>
            <a:pPr hangingPunct="0"/>
            <a:r>
              <a:rPr lang="en-US" sz="2000" b="1" dirty="0"/>
              <a:t>System results:</a:t>
            </a:r>
          </a:p>
          <a:p>
            <a:pPr lvl="1" hangingPunct="0"/>
            <a:r>
              <a:rPr lang="en-US" sz="1600" dirty="0"/>
              <a:t>Minimum number of cells a NB-IOT device is required to detect is defined as</a:t>
            </a:r>
            <a:r>
              <a:rPr lang="en-US" sz="1600" dirty="0" smtClean="0"/>
              <a:t>:</a:t>
            </a:r>
          </a:p>
          <a:p>
            <a:pPr lvl="1" hangingPunct="0"/>
            <a:endParaRPr lang="en-US" sz="16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0583139"/>
              </p:ext>
            </p:extLst>
          </p:nvPr>
        </p:nvGraphicFramePr>
        <p:xfrm>
          <a:off x="1981200" y="5638800"/>
          <a:ext cx="4808220" cy="1005840"/>
        </p:xfrm>
        <a:graphic>
          <a:graphicData uri="http://schemas.openxmlformats.org/drawingml/2006/table">
            <a:tbl>
              <a:tblPr firstRow="1" firstCol="1" bandRow="1"/>
              <a:tblGrid>
                <a:gridCol w="1449070"/>
                <a:gridCol w="1690370"/>
                <a:gridCol w="1668780"/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100" b="1" dirty="0">
                          <a:effectLst/>
                          <a:latin typeface="Times New Roman"/>
                          <a:ea typeface="MS Mincho"/>
                        </a:rPr>
                        <a:t>Coverage mode:</a:t>
                      </a:r>
                      <a:endParaRPr lang="sv-SE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100" b="1" dirty="0">
                          <a:effectLst/>
                          <a:latin typeface="Times New Roman"/>
                          <a:ea typeface="MS Mincho"/>
                        </a:rPr>
                        <a:t># cells </a:t>
                      </a:r>
                      <a:r>
                        <a:rPr lang="en-GB" sz="1100" b="1" dirty="0" err="1">
                          <a:effectLst/>
                          <a:latin typeface="Times New Roman"/>
                          <a:ea typeface="MS Mincho"/>
                        </a:rPr>
                        <a:t>inband</a:t>
                      </a:r>
                      <a:r>
                        <a:rPr lang="en-GB" sz="1100" b="1" dirty="0">
                          <a:effectLst/>
                          <a:latin typeface="Times New Roman"/>
                          <a:ea typeface="MS Mincho"/>
                        </a:rPr>
                        <a:t> 10</a:t>
                      </a:r>
                      <a:r>
                        <a:rPr lang="en-GB" sz="1100" b="1" baseline="30000" dirty="0">
                          <a:effectLst/>
                          <a:latin typeface="Times New Roman"/>
                          <a:ea typeface="MS Mincho"/>
                        </a:rPr>
                        <a:t>th</a:t>
                      </a:r>
                      <a:r>
                        <a:rPr lang="en-GB" sz="1100" b="1" dirty="0">
                          <a:effectLst/>
                          <a:latin typeface="Times New Roman"/>
                          <a:ea typeface="MS Mincho"/>
                        </a:rPr>
                        <a:t> percentile UE can </a:t>
                      </a:r>
                      <a:r>
                        <a:rPr lang="en-GB" sz="1100" b="1" dirty="0" smtClean="0">
                          <a:effectLst/>
                          <a:latin typeface="Times New Roman"/>
                          <a:ea typeface="MS Mincho"/>
                        </a:rPr>
                        <a:t>detect (excluding</a:t>
                      </a:r>
                      <a:r>
                        <a:rPr lang="en-GB" sz="1100" b="1" baseline="0" dirty="0" smtClean="0">
                          <a:effectLst/>
                          <a:latin typeface="Times New Roman"/>
                          <a:ea typeface="MS Mincho"/>
                        </a:rPr>
                        <a:t> serving cell)</a:t>
                      </a:r>
                      <a:r>
                        <a:rPr lang="en-GB" sz="1100" b="1" dirty="0" smtClean="0">
                          <a:effectLst/>
                          <a:latin typeface="Times New Roman"/>
                          <a:ea typeface="MS Mincho"/>
                        </a:rPr>
                        <a:t>:</a:t>
                      </a:r>
                      <a:endParaRPr lang="sv-SE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100" b="1" dirty="0">
                          <a:effectLst/>
                          <a:latin typeface="Times New Roman"/>
                          <a:ea typeface="MS Mincho"/>
                        </a:rPr>
                        <a:t># cells stand-alone 10</a:t>
                      </a:r>
                      <a:r>
                        <a:rPr lang="en-GB" sz="1100" b="1" baseline="30000" dirty="0">
                          <a:effectLst/>
                          <a:latin typeface="Times New Roman"/>
                          <a:ea typeface="MS Mincho"/>
                        </a:rPr>
                        <a:t>th</a:t>
                      </a:r>
                      <a:r>
                        <a:rPr lang="en-GB" sz="1100" b="1" dirty="0">
                          <a:effectLst/>
                          <a:latin typeface="Times New Roman"/>
                          <a:ea typeface="MS Mincho"/>
                        </a:rPr>
                        <a:t> percentile UE can </a:t>
                      </a:r>
                      <a:r>
                        <a:rPr lang="en-GB" sz="1100" b="1" dirty="0" smtClean="0">
                          <a:effectLst/>
                          <a:latin typeface="Times New Roman"/>
                          <a:ea typeface="MS Mincho"/>
                        </a:rPr>
                        <a:t>detect (excluding</a:t>
                      </a:r>
                      <a:r>
                        <a:rPr lang="en-GB" sz="1100" b="1" baseline="0" dirty="0" smtClean="0">
                          <a:effectLst/>
                          <a:latin typeface="Times New Roman"/>
                          <a:ea typeface="MS Mincho"/>
                        </a:rPr>
                        <a:t> serving cell)</a:t>
                      </a:r>
                      <a:r>
                        <a:rPr lang="en-GB" sz="1100" b="1" dirty="0" smtClean="0">
                          <a:effectLst/>
                          <a:latin typeface="Times New Roman"/>
                          <a:ea typeface="MS Mincho"/>
                        </a:rPr>
                        <a:t>:</a:t>
                      </a:r>
                      <a:endParaRPr lang="sv-SE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  <a:latin typeface="Times New Roman"/>
                          <a:ea typeface="MS Mincho"/>
                        </a:rPr>
                        <a:t>Basic mode</a:t>
                      </a:r>
                      <a:endParaRPr lang="sv-S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  <a:latin typeface="Times New Roman"/>
                          <a:ea typeface="MS Mincho"/>
                        </a:rPr>
                        <a:t>5</a:t>
                      </a:r>
                      <a:endParaRPr lang="sv-S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  <a:latin typeface="Times New Roman"/>
                          <a:ea typeface="MS Mincho"/>
                        </a:rPr>
                        <a:t>5</a:t>
                      </a:r>
                      <a:endParaRPr lang="sv-S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  <a:latin typeface="Times New Roman"/>
                          <a:ea typeface="MS Mincho"/>
                        </a:rPr>
                        <a:t>Robust mode</a:t>
                      </a:r>
                      <a:endParaRPr lang="sv-S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  <a:latin typeface="Times New Roman"/>
                          <a:ea typeface="MS Mincho"/>
                        </a:rPr>
                        <a:t>8</a:t>
                      </a:r>
                      <a:endParaRPr lang="sv-S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  <a:latin typeface="Times New Roman"/>
                          <a:ea typeface="MS Mincho"/>
                        </a:rPr>
                        <a:t>8</a:t>
                      </a:r>
                      <a:endParaRPr lang="sv-S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  <a:latin typeface="Times New Roman"/>
                          <a:ea typeface="MS Mincho"/>
                        </a:rPr>
                        <a:t>Extreme mode</a:t>
                      </a:r>
                      <a:endParaRPr lang="sv-S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  <a:latin typeface="Times New Roman"/>
                          <a:ea typeface="MS Mincho"/>
                        </a:rPr>
                        <a:t>7</a:t>
                      </a:r>
                      <a:endParaRPr lang="sv-S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Times New Roman"/>
                          <a:ea typeface="MS Mincho"/>
                        </a:rPr>
                        <a:t>8</a:t>
                      </a:r>
                      <a:endParaRPr lang="sv-SE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1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2469</TotalTime>
  <Words>229</Words>
  <Application>Microsoft Office PowerPoint</Application>
  <PresentationFormat>On-screen Show (4:3)</PresentationFormat>
  <Paragraphs>31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capturing the proposals on further studies in RAN4 for NB-IOT</vt:lpstr>
      <vt:lpstr>Proposals on further studies NB-IoT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Retuning Time of Rel-13 MTC UE</dc:title>
  <dc:creator>Yufei Blankenship</dc:creator>
  <cp:lastModifiedBy>Santhan Thangarasa</cp:lastModifiedBy>
  <cp:revision>206</cp:revision>
  <dcterms:created xsi:type="dcterms:W3CDTF">2006-08-16T00:00:00Z</dcterms:created>
  <dcterms:modified xsi:type="dcterms:W3CDTF">2016-02-08T16:59:52Z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x">
    <vt:lpwstr>0</vt:lpwstr>
  </property>
  <property fmtid="{D5CDD505-2E9C-101B-9397-08002B2CF9AE}" pid="4" name="DocumentType">
    <vt:lpwstr/>
  </property>
  <property fmtid="{D5CDD505-2E9C-101B-9397-08002B2CF9AE}" pid="5" name="TemplateName">
    <vt:lpwstr/>
  </property>
  <property fmtid="{D5CDD505-2E9C-101B-9397-08002B2CF9AE}" pid="6" name="TemplateVersion">
    <vt:lpwstr/>
  </property>
  <property fmtid="{D5CDD505-2E9C-101B-9397-08002B2CF9AE}" pid="7" name="White">
    <vt:bool>true</vt:bool>
  </property>
  <property fmtid="{D5CDD505-2E9C-101B-9397-08002B2CF9AE}" pid="8" name="chkMetaData">
    <vt:bool>false</vt:bool>
  </property>
  <property fmtid="{D5CDD505-2E9C-101B-9397-08002B2CF9AE}" pid="9" name="chkTaglines">
    <vt:bool>true</vt:bool>
  </property>
  <property fmtid="{D5CDD505-2E9C-101B-9397-08002B2CF9AE}" pid="10" name="SecurityClass">
    <vt:lpwstr>Ericsson Internal</vt:lpwstr>
  </property>
  <property fmtid="{D5CDD505-2E9C-101B-9397-08002B2CF9AE}" pid="11" name="txtConfLabel">
    <vt:lpwstr>Ericsson Internal</vt:lpwstr>
  </property>
  <property fmtid="{D5CDD505-2E9C-101B-9397-08002B2CF9AE}" pid="12" name="optUseConfClass">
    <vt:bool>true</vt:bool>
  </property>
  <property fmtid="{D5CDD505-2E9C-101B-9397-08002B2CF9AE}" pid="13" name="optUseConfLabel">
    <vt:bool>false</vt:bool>
  </property>
  <property fmtid="{D5CDD505-2E9C-101B-9397-08002B2CF9AE}" pid="14" name="optFooterCVLDocNo">
    <vt:bool>true</vt:bool>
  </property>
  <property fmtid="{D5CDD505-2E9C-101B-9397-08002B2CF9AE}" pid="15" name="optFooterCVLCopyright">
    <vt:bool>false</vt:bool>
  </property>
  <property fmtid="{D5CDD505-2E9C-101B-9397-08002B2CF9AE}" pid="16" name="optEnterText1">
    <vt:bool>false</vt:bool>
  </property>
  <property fmtid="{D5CDD505-2E9C-101B-9397-08002B2CF9AE}" pid="17" name="optFooterCVLConfLabel">
    <vt:bool>true</vt:bool>
  </property>
  <property fmtid="{D5CDD505-2E9C-101B-9397-08002B2CF9AE}" pid="18" name="optEnterText2">
    <vt:bool>false</vt:bool>
  </property>
  <property fmtid="{D5CDD505-2E9C-101B-9397-08002B2CF9AE}" pid="19" name="optFooterCVLTitle">
    <vt:bool>true</vt:bool>
  </property>
  <property fmtid="{D5CDD505-2E9C-101B-9397-08002B2CF9AE}" pid="20" name="optFooterCVLPrep">
    <vt:bool>false</vt:bool>
  </property>
  <property fmtid="{D5CDD505-2E9C-101B-9397-08002B2CF9AE}" pid="21" name="optEnterText3">
    <vt:bool>false</vt:bool>
  </property>
  <property fmtid="{D5CDD505-2E9C-101B-9397-08002B2CF9AE}" pid="22" name="optFooterCVLDate">
    <vt:bool>true</vt:bool>
  </property>
  <property fmtid="{D5CDD505-2E9C-101B-9397-08002B2CF9AE}" pid="23" name="optEnterText4">
    <vt:bool>false</vt:bool>
  </property>
  <property fmtid="{D5CDD505-2E9C-101B-9397-08002B2CF9AE}" pid="24" name="LeftFooterField">
    <vt:lpwstr> </vt:lpwstr>
  </property>
  <property fmtid="{D5CDD505-2E9C-101B-9397-08002B2CF9AE}" pid="25" name="MiddleFooterField">
    <vt:lpwstr> </vt:lpwstr>
  </property>
  <property fmtid="{D5CDD505-2E9C-101B-9397-08002B2CF9AE}" pid="26" name="RightFooterField">
    <vt:lpwstr> </vt:lpwstr>
  </property>
  <property fmtid="{D5CDD505-2E9C-101B-9397-08002B2CF9AE}" pid="27" name="RightFooterField2">
    <vt:lpwstr> </vt:lpwstr>
  </property>
  <property fmtid="{D5CDD505-2E9C-101B-9397-08002B2CF9AE}" pid="28" name="TotalNumb">
    <vt:bool>false</vt:bool>
  </property>
  <property fmtid="{D5CDD505-2E9C-101B-9397-08002B2CF9AE}" pid="29" name="Pages">
    <vt:bool>true</vt:bool>
  </property>
</Properties>
</file>