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1"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2292" y="-5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WF on agreements for remaining issues on RLM and SI reading</a:t>
            </a:r>
            <a:endParaRPr lang="en-US" dirty="0"/>
          </a:p>
        </p:txBody>
      </p:sp>
      <p:sp>
        <p:nvSpPr>
          <p:cNvPr id="3" name="Subtitle 2"/>
          <p:cNvSpPr>
            <a:spLocks noGrp="1"/>
          </p:cNvSpPr>
          <p:nvPr>
            <p:ph type="subTitle" idx="1"/>
          </p:nvPr>
        </p:nvSpPr>
        <p:spPr/>
        <p:txBody>
          <a:bodyPr>
            <a:normAutofit/>
          </a:bodyPr>
          <a:lstStyle/>
          <a:p>
            <a:r>
              <a:rPr lang="en-US" dirty="0" smtClean="0">
                <a:solidFill>
                  <a:schemeClr val="tx1"/>
                </a:solidFill>
              </a:rPr>
              <a:t>Ericsson</a:t>
            </a:r>
            <a:endParaRPr lang="en-US" dirty="0">
              <a:solidFill>
                <a:schemeClr val="tx1"/>
              </a:solidFill>
            </a:endParaRPr>
          </a:p>
        </p:txBody>
      </p:sp>
      <p:sp>
        <p:nvSpPr>
          <p:cNvPr id="4" name="テキスト ボックス 3"/>
          <p:cNvSpPr txBox="1">
            <a:spLocks noChangeArrowheads="1"/>
          </p:cNvSpPr>
          <p:nvPr/>
        </p:nvSpPr>
        <p:spPr bwMode="auto">
          <a:xfrm>
            <a:off x="6667880" y="175525"/>
            <a:ext cx="1502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sz="2000" b="1" dirty="0" smtClean="0"/>
              <a:t>R4-160971</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381386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WG4 Meeting </a:t>
            </a:r>
            <a:r>
              <a:rPr lang="en-US" altLang="ja-JP" sz="1800" dirty="0" smtClean="0">
                <a:latin typeface="Arial Unicode MS" pitchFamily="50" charset="-127"/>
                <a:ea typeface="Arial Unicode MS" pitchFamily="50" charset="-127"/>
                <a:cs typeface="Arial Unicode MS" pitchFamily="50" charset="-127"/>
              </a:rPr>
              <a:t>#78</a:t>
            </a:r>
            <a:endParaRPr lang="en-US" altLang="ja-JP" sz="1800" dirty="0">
              <a:latin typeface="Arial Unicode MS" pitchFamily="50" charset="-127"/>
              <a:ea typeface="Arial Unicode MS" pitchFamily="50" charset="-127"/>
              <a:cs typeface="Arial Unicode MS" pitchFamily="50" charset="-127"/>
            </a:endParaRPr>
          </a:p>
          <a:p>
            <a:pPr eaLnBrk="1" hangingPunct="1">
              <a:spcBef>
                <a:spcPct val="0"/>
              </a:spcBef>
              <a:buFontTx/>
              <a:buNone/>
            </a:pPr>
            <a:r>
              <a:rPr lang="en-US" altLang="ja-JP" sz="1800" dirty="0" smtClean="0">
                <a:latin typeface="Arial Unicode MS" pitchFamily="50" charset="-127"/>
                <a:ea typeface="Arial Unicode MS" pitchFamily="50" charset="-127"/>
                <a:cs typeface="Arial Unicode MS" pitchFamily="50" charset="-127"/>
              </a:rPr>
              <a:t>Malta, 15-19 February 2016</a:t>
            </a:r>
          </a:p>
          <a:p>
            <a:pPr eaLnBrk="1" hangingPunct="1">
              <a:spcBef>
                <a:spcPct val="0"/>
              </a:spcBef>
              <a:buNone/>
            </a:pPr>
            <a:r>
              <a:rPr lang="en-GB" altLang="zh-CN" sz="1800" dirty="0">
                <a:latin typeface="Arial Unicode MS" pitchFamily="50" charset="-127"/>
                <a:ea typeface="Arial Unicode MS" pitchFamily="50" charset="-127"/>
                <a:cs typeface="Arial Unicode MS" pitchFamily="50" charset="-127"/>
              </a:rPr>
              <a:t>Agenda Item: </a:t>
            </a:r>
            <a:r>
              <a:rPr lang="sv-SE" altLang="zh-CN" sz="1800" dirty="0" smtClean="0">
                <a:latin typeface="Arial Unicode MS" pitchFamily="50" charset="-127"/>
                <a:ea typeface="Arial Unicode MS" pitchFamily="50" charset="-127"/>
                <a:cs typeface="Arial Unicode MS" pitchFamily="50" charset="-127"/>
              </a:rPr>
              <a:t>6.7.3</a:t>
            </a:r>
            <a:endParaRPr lang="zh-CN" altLang="zh-CN" sz="1800" dirty="0">
              <a:latin typeface="Arial Unicode MS" pitchFamily="50" charset="-127"/>
              <a:ea typeface="Arial Unicode MS" pitchFamily="50" charset="-127"/>
              <a:cs typeface="Arial Unicode MS" pitchFamily="50" charset="-127"/>
            </a:endParaRPr>
          </a:p>
          <a:p>
            <a:pPr eaLnBrk="1" hangingPunct="1">
              <a:spcBef>
                <a:spcPct val="0"/>
              </a:spcBef>
              <a:buFontTx/>
              <a:buNone/>
            </a:pPr>
            <a:endParaRPr lang="nn-NO" altLang="ja-JP"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698851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Agreements at </a:t>
            </a:r>
            <a:r>
              <a:rPr lang="en-US" dirty="0" smtClean="0"/>
              <a:t>RAN4#78</a:t>
            </a:r>
            <a:endParaRPr lang="en-US" dirty="0"/>
          </a:p>
        </p:txBody>
      </p:sp>
      <p:sp>
        <p:nvSpPr>
          <p:cNvPr id="3" name="Content Placeholder 2"/>
          <p:cNvSpPr>
            <a:spLocks noGrp="1"/>
          </p:cNvSpPr>
          <p:nvPr>
            <p:ph idx="1"/>
          </p:nvPr>
        </p:nvSpPr>
        <p:spPr/>
        <p:txBody>
          <a:bodyPr/>
          <a:lstStyle/>
          <a:p>
            <a:r>
              <a:rPr lang="en-US" dirty="0" smtClean="0"/>
              <a:t>SI reading:</a:t>
            </a:r>
          </a:p>
          <a:p>
            <a:pPr lvl="1"/>
            <a:r>
              <a:rPr lang="en-US" dirty="0" smtClean="0"/>
              <a:t>Requirement on minimum number of ACK/NACK for CE mode B with respect to target cell is specified as below provided repetitions are employed at the target cell:</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63033887"/>
              </p:ext>
            </p:extLst>
          </p:nvPr>
        </p:nvGraphicFramePr>
        <p:xfrm>
          <a:off x="1371600" y="4419600"/>
          <a:ext cx="6209665" cy="762000"/>
        </p:xfrm>
        <a:graphic>
          <a:graphicData uri="http://schemas.openxmlformats.org/drawingml/2006/table">
            <a:tbl>
              <a:tblPr firstRow="1" firstCol="1" bandRow="1"/>
              <a:tblGrid>
                <a:gridCol w="1551940"/>
                <a:gridCol w="1552575"/>
                <a:gridCol w="1552575"/>
                <a:gridCol w="1552575"/>
              </a:tblGrid>
              <a:tr h="0">
                <a:tc gridSpan="2">
                  <a:txBody>
                    <a:bodyPr/>
                    <a:lstStyle/>
                    <a:p>
                      <a:pPr algn="ctr">
                        <a:spcAft>
                          <a:spcPts val="900"/>
                        </a:spcAft>
                      </a:pPr>
                      <a:r>
                        <a:rPr lang="en-GB" sz="1000" b="1" u="sng">
                          <a:effectLst/>
                          <a:latin typeface="Times New Roman"/>
                          <a:ea typeface="Times New Roman"/>
                        </a:rPr>
                        <a:t>Serving cell</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spcAft>
                          <a:spcPts val="900"/>
                        </a:spcAft>
                      </a:pPr>
                      <a:r>
                        <a:rPr lang="en-GB" sz="1000" b="1" u="sng">
                          <a:effectLst/>
                          <a:latin typeface="Times New Roman"/>
                          <a:ea typeface="Times New Roman"/>
                        </a:rPr>
                        <a:t>Target cell</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0">
                <a:tc>
                  <a:txBody>
                    <a:bodyPr/>
                    <a:lstStyle/>
                    <a:p>
                      <a:pPr algn="ctr">
                        <a:spcAft>
                          <a:spcPts val="900"/>
                        </a:spcAft>
                      </a:pPr>
                      <a:r>
                        <a:rPr lang="en-GB" sz="1000">
                          <a:effectLst/>
                          <a:latin typeface="Times New Roman"/>
                          <a:ea typeface="Times New Roman"/>
                        </a:rPr>
                        <a:t>SNR [dB]</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Minimum ACK/NACK requirement</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MIB repetition level</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SIB1bis repetition level</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900"/>
                        </a:spcAft>
                      </a:pPr>
                      <a:r>
                        <a:rPr lang="en-GB" sz="1000">
                          <a:effectLst/>
                          <a:latin typeface="Times New Roman"/>
                          <a:ea typeface="Times New Roman"/>
                        </a:rPr>
                        <a:t>≥ -6</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dirty="0">
                          <a:effectLst/>
                          <a:latin typeface="Times New Roman"/>
                          <a:ea typeface="Times New Roman"/>
                        </a:rPr>
                        <a:t>As in Table </a:t>
                      </a:r>
                      <a:r>
                        <a:rPr lang="en-GB" sz="1000" dirty="0" smtClean="0">
                          <a:effectLst/>
                          <a:latin typeface="Times New Roman"/>
                          <a:ea typeface="Times New Roman"/>
                        </a:rPr>
                        <a:t>1 (next slide)</a:t>
                      </a:r>
                      <a:endParaRPr lang="sv-SE" sz="1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4</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4</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900"/>
                        </a:spcAft>
                      </a:pPr>
                      <a:r>
                        <a:rPr lang="en-GB" sz="1000">
                          <a:effectLst/>
                          <a:latin typeface="Times New Roman"/>
                          <a:ea typeface="Times New Roman"/>
                        </a:rPr>
                        <a:t>&lt; -6</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N/A</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a:ea typeface="Times New Roman"/>
                        </a:rPr>
                        <a:t>4</a:t>
                      </a:r>
                      <a:endParaRPr lang="sv-SE" sz="10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dirty="0">
                          <a:effectLst/>
                          <a:latin typeface="Times New Roman"/>
                          <a:ea typeface="Times New Roman"/>
                        </a:rPr>
                        <a:t>4</a:t>
                      </a:r>
                      <a:endParaRPr lang="sv-SE" sz="1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4880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Agreements at RAN4#78</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28165881"/>
              </p:ext>
            </p:extLst>
          </p:nvPr>
        </p:nvGraphicFramePr>
        <p:xfrm>
          <a:off x="1676400" y="2438400"/>
          <a:ext cx="5762626" cy="4126865"/>
        </p:xfrm>
        <a:graphic>
          <a:graphicData uri="http://schemas.openxmlformats.org/drawingml/2006/table">
            <a:tbl>
              <a:tblPr firstRow="1" firstCol="1" bandRow="1"/>
              <a:tblGrid>
                <a:gridCol w="1709936"/>
                <a:gridCol w="1619806"/>
                <a:gridCol w="269756"/>
                <a:gridCol w="270391"/>
                <a:gridCol w="270391"/>
                <a:gridCol w="270391"/>
                <a:gridCol w="270391"/>
                <a:gridCol w="270391"/>
                <a:gridCol w="270391"/>
                <a:gridCol w="270391"/>
                <a:gridCol w="270391"/>
              </a:tblGrid>
              <a:tr h="0">
                <a:tc rowSpan="2" gridSpan="3">
                  <a:txBody>
                    <a:bodyPr/>
                    <a:lstStyle/>
                    <a:p>
                      <a:pPr algn="just">
                        <a:spcAft>
                          <a:spcPts val="900"/>
                        </a:spcAft>
                      </a:pPr>
                      <a:r>
                        <a:rPr lang="en-GB" sz="900" b="1">
                          <a:effectLst/>
                          <a:latin typeface="Cambria"/>
                          <a:ea typeface="Times New Roman"/>
                        </a:rPr>
                        <a:t> </a:t>
                      </a:r>
                      <a:endParaRPr lang="sv-SE" sz="1000">
                        <a:effectLst/>
                        <a:latin typeface="Times New Roman"/>
                        <a:ea typeface="Times New Roman"/>
                      </a:endParaRPr>
                    </a:p>
                    <a:p>
                      <a:pPr algn="just">
                        <a:spcAft>
                          <a:spcPts val="900"/>
                        </a:spcAft>
                      </a:pPr>
                      <a:r>
                        <a:rPr lang="en-GB" sz="900" b="1">
                          <a:effectLst/>
                          <a:latin typeface="Cambria"/>
                          <a:ea typeface="Times New Roman"/>
                        </a:rPr>
                        <a:t>No repetition in serving cell. Target cell is FDD with MIB and SIB1bis repetition.</a:t>
                      </a:r>
                      <a:endParaRPr lang="sv-SE" sz="1000">
                        <a:effectLst/>
                        <a:latin typeface="Times New Roman"/>
                        <a:ea typeface="Times New Roman"/>
                      </a:endParaRPr>
                    </a:p>
                    <a:p>
                      <a:pPr algn="just">
                        <a:spcAft>
                          <a:spcPts val="900"/>
                        </a:spcAft>
                      </a:pPr>
                      <a:r>
                        <a:rPr lang="en-GB" sz="900" b="1">
                          <a:effectLst/>
                          <a:latin typeface="Cambria"/>
                          <a:ea typeface="Times New Roman"/>
                        </a:rPr>
                        <a:t>Subframe patterns indicate presence of gap in the source cell by (1) and absence by (0).</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c gridSpan="8">
                  <a:txBody>
                    <a:bodyPr/>
                    <a:lstStyle/>
                    <a:p>
                      <a:pPr algn="ctr">
                        <a:spcAft>
                          <a:spcPts val="900"/>
                        </a:spcAft>
                      </a:pPr>
                      <a:r>
                        <a:rPr lang="en-GB" sz="900" b="1">
                          <a:effectLst/>
                          <a:latin typeface="Cambria"/>
                          <a:ea typeface="Times New Roman"/>
                        </a:rPr>
                        <a:t>Minimum number of A/Ns</a:t>
                      </a:r>
                      <a:endParaRPr lang="sv-SE" sz="1000">
                        <a:effectLst/>
                        <a:latin typeface="Times New Roman"/>
                        <a:ea typeface="Times New Roman"/>
                      </a:endParaRPr>
                    </a:p>
                    <a:p>
                      <a:pPr algn="ctr">
                        <a:spcAft>
                          <a:spcPts val="900"/>
                        </a:spcAft>
                      </a:pPr>
                      <a:r>
                        <a:rPr lang="en-GB" sz="900" b="1">
                          <a:effectLst/>
                          <a:latin typeface="Cambria"/>
                          <a:ea typeface="Times New Roman"/>
                        </a:rPr>
                        <a:t>per configuration</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71755" marR="71755">
                        <a:spcAft>
                          <a:spcPts val="900"/>
                        </a:spcAft>
                      </a:pPr>
                      <a:r>
                        <a:rPr lang="en-GB" sz="900" b="1">
                          <a:effectLst/>
                          <a:latin typeface="Cambria"/>
                          <a:ea typeface="Times New Roman"/>
                        </a:rPr>
                        <a:t>FDD</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#0</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#1</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#2</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#3</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#4</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#5</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spcAft>
                          <a:spcPts val="900"/>
                        </a:spcAft>
                      </a:pPr>
                      <a:r>
                        <a:rPr lang="en-GB" sz="900" b="1">
                          <a:effectLst/>
                          <a:latin typeface="Cambria"/>
                          <a:ea typeface="Times New Roman"/>
                        </a:rPr>
                        <a:t>TDD #6</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290">
                <a:tc gridSpan="3">
                  <a:txBody>
                    <a:bodyPr/>
                    <a:lstStyle/>
                    <a:p>
                      <a:pPr>
                        <a:spcAft>
                          <a:spcPts val="900"/>
                        </a:spcAft>
                      </a:pPr>
                      <a:r>
                        <a:rPr lang="en-GB" sz="900" b="1">
                          <a:effectLst/>
                          <a:latin typeface="Cambria"/>
                          <a:ea typeface="Times New Roman"/>
                        </a:rPr>
                        <a:t>Proposed minimum requirements</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a:spcAft>
                          <a:spcPts val="900"/>
                        </a:spcAft>
                      </a:pPr>
                      <a:r>
                        <a:rPr lang="en-GB" sz="900">
                          <a:effectLst/>
                          <a:latin typeface="Cambria"/>
                          <a:ea typeface="Times New Roman"/>
                          <a:cs typeface="Arial"/>
                        </a:rPr>
                        <a:t>74</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25</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39</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55</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38</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45</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34</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31</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975">
                <a:tc>
                  <a:txBody>
                    <a:bodyPr/>
                    <a:lstStyle/>
                    <a:p>
                      <a:pPr>
                        <a:spcAft>
                          <a:spcPts val="900"/>
                        </a:spcAft>
                      </a:pPr>
                      <a:r>
                        <a:rPr lang="en-GB" sz="900" b="1">
                          <a:effectLst/>
                          <a:latin typeface="Cambria"/>
                          <a:ea typeface="Times New Roman"/>
                        </a:rPr>
                        <a:t>Exemplary pattern eMTC1</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b="1">
                          <a:effectLst/>
                          <a:latin typeface="Cambria"/>
                          <a:ea typeface="Times New Roman"/>
                        </a:rPr>
                        <a:t>Subframe 0:9</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b="1">
                          <a:effectLst/>
                          <a:latin typeface="Cambria"/>
                          <a:ea typeface="Times New Roman"/>
                          <a:cs typeface="Arial"/>
                        </a:rPr>
                        <a:t> </a:t>
                      </a:r>
                      <a:endParaRPr lang="sv-SE" sz="1000">
                        <a:effectLst/>
                        <a:latin typeface="Times New Roman"/>
                        <a:ea typeface="Times New Roman"/>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BlToTr w="6350" cap="flat" cmpd="sng" algn="ctr">
                      <a:solidFill>
                        <a:srgbClr val="000000"/>
                      </a:solidFill>
                      <a:prstDash val="solid"/>
                      <a:round/>
                      <a:headEnd type="none" w="med" len="med"/>
                      <a:tailEnd type="none" w="med" len="med"/>
                    </a:lnBlToTr>
                  </a:tcPr>
                </a:tc>
                <a:tc gridSpan="8">
                  <a:txBody>
                    <a:bodyPr/>
                    <a:lstStyle/>
                    <a:p>
                      <a:pPr algn="ctr">
                        <a:spcAft>
                          <a:spcPts val="900"/>
                        </a:spcAft>
                      </a:pPr>
                      <a:r>
                        <a:rPr lang="en-GB" sz="900" b="1">
                          <a:effectLst/>
                          <a:latin typeface="Cambria"/>
                          <a:ea typeface="Times New Roman"/>
                          <a:cs typeface="Arial"/>
                        </a:rPr>
                        <a:t> </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a:spcAft>
                          <a:spcPts val="900"/>
                        </a:spcAft>
                      </a:pPr>
                      <a:r>
                        <a:rPr lang="en-GB" sz="900">
                          <a:effectLst/>
                          <a:latin typeface="Times New Roman"/>
                          <a:ea typeface="Times New Roman"/>
                        </a:rPr>
                        <a:t>AGC is carried out immediately before start of the MIB acquisition, in target cell subframe 9.</a:t>
                      </a:r>
                      <a:endParaRPr lang="sv-SE" sz="1000">
                        <a:effectLst/>
                        <a:latin typeface="Times New Roman"/>
                        <a:ea typeface="Times New Roman"/>
                      </a:endParaRPr>
                    </a:p>
                    <a:p>
                      <a:pPr>
                        <a:spcAft>
                          <a:spcPts val="900"/>
                        </a:spcAft>
                      </a:pPr>
                      <a:r>
                        <a:rPr lang="en-GB" sz="900">
                          <a:effectLst/>
                          <a:latin typeface="Times New Roman"/>
                          <a:ea typeface="Times New Roman"/>
                        </a:rPr>
                        <a:t>No bandwidth reconfiguration needed between MIB and SIB1 reading. </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900">
                          <a:solidFill>
                            <a:srgbClr val="000000"/>
                          </a:solidFill>
                          <a:effectLst/>
                          <a:latin typeface="Courier New"/>
                          <a:ea typeface="Times New Roman"/>
                        </a:rPr>
                        <a:t>1 1 1 1 1 0 0 0 0 0                      1 1 1 1 1 0 0 0 0 0                      1 1 1 1 1 0 0 0 0 0                      1 1 1 1 1 0 0 0 0 0                      1 1 1 1 1 0 0 0 0 0                      1 1 1 1 1 0 0 0 0 1                      1 1 1 0 0 0 0 0 0 0                      0 0 0 0 1 1 1 1 1 0                      0 0 0 0 0 0 0 0 0 0                      0 0 0 0 1 1 1 1 1 0                      0 0 0 0 0 0 0 0 0 0                      0 0 0 0 1 1 1 1 1 0                      0 0 0 0 0 0 0 0 0 0                      0 0 0 0 1 1 1 1 1 0                      0 0 0 0 0 0 0 0 0 0                      0 0 0 0 1 1 1 1 1 0                      0 0 0 0 0 0 0 0 0 0                      0 0 0 0 1 1 1 1 1 0                      0 0 0 0 0 0 0 0 0 0</a:t>
                      </a:r>
                      <a:endParaRPr lang="sv-SE" sz="10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900"/>
                        </a:spcAft>
                      </a:pPr>
                      <a:r>
                        <a:rPr lang="en-GB" sz="900" b="1">
                          <a:effectLst/>
                          <a:latin typeface="Cambria"/>
                          <a:ea typeface="Times New Roman"/>
                          <a:cs typeface="Arial"/>
                        </a:rPr>
                        <a:t>Radio frame 0:18</a:t>
                      </a:r>
                      <a:endParaRPr lang="sv-SE" sz="1000">
                        <a:effectLst/>
                        <a:latin typeface="Times New Roman"/>
                        <a:ea typeface="Times New Roman"/>
                      </a:endParaRPr>
                    </a:p>
                  </a:txBody>
                  <a:tcPr marL="0" marR="0" marT="0" marB="0" vert="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900"/>
                        </a:spcAft>
                      </a:pPr>
                      <a:r>
                        <a:rPr lang="en-GB" sz="900">
                          <a:effectLst/>
                          <a:latin typeface="Cambria"/>
                          <a:ea typeface="Times New Roman"/>
                          <a:cs typeface="Arial"/>
                        </a:rPr>
                        <a:t>74</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25    </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900">
                          <a:effectLst/>
                          <a:latin typeface="Cambria"/>
                          <a:ea typeface="Times New Roman"/>
                          <a:cs typeface="Arial"/>
                        </a:rPr>
                        <a:t>39</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55</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38</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45</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34</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a:effectLst/>
                          <a:latin typeface="Cambria"/>
                          <a:ea typeface="Times New Roman"/>
                          <a:cs typeface="Arial"/>
                        </a:rPr>
                        <a:t>31</a:t>
                      </a:r>
                      <a:endParaRPr lang="sv-SE" sz="10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11">
                  <a:txBody>
                    <a:bodyPr/>
                    <a:lstStyle/>
                    <a:p>
                      <a:pPr marL="228600">
                        <a:spcAft>
                          <a:spcPts val="900"/>
                        </a:spcAft>
                      </a:pPr>
                      <a:r>
                        <a:rPr lang="en-GB" sz="900" dirty="0">
                          <a:effectLst/>
                          <a:latin typeface="Cambria"/>
                          <a:ea typeface="Times New Roman"/>
                          <a:cs typeface="Arial"/>
                        </a:rPr>
                        <a:t> </a:t>
                      </a:r>
                      <a:endParaRPr lang="sv-SE" sz="10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7" name="Rectangle 6"/>
          <p:cNvSpPr/>
          <p:nvPr/>
        </p:nvSpPr>
        <p:spPr>
          <a:xfrm>
            <a:off x="838200" y="1828800"/>
            <a:ext cx="7239000" cy="646331"/>
          </a:xfrm>
          <a:prstGeom prst="rect">
            <a:avLst/>
          </a:prstGeom>
        </p:spPr>
        <p:txBody>
          <a:bodyPr wrap="square">
            <a:spAutoFit/>
          </a:bodyPr>
          <a:lstStyle/>
          <a:p>
            <a:r>
              <a:rPr lang="en-GB" sz="1200" b="1" dirty="0"/>
              <a:t>Table </a:t>
            </a:r>
            <a:r>
              <a:rPr lang="en-GB" sz="1200" b="1" dirty="0" smtClean="0"/>
              <a:t>1:</a:t>
            </a:r>
            <a:r>
              <a:rPr lang="en-GB" sz="1200" dirty="0" smtClean="0"/>
              <a:t> </a:t>
            </a:r>
            <a:r>
              <a:rPr lang="en-GB" sz="1200" dirty="0"/>
              <a:t>Exemplary puncturing pattern and least number of ACK/NACKs that can be sent considering all possible timing offsets between serving and target cells. Figures apply for FDD or TDD serving cell without repetition and FDD target cell with assumed repetition.</a:t>
            </a:r>
            <a:endParaRPr lang="sv-SE" sz="1200" i="1" dirty="0"/>
          </a:p>
        </p:txBody>
      </p:sp>
    </p:spTree>
    <p:extLst>
      <p:ext uri="{BB962C8B-B14F-4D97-AF65-F5344CB8AC3E}">
        <p14:creationId xmlns:p14="http://schemas.microsoft.com/office/powerpoint/2010/main" val="589327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hangingPunct="0"/>
            <a:r>
              <a:rPr lang="en-GB" b="1" dirty="0"/>
              <a:t>RLM:</a:t>
            </a:r>
            <a:endParaRPr lang="sv-SE" dirty="0"/>
          </a:p>
          <a:p>
            <a:pPr lvl="1" hangingPunct="0"/>
            <a:r>
              <a:rPr lang="sv-SE" dirty="0" smtClean="0"/>
              <a:t>RLM </a:t>
            </a:r>
            <a:r>
              <a:rPr lang="sv-SE" dirty="0"/>
              <a:t>CRs was endorsed in R4-77AH-IoT-0127 and </a:t>
            </a:r>
            <a:r>
              <a:rPr lang="sv-SE" dirty="0" smtClean="0"/>
              <a:t>resubmitted for approval </a:t>
            </a:r>
            <a:r>
              <a:rPr lang="sv-SE" dirty="0"/>
              <a:t>in </a:t>
            </a:r>
            <a:r>
              <a:rPr lang="sv-SE" dirty="0" smtClean="0"/>
              <a:t>R4-160975</a:t>
            </a:r>
          </a:p>
          <a:p>
            <a:pPr lvl="1" hangingPunct="0"/>
            <a:r>
              <a:rPr lang="sv-SE" dirty="0" smtClean="0"/>
              <a:t>This CR is revised based on simulation results to resolve the TBDs on evaluation period. </a:t>
            </a:r>
            <a:endParaRPr lang="en-US" dirty="0"/>
          </a:p>
          <a:p>
            <a:pPr lvl="1" hangingPunct="0"/>
            <a:endParaRPr lang="en-US" dirty="0" smtClean="0"/>
          </a:p>
          <a:p>
            <a:pPr lvl="2" hangingPunct="0"/>
            <a:endParaRPr lang="en-US" dirty="0" smtClean="0"/>
          </a:p>
          <a:p>
            <a:pPr lvl="2" hangingPunct="0"/>
            <a:endParaRPr lang="sv-SE" dirty="0"/>
          </a:p>
          <a:p>
            <a:endParaRPr lang="en-US" dirty="0"/>
          </a:p>
        </p:txBody>
      </p:sp>
      <p:sp>
        <p:nvSpPr>
          <p:cNvPr id="7" name="Title 1"/>
          <p:cNvSpPr>
            <a:spLocks noGrp="1"/>
          </p:cNvSpPr>
          <p:nvPr>
            <p:ph type="title"/>
          </p:nvPr>
        </p:nvSpPr>
        <p:spPr>
          <a:xfrm>
            <a:off x="-76200" y="28575"/>
            <a:ext cx="9220200" cy="1114425"/>
          </a:xfrm>
        </p:spPr>
        <p:txBody>
          <a:bodyPr>
            <a:normAutofit/>
          </a:bodyPr>
          <a:lstStyle/>
          <a:p>
            <a:r>
              <a:rPr lang="en-US" dirty="0"/>
              <a:t>Agreements at RAN4#78</a:t>
            </a:r>
            <a:endParaRPr lang="en-US" dirty="0"/>
          </a:p>
        </p:txBody>
      </p:sp>
    </p:spTree>
    <p:extLst>
      <p:ext uri="{BB962C8B-B14F-4D97-AF65-F5344CB8AC3E}">
        <p14:creationId xmlns:p14="http://schemas.microsoft.com/office/powerpoint/2010/main" val="3160464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2400</TotalTime>
  <Words>452</Words>
  <Application>Microsoft Office PowerPoint</Application>
  <PresentationFormat>On-screen Show (4:3)</PresentationFormat>
  <Paragraphs>70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agreements for remaining issues on RLM and SI reading</vt:lpstr>
      <vt:lpstr>Agreements at RAN4#78</vt:lpstr>
      <vt:lpstr>Agreements at RAN4#78</vt:lpstr>
      <vt:lpstr>Agreements at RAN4#78</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Retuning Time of Rel-13 MTC UE</dc:title>
  <dc:creator>Yufei Blankenship</dc:creator>
  <cp:lastModifiedBy>Santhan Thangarasa</cp:lastModifiedBy>
  <cp:revision>181</cp:revision>
  <dcterms:created xsi:type="dcterms:W3CDTF">2006-08-16T00:00:00Z</dcterms:created>
  <dcterms:modified xsi:type="dcterms:W3CDTF">2016-02-08T14:49:44Z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