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8"/>
  </p:notesMasterIdLst>
  <p:handoutMasterIdLst>
    <p:handoutMasterId r:id="rId9"/>
  </p:handoutMasterIdLst>
  <p:sldIdLst>
    <p:sldId id="311" r:id="rId4"/>
    <p:sldId id="354" r:id="rId5"/>
    <p:sldId id="353" r:id="rId6"/>
    <p:sldId id="355" r:id="rId7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114" d="100"/>
          <a:sy n="114" d="100"/>
        </p:scale>
        <p:origin x="1099" y="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R4-160676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</a:t>
            </a:r>
            <a:r>
              <a:rPr lang="en-US" sz="2400" dirty="0" smtClean="0">
                <a:ea typeface="ヒラギノ角ゴ Pro W3"/>
                <a:cs typeface="ヒラギノ角ゴ Pro W3"/>
              </a:rPr>
              <a:t>Receiver </a:t>
            </a:r>
            <a:r>
              <a:rPr lang="en-US" sz="2400" dirty="0">
                <a:ea typeface="ヒラギノ角ゴ Pro W3"/>
                <a:cs typeface="ヒラギノ角ゴ Pro W3"/>
              </a:rPr>
              <a:t>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receiver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also</a:t>
            </a:r>
            <a:r>
              <a:rPr lang="fi-FI" sz="1600" dirty="0" smtClean="0"/>
              <a:t> </a:t>
            </a:r>
            <a:r>
              <a:rPr lang="fi-FI" sz="1600" dirty="0" err="1" smtClean="0"/>
              <a:t>lists</a:t>
            </a:r>
            <a:r>
              <a:rPr lang="fi-FI" sz="1600" dirty="0" smtClean="0"/>
              <a:t> </a:t>
            </a:r>
            <a:r>
              <a:rPr lang="fi-FI" sz="1600" dirty="0" err="1" smtClean="0"/>
              <a:t>topics</a:t>
            </a:r>
            <a:r>
              <a:rPr lang="fi-FI" sz="1600" dirty="0" smtClean="0"/>
              <a:t> </a:t>
            </a:r>
            <a:r>
              <a:rPr lang="fi-FI" sz="1600" dirty="0" err="1" smtClean="0"/>
              <a:t>that</a:t>
            </a:r>
            <a:r>
              <a:rPr lang="fi-FI" sz="1600" dirty="0" smtClean="0"/>
              <a:t> </a:t>
            </a:r>
            <a:r>
              <a:rPr lang="fi-FI" sz="1600" dirty="0" err="1" smtClean="0"/>
              <a:t>needs</a:t>
            </a:r>
            <a:r>
              <a:rPr lang="fi-FI" sz="1600" dirty="0" smtClean="0"/>
              <a:t> </a:t>
            </a:r>
            <a:r>
              <a:rPr lang="fi-FI" sz="1600" dirty="0" err="1" smtClean="0"/>
              <a:t>further</a:t>
            </a:r>
            <a:r>
              <a:rPr lang="fi-FI" sz="1600" dirty="0" smtClean="0"/>
              <a:t> </a:t>
            </a:r>
            <a:r>
              <a:rPr lang="fi-FI" sz="1600" dirty="0" err="1" smtClean="0"/>
              <a:t>discussion</a:t>
            </a:r>
            <a:r>
              <a:rPr lang="fi-FI" sz="1600" dirty="0" smtClean="0"/>
              <a:t> in </a:t>
            </a:r>
            <a:r>
              <a:rPr lang="fi-FI" sz="1600" dirty="0" err="1" smtClean="0"/>
              <a:t>next</a:t>
            </a:r>
            <a:r>
              <a:rPr lang="fi-FI" sz="1600" dirty="0" smtClean="0"/>
              <a:t> </a:t>
            </a:r>
            <a:r>
              <a:rPr lang="fi-FI" sz="1600" dirty="0" err="1" smtClean="0"/>
              <a:t>meeting</a:t>
            </a:r>
            <a:r>
              <a:rPr lang="fi-FI" sz="1600" dirty="0" smtClean="0"/>
              <a:t>.</a:t>
            </a:r>
            <a:endParaRPr lang="en-US" sz="1600" dirty="0" smtClean="0"/>
          </a:p>
          <a:p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 smtClean="0"/>
              <a:t>Receiver</a:t>
            </a:r>
            <a:r>
              <a:rPr lang="fi-FI" sz="1400" dirty="0" smtClean="0"/>
              <a:t> spurious emissions: reuse the existing requirements</a:t>
            </a:r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Receiver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856211"/>
            <a:ext cx="8229600" cy="3539577"/>
          </a:xfrm>
        </p:spPr>
        <p:txBody>
          <a:bodyPr/>
          <a:lstStyle/>
          <a:p>
            <a:r>
              <a:rPr lang="fi-FI" sz="1400" dirty="0"/>
              <a:t>NB-IOT UE Maximum input </a:t>
            </a:r>
            <a:r>
              <a:rPr lang="fi-FI" sz="1400" dirty="0" err="1"/>
              <a:t>level</a:t>
            </a:r>
            <a:r>
              <a:rPr lang="fi-FI" sz="1400" dirty="0"/>
              <a:t> </a:t>
            </a:r>
            <a:r>
              <a:rPr lang="fi-FI" sz="1400" dirty="0" err="1"/>
              <a:t>shall</a:t>
            </a:r>
            <a:r>
              <a:rPr lang="fi-FI" sz="1400" dirty="0"/>
              <a:t> </a:t>
            </a:r>
            <a:r>
              <a:rPr lang="fi-FI" sz="1400" dirty="0" err="1"/>
              <a:t>be</a:t>
            </a:r>
            <a:r>
              <a:rPr lang="fi-FI" sz="1400" dirty="0"/>
              <a:t> -25 </a:t>
            </a:r>
            <a:r>
              <a:rPr lang="fi-FI" sz="1400" dirty="0" err="1"/>
              <a:t>dBm</a:t>
            </a:r>
            <a:endParaRPr lang="fi-FI" sz="1400" dirty="0"/>
          </a:p>
          <a:p>
            <a:r>
              <a:rPr lang="fi-FI" sz="1400" dirty="0" smtClean="0">
                <a:solidFill>
                  <a:srgbClr val="68717A"/>
                </a:solidFill>
              </a:rPr>
              <a:t>ACS</a:t>
            </a:r>
          </a:p>
          <a:p>
            <a:pPr lvl="1"/>
            <a:r>
              <a:rPr lang="fi-FI" sz="1000" dirty="0" smtClean="0">
                <a:solidFill>
                  <a:srgbClr val="68717A"/>
                </a:solidFill>
              </a:rPr>
              <a:t>Level </a:t>
            </a:r>
            <a:r>
              <a:rPr lang="fi-FI" sz="1000" dirty="0" err="1" smtClean="0">
                <a:solidFill>
                  <a:srgbClr val="68717A"/>
                </a:solidFill>
              </a:rPr>
              <a:t>comes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from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Co-existance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simulations</a:t>
            </a:r>
            <a:endParaRPr lang="fi-FI" sz="10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What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kind</a:t>
            </a:r>
            <a:r>
              <a:rPr lang="fi-FI" sz="1000" dirty="0" smtClean="0">
                <a:solidFill>
                  <a:srgbClr val="68717A"/>
                </a:solidFill>
              </a:rPr>
              <a:t> of </a:t>
            </a:r>
            <a:r>
              <a:rPr lang="fi-FI" sz="1000" dirty="0" err="1" smtClean="0">
                <a:solidFill>
                  <a:srgbClr val="68717A"/>
                </a:solidFill>
              </a:rPr>
              <a:t>interferers</a:t>
            </a:r>
            <a:r>
              <a:rPr lang="fi-FI" sz="1000" dirty="0" smtClean="0">
                <a:solidFill>
                  <a:srgbClr val="68717A"/>
                </a:solidFill>
              </a:rPr>
              <a:t> BW </a:t>
            </a:r>
            <a:r>
              <a:rPr lang="fi-FI" sz="1000" dirty="0" err="1" smtClean="0">
                <a:solidFill>
                  <a:srgbClr val="68717A"/>
                </a:solidFill>
              </a:rPr>
              <a:t>are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used</a:t>
            </a:r>
            <a:r>
              <a:rPr lang="fi-FI" sz="1000" dirty="0" smtClean="0">
                <a:solidFill>
                  <a:srgbClr val="68717A"/>
                </a:solidFill>
              </a:rPr>
              <a:t>. 200 kHz and/</a:t>
            </a:r>
            <a:r>
              <a:rPr lang="fi-FI" sz="1000" dirty="0" err="1" smtClean="0">
                <a:solidFill>
                  <a:srgbClr val="68717A"/>
                </a:solidFill>
              </a:rPr>
              <a:t>or</a:t>
            </a:r>
            <a:r>
              <a:rPr lang="fi-FI" sz="1000" dirty="0" smtClean="0">
                <a:solidFill>
                  <a:srgbClr val="68717A"/>
                </a:solidFill>
              </a:rPr>
              <a:t> 5 MHz and </a:t>
            </a:r>
            <a:r>
              <a:rPr lang="fi-FI" sz="1000" dirty="0" err="1" smtClean="0">
                <a:solidFill>
                  <a:srgbClr val="68717A"/>
                </a:solidFill>
              </a:rPr>
              <a:t>what</a:t>
            </a:r>
            <a:r>
              <a:rPr lang="fi-FI" sz="1000" dirty="0" smtClean="0">
                <a:solidFill>
                  <a:srgbClr val="68717A"/>
                </a:solidFill>
              </a:rPr>
              <a:t> offset?</a:t>
            </a:r>
          </a:p>
          <a:p>
            <a:r>
              <a:rPr lang="fi-FI" altLang="ja-JP" sz="1400" dirty="0" smtClean="0">
                <a:solidFill>
                  <a:srgbClr val="68717A"/>
                </a:solidFill>
              </a:rPr>
              <a:t>REFSENS</a:t>
            </a:r>
          </a:p>
          <a:p>
            <a:pPr lvl="1"/>
            <a:r>
              <a:rPr lang="fi-FI" altLang="ja-JP" sz="1000" dirty="0" err="1" smtClean="0">
                <a:solidFill>
                  <a:srgbClr val="68717A"/>
                </a:solidFill>
              </a:rPr>
              <a:t>Baseline</a:t>
            </a:r>
            <a:r>
              <a:rPr lang="fi-FI" altLang="ja-JP" sz="1000" dirty="0" smtClean="0">
                <a:solidFill>
                  <a:srgbClr val="68717A"/>
                </a:solidFill>
              </a:rPr>
              <a:t> is HD-FDD CAT-0 MTC REFSENS for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which</a:t>
            </a:r>
            <a:r>
              <a:rPr lang="fi-FI" altLang="ja-JP" sz="1000" dirty="0" smtClean="0">
                <a:solidFill>
                  <a:srgbClr val="68717A"/>
                </a:solidFill>
              </a:rPr>
              <a:t> BW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correction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factor</a:t>
            </a:r>
            <a:r>
              <a:rPr lang="fi-FI" altLang="ja-JP" sz="1000" dirty="0" smtClean="0">
                <a:solidFill>
                  <a:srgbClr val="68717A"/>
                </a:solidFill>
              </a:rPr>
              <a:t> (I.e.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from</a:t>
            </a:r>
            <a:r>
              <a:rPr lang="fi-FI" altLang="ja-JP" sz="1000" dirty="0" smtClean="0">
                <a:solidFill>
                  <a:srgbClr val="68717A"/>
                </a:solidFill>
              </a:rPr>
              <a:t> 5 MHz REFSENS to 200 kHz REFENS) is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applied</a:t>
            </a:r>
            <a:r>
              <a:rPr lang="fi-FI" altLang="ja-JP" sz="1000" dirty="0" smtClean="0">
                <a:solidFill>
                  <a:srgbClr val="68717A"/>
                </a:solidFill>
              </a:rPr>
              <a:t> and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affect</a:t>
            </a:r>
            <a:r>
              <a:rPr lang="fi-FI" altLang="ja-JP" sz="1000" dirty="0" smtClean="0">
                <a:solidFill>
                  <a:srgbClr val="68717A"/>
                </a:solidFill>
              </a:rPr>
              <a:t> of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new</a:t>
            </a:r>
            <a:r>
              <a:rPr lang="fi-FI" altLang="ja-JP" sz="1000" dirty="0" smtClean="0">
                <a:solidFill>
                  <a:srgbClr val="68717A"/>
                </a:solidFill>
              </a:rPr>
              <a:t> RMC is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taken</a:t>
            </a:r>
            <a:r>
              <a:rPr lang="fi-FI" altLang="ja-JP" sz="1000" dirty="0" smtClean="0">
                <a:solidFill>
                  <a:srgbClr val="68717A"/>
                </a:solidFill>
              </a:rPr>
              <a:t> into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account</a:t>
            </a:r>
            <a:endParaRPr lang="fi-FI" altLang="ja-JP" sz="1000" dirty="0">
              <a:solidFill>
                <a:srgbClr val="68717A"/>
              </a:solidFill>
            </a:endParaRPr>
          </a:p>
          <a:p>
            <a:r>
              <a:rPr lang="fi-FI" sz="1400" dirty="0" smtClean="0">
                <a:solidFill>
                  <a:srgbClr val="68717A"/>
                </a:solidFill>
              </a:rPr>
              <a:t>All blocking requirements (In-band blocking, out of band and so on)</a:t>
            </a: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We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need</a:t>
            </a:r>
            <a:r>
              <a:rPr lang="fi-FI" sz="1000" dirty="0" smtClean="0">
                <a:solidFill>
                  <a:srgbClr val="68717A"/>
                </a:solidFill>
              </a:rPr>
              <a:t> to </a:t>
            </a:r>
            <a:r>
              <a:rPr lang="fi-FI" sz="1000" dirty="0" err="1" smtClean="0">
                <a:solidFill>
                  <a:srgbClr val="68717A"/>
                </a:solidFill>
              </a:rPr>
              <a:t>consider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scenarios</a:t>
            </a:r>
            <a:endParaRPr lang="fi-FI" sz="1000" dirty="0" smtClean="0">
              <a:solidFill>
                <a:srgbClr val="68717A"/>
              </a:solidFill>
            </a:endParaRPr>
          </a:p>
          <a:p>
            <a:r>
              <a:rPr lang="fi-FI" sz="1400" dirty="0" smtClean="0">
                <a:solidFill>
                  <a:srgbClr val="68717A"/>
                </a:solidFill>
              </a:rPr>
              <a:t>Out-of </a:t>
            </a:r>
            <a:r>
              <a:rPr lang="fi-FI" sz="1400" dirty="0" err="1" smtClean="0">
                <a:solidFill>
                  <a:srgbClr val="68717A"/>
                </a:solidFill>
              </a:rPr>
              <a:t>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smtClean="0">
                <a:solidFill>
                  <a:srgbClr val="68717A"/>
                </a:solidFill>
              </a:rPr>
              <a:t>Investigate If LTE OOB-bocking requirement can be relaxed what is the benefit for example for cost, size and battery life. Justification for the relaxation should be provided in terms of system performance degradation</a:t>
            </a:r>
            <a:r>
              <a:rPr lang="fi-FI" sz="1000" dirty="0">
                <a:solidFill>
                  <a:srgbClr val="68717A"/>
                </a:solidFill>
              </a:rPr>
              <a:t> </a:t>
            </a:r>
            <a:r>
              <a:rPr lang="fi-FI" sz="1000" dirty="0" smtClean="0">
                <a:solidFill>
                  <a:srgbClr val="68717A"/>
                </a:solidFill>
              </a:rPr>
              <a:t>due to relaxed OOB-blocking specification.</a:t>
            </a:r>
          </a:p>
          <a:p>
            <a:r>
              <a:rPr lang="fi-FI" sz="1400" dirty="0" err="1" smtClean="0">
                <a:solidFill>
                  <a:srgbClr val="68717A"/>
                </a:solidFill>
              </a:rPr>
              <a:t>Narrowband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Intermodulation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Spurious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response</a:t>
            </a:r>
            <a:endParaRPr lang="fi-FI" sz="1400" dirty="0" smtClean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Receiver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smtClean="0"/>
              <a:t>open </a:t>
            </a:r>
            <a:r>
              <a:rPr lang="fi-FI" dirty="0" err="1" smtClean="0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9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237</Words>
  <Application>Microsoft Office PowerPoint</Application>
  <PresentationFormat>On-screen Show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Receiver characteristics agreements</vt:lpstr>
      <vt:lpstr>NB-IOT Receiver characteristics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2016-02-04T11:35:54Z</dcterms:modified>
</cp:coreProperties>
</file>