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8" r:id="rId3"/>
    <p:sldId id="285" r:id="rId4"/>
    <p:sldId id="289" r:id="rId5"/>
    <p:sldId id="290" r:id="rId6"/>
    <p:sldId id="294" r:id="rId7"/>
    <p:sldId id="292" r:id="rId8"/>
    <p:sldId id="29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  <p:cmAuthor id="1" name="Yang Shan" initials="Shan" lastIdx="1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>
        <p:scale>
          <a:sx n="66" d="100"/>
          <a:sy n="66" d="100"/>
        </p:scale>
        <p:origin x="-178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1BB6-56AB-4772-BC07-22E06BA494AB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97A3-0D5F-4E4A-BB18-FC1E51AAB78E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C828-8595-4578-AAE7-74A157829092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13CD-7436-4A67-9904-936A77315D07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9488-0048-4096-AD52-1A4572838694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2103-0C9D-44C8-8AC7-26EDFB0DE5CC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2561-A1CF-43F7-BB59-7AD6ADF17105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3BC5-52E6-448D-9AC1-958F8BA78506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C75E-BC1D-4E14-843F-F53B4E572355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EF33-2884-4685-8871-F1B0292F3CB6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B76F-CD4C-48D3-A5E5-F95A6F9B4A95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C9572-EFD0-4000-B978-B9194FD2AB3A}" type="datetime1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#80Bis	                                               Ljubljana, Slovenia, 10-14, October,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China Telecom, </a:t>
            </a:r>
            <a:r>
              <a:rPr lang="en-US" altLang="zh-CN" dirty="0" smtClean="0">
                <a:solidFill>
                  <a:schemeClr val="tx1"/>
                </a:solidFill>
              </a:rPr>
              <a:t>Nokia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BS IC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R4-168976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 smtClean="0"/>
              <a:t>In RAN#73 meeting, the new study item on interference cancellation receiver for LTE BS was approved in </a:t>
            </a:r>
            <a:r>
              <a:rPr lang="en-GB" sz="2400" dirty="0" smtClean="0"/>
              <a:t>RP-161485</a:t>
            </a:r>
            <a:endParaRPr lang="en-US" altLang="zh-CN" sz="2400" dirty="0" smtClean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Scenario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Interference type:</a:t>
            </a:r>
          </a:p>
          <a:p>
            <a:pPr lvl="1">
              <a:buFont typeface="Wingdings" pitchFamily="2" charset="2"/>
              <a:buChar char="§"/>
            </a:pPr>
            <a:r>
              <a:rPr lang="en-GB" altLang="zh-CN" sz="2000" dirty="0" smtClean="0"/>
              <a:t>Intra-cell inter-user interference </a:t>
            </a:r>
          </a:p>
          <a:p>
            <a:pPr lvl="1">
              <a:buFont typeface="Wingdings" pitchFamily="2" charset="2"/>
              <a:buChar char="§"/>
            </a:pPr>
            <a:r>
              <a:rPr lang="en-GB" altLang="zh-CN" sz="2000" dirty="0" smtClean="0">
                <a:solidFill>
                  <a:srgbClr val="0000FF"/>
                </a:solidFill>
              </a:rPr>
              <a:t>Further discuss on whether to model </a:t>
            </a:r>
            <a:r>
              <a:rPr lang="en-GB" altLang="zh-CN" sz="2000" dirty="0" smtClean="0"/>
              <a:t>inter-cell interference in the link level evaluation</a:t>
            </a:r>
          </a:p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Deployment scenario:</a:t>
            </a:r>
            <a:endParaRPr lang="en-US" altLang="zh-CN" sz="2400" b="1" dirty="0" smtClean="0"/>
          </a:p>
          <a:p>
            <a:pPr lvl="1">
              <a:buFont typeface="Wingdings" pitchFamily="2" charset="2"/>
              <a:buChar char="§"/>
            </a:pPr>
            <a:r>
              <a:rPr lang="en-US" sz="2000" dirty="0" smtClean="0"/>
              <a:t>Homogeneous deployment with macro cell only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/>
              <a:t>Heterogeneous deployment with co-channel low power node(LPN) within the macro cell coverage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Further discuss if both </a:t>
            </a:r>
            <a:r>
              <a:rPr lang="en-US" altLang="zh-CN" sz="2000" dirty="0"/>
              <a:t>are to be investigated in the </a:t>
            </a:r>
            <a:r>
              <a:rPr lang="en-US" altLang="zh-CN" sz="2000" dirty="0" smtClean="0"/>
              <a:t>SI</a:t>
            </a:r>
          </a:p>
          <a:p>
            <a:r>
              <a:rPr lang="en-US" altLang="zh-CN" sz="2400" dirty="0" smtClean="0"/>
              <a:t>Channel</a:t>
            </a:r>
          </a:p>
          <a:p>
            <a:pPr lvl="1"/>
            <a:r>
              <a:rPr lang="en-US" altLang="zh-CN" sz="2000" dirty="0" smtClean="0"/>
              <a:t>PUSCH to PUSCH collision</a:t>
            </a:r>
            <a:endParaRPr lang="en-US" sz="2000" dirty="0" smtClean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Reference Receiver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Reference Receiver</a:t>
            </a:r>
            <a:endParaRPr lang="en-US" altLang="zh-CN" sz="2400" strike="sngStrike" dirty="0" smtClean="0"/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Option 1: CWIC</a:t>
            </a:r>
          </a:p>
          <a:p>
            <a:pPr lvl="2">
              <a:buFont typeface="Wingdings" pitchFamily="2" charset="2"/>
              <a:buChar char="§"/>
            </a:pPr>
            <a:r>
              <a:rPr lang="en-US" altLang="zh-CN" sz="1600" dirty="0" smtClean="0"/>
              <a:t>CWIC is used to </a:t>
            </a:r>
            <a:r>
              <a:rPr lang="x-none" altLang="zh-CN" sz="1600" dirty="0" smtClean="0"/>
              <a:t>mitigate uplink intra-cell inter-user interference</a:t>
            </a:r>
            <a:endParaRPr lang="en-US" altLang="zh-CN" sz="1600" dirty="0" smtClean="0"/>
          </a:p>
          <a:p>
            <a:pPr lvl="2">
              <a:buFont typeface="Wingdings" pitchFamily="2" charset="2"/>
              <a:buChar char="§"/>
            </a:pPr>
            <a:r>
              <a:rPr lang="x-none" altLang="zh-CN" sz="1600" dirty="0" smtClean="0"/>
              <a:t>IC </a:t>
            </a:r>
            <a:r>
              <a:rPr lang="en-US" altLang="zh-CN" sz="1600" dirty="0" smtClean="0"/>
              <a:t>iteration may or may not be implemented to further improve the receiver performance</a:t>
            </a:r>
            <a:r>
              <a:rPr lang="en-US" altLang="zh-CN" sz="1600" strike="sngStrike" dirty="0" smtClean="0"/>
              <a:t> 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sz="1600" dirty="0" smtClean="0"/>
              <a:t>the Rel-13 BS MMSE-IRC receiver can be applied simultaneously for inter-cell interference suppression while </a:t>
            </a:r>
            <a:r>
              <a:rPr lang="en-US" altLang="zh-CN" sz="1600" dirty="0" smtClean="0"/>
              <a:t>CW</a:t>
            </a:r>
            <a:r>
              <a:rPr lang="en-GB" altLang="zh-CN" sz="1600" dirty="0" smtClean="0"/>
              <a:t>IC receiver is used for intra-cell interference cancellation, </a:t>
            </a:r>
            <a:r>
              <a:rPr lang="en-GB" altLang="zh-CN" sz="1600" dirty="0" smtClean="0">
                <a:solidFill>
                  <a:srgbClr val="0000FF"/>
                </a:solidFill>
              </a:rPr>
              <a:t>if inter-cell interference are to be modelled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/>
              <a:t>Option </a:t>
            </a:r>
            <a:r>
              <a:rPr lang="en-US" altLang="zh-CN" sz="2000" dirty="0" smtClean="0"/>
              <a:t>2: </a:t>
            </a:r>
            <a:r>
              <a:rPr lang="en-GB" altLang="zh-CN" sz="2000" dirty="0" smtClean="0"/>
              <a:t>SLIC</a:t>
            </a:r>
          </a:p>
          <a:p>
            <a:pPr lvl="1">
              <a:buNone/>
            </a:pPr>
            <a:r>
              <a:rPr lang="en-US" altLang="zh-CN" sz="2000" dirty="0" smtClean="0"/>
              <a:t>Down-selection to be made in the next meeting by taking complexity and performance into consideration</a:t>
            </a:r>
          </a:p>
          <a:p>
            <a:pPr lvl="1">
              <a:buNone/>
            </a:pPr>
            <a:endParaRPr lang="en-US" altLang="zh-CN" sz="2000" dirty="0" smtClean="0"/>
          </a:p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Baseline receiver for performance comparison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MMSE receiver for intra-cell interference scenario only</a:t>
            </a:r>
            <a:endParaRPr lang="en-US" altLang="zh-CN" sz="2000" strike="sngStrike" dirty="0" smtClean="0"/>
          </a:p>
          <a:p>
            <a:pPr lvl="1">
              <a:buFont typeface="Wingdings" pitchFamily="2" charset="2"/>
              <a:buChar char="§"/>
            </a:pPr>
            <a:r>
              <a:rPr lang="en-GB" altLang="zh-CN" sz="2000" dirty="0" smtClean="0"/>
              <a:t>Rel-13 BS MMSE-IRC for inter-cell interference </a:t>
            </a:r>
            <a:r>
              <a:rPr lang="en-GB" altLang="zh-CN" sz="2000" dirty="0"/>
              <a:t>suppression, </a:t>
            </a:r>
            <a:r>
              <a:rPr lang="en-GB" altLang="zh-CN" sz="2000" dirty="0">
                <a:solidFill>
                  <a:srgbClr val="0000FF"/>
                </a:solidFill>
              </a:rPr>
              <a:t>if inter-cell interference are to be modelled</a:t>
            </a:r>
          </a:p>
          <a:p>
            <a:pPr lvl="1">
              <a:buFont typeface="Wingdings" pitchFamily="2" charset="2"/>
              <a:buChar char="§"/>
            </a:pPr>
            <a:endParaRPr lang="en-GB" altLang="zh-CN" sz="2000" dirty="0" smtClean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Intra-cell Interference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SNR distribution for </a:t>
            </a:r>
            <a:r>
              <a:rPr lang="en-US" altLang="zh-CN" sz="2400" dirty="0"/>
              <a:t>the multiple co-scheduled UEs within the target cell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Option 1: Equal average SNR (short-term variation remains)</a:t>
            </a:r>
            <a:endParaRPr lang="en-US" altLang="zh-CN" sz="2000" strike="sngStrike" dirty="0" smtClean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 smtClean="0"/>
              <a:t>Option 2: Unequal average SNR (e.g., uniformly distributed within a range of [3] dB, and proponents should report their assumption)</a:t>
            </a:r>
          </a:p>
          <a:p>
            <a:pPr lvl="1"/>
            <a:r>
              <a:rPr lang="en-US" altLang="zh-CN" sz="2000" dirty="0" smtClean="0"/>
              <a:t>Other options are not precluded</a:t>
            </a:r>
          </a:p>
          <a:p>
            <a:pPr lvl="1">
              <a:buFont typeface="Wingdings" pitchFamily="2" charset="2"/>
              <a:buChar char="§"/>
            </a:pPr>
            <a:endParaRPr lang="en-GB" altLang="zh-CN" sz="2000" dirty="0" smtClean="0"/>
          </a:p>
          <a:p>
            <a:pPr lvl="1">
              <a:buFont typeface="Wingdings" pitchFamily="2" charset="2"/>
              <a:buChar char="§"/>
            </a:pPr>
            <a:endParaRPr lang="en-US" altLang="zh-CN" sz="2000" dirty="0" smtClean="0"/>
          </a:p>
          <a:p>
            <a:pPr lvl="2">
              <a:buFont typeface="Wingdings" pitchFamily="2" charset="2"/>
              <a:buChar char="§"/>
            </a:pPr>
            <a:endParaRPr lang="en-GB" altLang="zh-CN" sz="1600" dirty="0" smtClean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Inter-cell Interference Model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160"/>
            <a:ext cx="8229600" cy="4925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zh-CN" sz="1800" dirty="0" smtClean="0">
                <a:solidFill>
                  <a:srgbClr val="0000FF"/>
                </a:solidFill>
              </a:rPr>
              <a:t>The following are considered as baseline</a:t>
            </a:r>
            <a:r>
              <a:rPr lang="en-US" altLang="zh-CN" sz="1800" dirty="0" smtClean="0">
                <a:solidFill>
                  <a:srgbClr val="0000FF"/>
                </a:solidFill>
              </a:rPr>
              <a:t>, </a:t>
            </a:r>
            <a:r>
              <a:rPr lang="en-US" altLang="zh-CN" sz="1800" dirty="0">
                <a:solidFill>
                  <a:srgbClr val="0000FF"/>
                </a:solidFill>
              </a:rPr>
              <a:t>if inter-cell interference are to be </a:t>
            </a:r>
            <a:r>
              <a:rPr lang="en-US" altLang="zh-CN" sz="1800" dirty="0" err="1" smtClean="0">
                <a:solidFill>
                  <a:srgbClr val="0000FF"/>
                </a:solidFill>
              </a:rPr>
              <a:t>modelled</a:t>
            </a:r>
            <a:endParaRPr lang="en-US" altLang="zh-CN" sz="18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0000FF"/>
                </a:solidFill>
              </a:rPr>
              <a:t>Other options are not precluded.</a:t>
            </a:r>
            <a:endParaRPr lang="en-GB" altLang="zh-CN" sz="1800" dirty="0" smtClean="0">
              <a:solidFill>
                <a:srgbClr val="0000FF"/>
              </a:solidFill>
            </a:endParaRPr>
          </a:p>
          <a:p>
            <a:r>
              <a:rPr lang="en-GB" altLang="zh-CN" sz="1800" dirty="0" smtClean="0"/>
              <a:t>Reuse DIP based interference statistical measurement for BS IC</a:t>
            </a:r>
            <a:endParaRPr lang="zh-CN" altLang="zh-CN" sz="1800" dirty="0" smtClean="0"/>
          </a:p>
          <a:p>
            <a:r>
              <a:rPr lang="en-GB" altLang="zh-CN" sz="1800" dirty="0" smtClean="0"/>
              <a:t>Reuse the DIP profiles from BS MMSE-IRC WI</a:t>
            </a:r>
            <a:endParaRPr lang="zh-CN" altLang="zh-CN" sz="1800" dirty="0" smtClean="0"/>
          </a:p>
          <a:p>
            <a:r>
              <a:rPr lang="en-GB" altLang="zh-CN" sz="1800" dirty="0" smtClean="0"/>
              <a:t>FFS number of  inter-cell interference</a:t>
            </a:r>
            <a:endParaRPr lang="zh-CN" altLang="zh-CN" sz="1800" dirty="0" smtClean="0"/>
          </a:p>
          <a:p>
            <a:r>
              <a:rPr lang="en-GB" altLang="zh-CN" sz="1800" dirty="0" smtClean="0"/>
              <a:t>Interference level</a:t>
            </a:r>
          </a:p>
          <a:p>
            <a:pPr lvl="1"/>
            <a:r>
              <a:rPr lang="en-GB" altLang="zh-CN" sz="1600" dirty="0" smtClean="0"/>
              <a:t>Option 1: cover two interference levels</a:t>
            </a:r>
          </a:p>
          <a:p>
            <a:pPr lvl="2"/>
            <a:r>
              <a:rPr lang="en-GB" altLang="zh-CN" sz="1600" dirty="0" smtClean="0"/>
              <a:t>high interference level which corresponds to the DIP1 values at 85%-tile of the DIP1 distribution</a:t>
            </a:r>
          </a:p>
          <a:p>
            <a:pPr lvl="2"/>
            <a:r>
              <a:rPr lang="en-GB" altLang="zh-CN" sz="1600" dirty="0" smtClean="0"/>
              <a:t>low interference level</a:t>
            </a:r>
            <a:r>
              <a:rPr lang="en-GB" altLang="zh-CN" sz="1600" strike="sngStrike" dirty="0" smtClean="0"/>
              <a:t>s</a:t>
            </a:r>
            <a:r>
              <a:rPr lang="en-GB" altLang="zh-CN" sz="1600" dirty="0" smtClean="0"/>
              <a:t>, which corresponds to 15%-tile of the DIP1 distribution</a:t>
            </a:r>
            <a:endParaRPr lang="zh-CN" altLang="zh-CN" sz="1600" dirty="0" smtClean="0"/>
          </a:p>
          <a:p>
            <a:pPr lvl="3"/>
            <a:r>
              <a:rPr lang="en-GB" altLang="zh-CN" sz="1600" dirty="0" smtClean="0"/>
              <a:t>For low interference level, if the link performance difference between low interference and AWGN only is negligible, there is no need to model explicit inter-cell interference in the link evaluation. </a:t>
            </a:r>
          </a:p>
          <a:p>
            <a:pPr lvl="1"/>
            <a:r>
              <a:rPr lang="en-US" altLang="zh-CN" sz="1600" dirty="0" smtClean="0"/>
              <a:t>Option 2: other </a:t>
            </a:r>
            <a:r>
              <a:rPr lang="en-US" altLang="zh-CN" sz="1600" dirty="0"/>
              <a:t>options are not precluded</a:t>
            </a:r>
            <a:endParaRPr lang="zh-CN" altLang="zh-CN" sz="1600" dirty="0"/>
          </a:p>
          <a:p>
            <a:r>
              <a:rPr lang="x-none" altLang="zh-CN" sz="1800" dirty="0" smtClean="0"/>
              <a:t>Produce randomly modulated 16QAM symbols in the inter-cell interfering PUSCH.</a:t>
            </a:r>
            <a:r>
              <a:rPr lang="en-US" altLang="zh-CN" sz="1800" dirty="0" smtClean="0"/>
              <a:t> </a:t>
            </a:r>
            <a:endParaRPr lang="en-US" altLang="zh-CN" sz="1800" strike="sngStrike" dirty="0" smtClean="0"/>
          </a:p>
          <a:p>
            <a:r>
              <a:rPr lang="en-US" altLang="zh-CN" sz="1800" dirty="0" smtClean="0"/>
              <a:t>The boundaries of allocated PRBs for targeting user and interference users are always aligned. </a:t>
            </a:r>
            <a:endParaRPr lang="en-US" altLang="zh-CN" sz="1800" strike="sngStrike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Evaluation </a:t>
            </a:r>
            <a:r>
              <a:rPr lang="en-US" altLang="zh-CN" dirty="0"/>
              <a:t>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Autofit/>
          </a:bodyPr>
          <a:lstStyle/>
          <a:p>
            <a:r>
              <a:rPr lang="en-US" sz="2400" dirty="0" smtClean="0"/>
              <a:t>Performance Metric: </a:t>
            </a:r>
          </a:p>
          <a:p>
            <a:pPr lvl="1"/>
            <a:r>
              <a:rPr lang="en-US" sz="2000" dirty="0" smtClean="0"/>
              <a:t>Option 1: compared the target user throughput between advanced receiver and baseline receiver</a:t>
            </a:r>
          </a:p>
          <a:p>
            <a:pPr lvl="1"/>
            <a:r>
              <a:rPr lang="en-US" sz="2000" dirty="0" smtClean="0"/>
              <a:t>Option 2: </a:t>
            </a:r>
            <a:r>
              <a:rPr lang="en-US" altLang="zh-CN" sz="2000" dirty="0" smtClean="0"/>
              <a:t>compare the sum of throughputs of all the intra-cell users between advanced receiver and baseline receiver</a:t>
            </a:r>
            <a:endParaRPr lang="en-US" sz="2000" dirty="0" smtClean="0"/>
          </a:p>
          <a:p>
            <a:pPr lvl="1"/>
            <a:r>
              <a:rPr lang="en-US" sz="2000" dirty="0" smtClean="0"/>
              <a:t>Other option not precluded</a:t>
            </a:r>
          </a:p>
          <a:p>
            <a:r>
              <a:rPr lang="en-US" sz="2400" dirty="0" smtClean="0"/>
              <a:t>Bandwidth: 10MHz</a:t>
            </a:r>
          </a:p>
          <a:p>
            <a:r>
              <a:rPr lang="en-US" altLang="zh-CN" sz="2400" dirty="0" smtClean="0"/>
              <a:t>PRB allocation: </a:t>
            </a:r>
          </a:p>
          <a:p>
            <a:pPr lvl="1"/>
            <a:r>
              <a:rPr lang="en-US" altLang="zh-CN" sz="2000" dirty="0" smtClean="0"/>
              <a:t>Option 1: full </a:t>
            </a:r>
            <a:r>
              <a:rPr lang="en-US" altLang="zh-CN" sz="2000" dirty="0"/>
              <a:t>PRB </a:t>
            </a:r>
            <a:r>
              <a:rPr lang="en-US" altLang="zh-CN" sz="2000" dirty="0" smtClean="0"/>
              <a:t>allocation</a:t>
            </a:r>
          </a:p>
          <a:p>
            <a:pPr lvl="1"/>
            <a:r>
              <a:rPr lang="en-US" altLang="zh-CN" sz="2000" dirty="0" smtClean="0"/>
              <a:t>Option 2: </a:t>
            </a:r>
            <a:r>
              <a:rPr lang="en-US" altLang="zh-CN" sz="2000" dirty="0"/>
              <a:t>6 PRB in the middle of the channel bandwidth. </a:t>
            </a:r>
            <a:endParaRPr lang="en-US" sz="2000" dirty="0" smtClean="0"/>
          </a:p>
          <a:p>
            <a:r>
              <a:rPr lang="en-US" altLang="zh-CN" sz="2400" dirty="0" smtClean="0"/>
              <a:t>UE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antenna number: 1</a:t>
            </a:r>
          </a:p>
          <a:p>
            <a:r>
              <a:rPr lang="en-US" altLang="zh-CN" sz="2400" dirty="0" smtClean="0"/>
              <a:t>BS Rx antenna number: </a:t>
            </a:r>
          </a:p>
          <a:p>
            <a:pPr lvl="1"/>
            <a:r>
              <a:rPr lang="en-US" altLang="zh-CN" sz="2000" dirty="0" smtClean="0"/>
              <a:t>Option 1: 2, 4, 8</a:t>
            </a:r>
          </a:p>
          <a:p>
            <a:pPr lvl="1"/>
            <a:r>
              <a:rPr lang="en-US" altLang="zh-CN" sz="2000" dirty="0" smtClean="0"/>
              <a:t>Option 2: 2, 4 as baseline, and FFS on 8</a:t>
            </a:r>
          </a:p>
          <a:p>
            <a:endParaRPr lang="en-US" dirty="0" smtClean="0"/>
          </a:p>
          <a:p>
            <a:pPr lvl="2"/>
            <a:endParaRPr lang="en-US" sz="16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Open issues </a:t>
            </a:r>
            <a:r>
              <a:rPr lang="en-US" altLang="zh-CN" sz="3600" dirty="0" smtClean="0">
                <a:solidFill>
                  <a:srgbClr val="0000FF"/>
                </a:solidFill>
              </a:rPr>
              <a:t>(for information)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rgbClr val="0000FF"/>
                </a:solidFill>
              </a:rPr>
              <a:t>Companies are invited to provide input on the following open issues:</a:t>
            </a:r>
          </a:p>
          <a:p>
            <a:pPr>
              <a:buFont typeface="Wingdings" pitchFamily="2" charset="2"/>
              <a:buChar char="§"/>
            </a:pPr>
            <a:r>
              <a:rPr lang="en-US" altLang="zh-CN" sz="2400" dirty="0" smtClean="0"/>
              <a:t>For intra-cell UEs: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Number </a:t>
            </a:r>
            <a:r>
              <a:rPr lang="en-US" altLang="zh-CN" sz="2000" dirty="0"/>
              <a:t>and </a:t>
            </a:r>
            <a:r>
              <a:rPr lang="en-US" altLang="zh-CN" sz="2000" dirty="0" smtClean="0"/>
              <a:t>Spatial </a:t>
            </a:r>
            <a:r>
              <a:rPr lang="en-GB" altLang="zh-CN" sz="2000" dirty="0" smtClean="0"/>
              <a:t>correlation level </a:t>
            </a:r>
            <a:r>
              <a:rPr lang="en-US" altLang="zh-CN" sz="2000" dirty="0" smtClean="0"/>
              <a:t>for the multiple co-scheduled UEs within the target cell </a:t>
            </a:r>
            <a:r>
              <a:rPr lang="en-US" altLang="zh-CN" sz="2000" dirty="0"/>
              <a:t>for BSs with different Rx antennas</a:t>
            </a:r>
            <a:endParaRPr lang="en-US" altLang="zh-CN" sz="2000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sz="2000" dirty="0"/>
              <a:t>The definition and modeling of different correlation levels need to be </a:t>
            </a:r>
            <a:r>
              <a:rPr lang="en-US" altLang="zh-CN" sz="2000" dirty="0" smtClean="0"/>
              <a:t>discussed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/>
              <a:t>Number of intra-cell interferers / layers to be cancelled for BSs with different Rx antennas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MCS </a:t>
            </a:r>
            <a:r>
              <a:rPr lang="en-US" altLang="zh-CN" sz="2000" dirty="0"/>
              <a:t>for the multiple co-scheduled UEs within the target </a:t>
            </a:r>
            <a:r>
              <a:rPr lang="en-US" altLang="zh-CN" sz="2000" dirty="0" smtClean="0"/>
              <a:t>cell</a:t>
            </a: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/>
              <a:t>Timing delay and frequency offset between </a:t>
            </a:r>
            <a:r>
              <a:rPr lang="en-US" altLang="zh-CN" sz="2000" dirty="0" smtClean="0"/>
              <a:t>co-scheduled </a:t>
            </a:r>
            <a:r>
              <a:rPr lang="en-US" altLang="zh-CN" sz="2000" dirty="0"/>
              <a:t>UEs</a:t>
            </a:r>
          </a:p>
          <a:p>
            <a:pPr>
              <a:buFont typeface="Wingdings" pitchFamily="2" charset="2"/>
              <a:buChar char="§"/>
            </a:pPr>
            <a:r>
              <a:rPr lang="en-US" altLang="zh-CN" sz="2400" dirty="0"/>
              <a:t>For both intra-cell and inter-cell UEs </a:t>
            </a:r>
            <a:r>
              <a:rPr lang="en-US" altLang="zh-CN" sz="2400" dirty="0" smtClean="0">
                <a:solidFill>
                  <a:srgbClr val="0000FF"/>
                </a:solidFill>
              </a:rPr>
              <a:t>(if </a:t>
            </a:r>
            <a:r>
              <a:rPr lang="en-US" altLang="zh-CN" sz="2400" dirty="0">
                <a:solidFill>
                  <a:srgbClr val="0000FF"/>
                </a:solidFill>
              </a:rPr>
              <a:t>inter-cell interference are to be 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modelled</a:t>
            </a:r>
            <a:r>
              <a:rPr lang="en-US" altLang="zh-CN" sz="2400" dirty="0" smtClean="0">
                <a:solidFill>
                  <a:srgbClr val="0000FF"/>
                </a:solidFill>
              </a:rPr>
              <a:t>)</a:t>
            </a:r>
            <a:endParaRPr lang="en-US" altLang="zh-CN" sz="2400" dirty="0">
              <a:solidFill>
                <a:srgbClr val="0000FF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Propagation condition</a:t>
            </a:r>
            <a:endParaRPr lang="en-US" altLang="zh-CN" sz="2000" dirty="0"/>
          </a:p>
          <a:p>
            <a:pPr lvl="1">
              <a:buFont typeface="Wingdings" pitchFamily="2" charset="2"/>
              <a:buChar char="§"/>
            </a:pPr>
            <a:r>
              <a:rPr lang="en-US" altLang="zh-CN" sz="2000" dirty="0" smtClean="0"/>
              <a:t>DMRS configuration</a:t>
            </a:r>
          </a:p>
          <a:p>
            <a:pPr lvl="1">
              <a:buFont typeface="Wingdings" pitchFamily="2" charset="2"/>
              <a:buChar char="§"/>
            </a:pPr>
            <a:endParaRPr lang="en-US" altLang="zh-CN" sz="2000" dirty="0" smtClean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10093</TotalTime>
  <Words>634</Words>
  <Application>Microsoft Office PowerPoint</Application>
  <PresentationFormat>全屏显示(4:3)</PresentationFormat>
  <Paragraphs>85</Paragraphs>
  <Slides>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3GPP TSG-RAN WG4 Meeting #80Bis                                                Ljubljana, Slovenia, 10-14, October, 2016</vt:lpstr>
      <vt:lpstr>Background</vt:lpstr>
      <vt:lpstr>Scenario</vt:lpstr>
      <vt:lpstr>Reference Receiver</vt:lpstr>
      <vt:lpstr>Intra-cell Interference Model</vt:lpstr>
      <vt:lpstr>Inter-cell Interference Model</vt:lpstr>
      <vt:lpstr>Link Evaluation Parameters</vt:lpstr>
      <vt:lpstr>Open issues (for information)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Qian Yang</cp:lastModifiedBy>
  <cp:revision>809</cp:revision>
  <dcterms:created xsi:type="dcterms:W3CDTF">2016-01-12T08:39:50Z</dcterms:created>
  <dcterms:modified xsi:type="dcterms:W3CDTF">2016-10-14T13:43:03Z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1476337743</vt:lpwstr>
  </property>
</Properties>
</file>