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60" r:id="rId4"/>
    <p:sldId id="26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 preferSingleView="1">
    <p:restoredLeft sz="14994" autoAdjust="0"/>
    <p:restoredTop sz="94660"/>
  </p:normalViewPr>
  <p:slideViewPr>
    <p:cSldViewPr snapToGrid="0">
      <p:cViewPr varScale="1">
        <p:scale>
          <a:sx n="84" d="100"/>
          <a:sy n="84" d="100"/>
        </p:scale>
        <p:origin x="1470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80C919-6A2E-4F36-92DB-0829D87DAACC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634C7B-F50D-4762-985D-5FFB6B6CEB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481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634C7B-F50D-4762-985D-5FFB6B6CEBC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8272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2968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2738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606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179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1496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013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367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388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394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813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720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F52DF7-474A-4EF3-A2ED-5C479B3BAC90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302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Way forward on NPBCH </a:t>
            </a:r>
            <a:r>
              <a:rPr lang="en-US" sz="4000" dirty="0" smtClean="0"/>
              <a:t>Performance Requirements</a:t>
            </a:r>
            <a:endParaRPr lang="en-US" sz="4000" dirty="0"/>
          </a:p>
        </p:txBody>
      </p:sp>
      <p:sp>
        <p:nvSpPr>
          <p:cNvPr id="4" name="Subtitle 2"/>
          <p:cNvSpPr>
            <a:spLocks noGrp="1"/>
          </p:cNvSpPr>
          <p:nvPr/>
        </p:nvSpPr>
        <p:spPr>
          <a:xfrm>
            <a:off x="2895600" y="4277591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Intel, Qualcomm, Samsung, Ericsson, LGE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正方形/長方形 6"/>
          <p:cNvSpPr>
            <a:spLocks noChangeArrowheads="1"/>
          </p:cNvSpPr>
          <p:nvPr/>
        </p:nvSpPr>
        <p:spPr bwMode="auto">
          <a:xfrm>
            <a:off x="214385" y="170240"/>
            <a:ext cx="5383212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</a:t>
            </a:r>
            <a:r>
              <a:rPr kumimoji="1" lang="en-US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Meeting #80bis</a:t>
            </a:r>
          </a:p>
          <a:p>
            <a:pPr fontAlgn="base" hangingPunct="0"/>
            <a:r>
              <a:rPr kumimoji="1" lang="en-GB" sz="2000" dirty="0">
                <a:latin typeface="Arial" charset="0"/>
                <a:ea typeface="Batang" pitchFamily="18" charset="-127"/>
                <a:cs typeface="Times New Roman" pitchFamily="18" charset="0"/>
              </a:rPr>
              <a:t>Ljubljana, Slovenia, 10 - 14 Oct, 2016</a:t>
            </a:r>
            <a:endParaRPr kumimoji="1" lang="en-US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6" name="正方形/長方形 5"/>
          <p:cNvSpPr>
            <a:spLocks noChangeArrowheads="1"/>
          </p:cNvSpPr>
          <p:nvPr/>
        </p:nvSpPr>
        <p:spPr bwMode="auto">
          <a:xfrm>
            <a:off x="9903475" y="309099"/>
            <a:ext cx="1944687" cy="40011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000" dirty="0" smtClean="0">
                <a:ea typeface="Batang" pitchFamily="18" charset="-127"/>
                <a:cs typeface="Times New Roman" pitchFamily="18" charset="0"/>
              </a:rPr>
              <a:t>R4-168809</a:t>
            </a:r>
            <a:endParaRPr lang="en-GB" altLang="zh-CN" sz="2000" dirty="0"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2393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 smtClean="0"/>
              <a:t>In RAN4 #80, it was identified that Rel-13 NPBCH performance within 1-MIB TTI appeared not enough to achieve the given target SNRs.</a:t>
            </a:r>
          </a:p>
          <a:p>
            <a:pPr algn="just"/>
            <a:endParaRPr lang="en-US" dirty="0"/>
          </a:p>
          <a:p>
            <a:pPr algn="just"/>
            <a:r>
              <a:rPr lang="en-US" dirty="0" smtClean="0"/>
              <a:t>RAN1 assumes a NB-</a:t>
            </a:r>
            <a:r>
              <a:rPr lang="en-US" dirty="0" err="1" smtClean="0"/>
              <a:t>IoT</a:t>
            </a:r>
            <a:r>
              <a:rPr lang="en-US" dirty="0" smtClean="0"/>
              <a:t> UE to try multiple N-MIB TTIs to acquire N-MIB information, accordingly RAN4 investigates the N-MIB acquisition time.</a:t>
            </a:r>
          </a:p>
          <a:p>
            <a:pPr algn="just"/>
            <a:endParaRPr lang="en-US" dirty="0"/>
          </a:p>
          <a:p>
            <a:pPr algn="just"/>
            <a:r>
              <a:rPr lang="en-US" dirty="0" smtClean="0"/>
              <a:t>In RAN4 #80bis, RAN4 considers if the acquisition time is introduced as one of NPBCH test conditions to achieve the target SNRs.</a:t>
            </a:r>
          </a:p>
          <a:p>
            <a:pPr algn="just"/>
            <a:endParaRPr lang="en-US" dirty="0" smtClean="0"/>
          </a:p>
          <a:p>
            <a:pPr marL="0" indent="0" algn="just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382304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N-MIB Acquisition Time Observations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Based on the study proposals in R4-167085, RAN4 observed the following based on simulation results in RAN4 80bis</a:t>
            </a:r>
          </a:p>
          <a:p>
            <a:pPr marL="685800" lvl="2">
              <a:spcBef>
                <a:spcPts val="1000"/>
              </a:spcBef>
            </a:pPr>
            <a:r>
              <a:rPr lang="en-US" dirty="0" smtClean="0"/>
              <a:t>[3~10</a:t>
            </a:r>
            <a:r>
              <a:rPr lang="en-US" dirty="0"/>
              <a:t>] TTIs of 640ms are required for N-MIB acquisition with target SNR = -12dB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pPr marL="0" indent="0" hangingPunct="0">
              <a:buNone/>
            </a:pPr>
            <a:endParaRPr lang="en-US" dirty="0" smtClean="0"/>
          </a:p>
          <a:p>
            <a:pPr hangingPunct="0"/>
            <a:endParaRPr lang="en-US" dirty="0" smtClean="0"/>
          </a:p>
          <a:p>
            <a:pPr hangingPunct="0"/>
            <a:endParaRPr lang="en-US" dirty="0" smtClean="0"/>
          </a:p>
          <a:p>
            <a:pPr lvl="1"/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9107410"/>
              </p:ext>
            </p:extLst>
          </p:nvPr>
        </p:nvGraphicFramePr>
        <p:xfrm>
          <a:off x="838200" y="3090704"/>
          <a:ext cx="10515597" cy="2346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6290"/>
                <a:gridCol w="914400"/>
                <a:gridCol w="1154430"/>
                <a:gridCol w="1170939"/>
                <a:gridCol w="1079923"/>
                <a:gridCol w="1079923"/>
                <a:gridCol w="1079923"/>
                <a:gridCol w="1079923"/>
                <a:gridCol w="1079923"/>
                <a:gridCol w="1079923"/>
              </a:tblGrid>
              <a:tr h="413318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Test Case</a:t>
                      </a:r>
                      <a:endParaRPr lang="en-US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Config</a:t>
                      </a:r>
                      <a:endParaRPr lang="en-US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E///</a:t>
                      </a:r>
                      <a:endParaRPr lang="en-US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ZTE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QC</a:t>
                      </a:r>
                      <a:endParaRPr lang="en-US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CATT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Samsung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Nokia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Intel </a:t>
                      </a:r>
                    </a:p>
                  </a:txBody>
                  <a:tcPr/>
                </a:tc>
              </a:tr>
              <a:tr h="651273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aseline="0" dirty="0" smtClean="0"/>
                        <a:t>EPA-1Hz</a:t>
                      </a:r>
                    </a:p>
                    <a:p>
                      <a:r>
                        <a:rPr lang="en-US" sz="1200" baseline="0" dirty="0" smtClean="0"/>
                        <a:t>1X1</a:t>
                      </a:r>
                      <a:endParaRPr lang="en-US" sz="1200" dirty="0" smtClean="0"/>
                    </a:p>
                    <a:p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1% BLER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-2.8dB (1TTI)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-4.5dB (1TTI)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-10.5dB </a:t>
                      </a:r>
                      <a:r>
                        <a:rPr lang="en-US" sz="1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(10TTI)</a:t>
                      </a:r>
                      <a:endParaRPr lang="en-US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-5.1 (1TTI)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-9.6 (2TTI)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-11.7dB </a:t>
                      </a:r>
                      <a:r>
                        <a:rPr lang="en-US" sz="1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(3TTI)</a:t>
                      </a:r>
                      <a:endParaRPr lang="en-US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7dB (1TTI)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-12.1(4TTI)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-12.5(5TTI)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-13.1(6TTI)</a:t>
                      </a:r>
                      <a:endParaRPr lang="en-US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-3.9 (1TTI)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-6.8 (2TTI)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-8.6 (3TTI)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-3.3dB (1TTI)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-4.5   (1TTI)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-11.5 (4TTI)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-12.4 (5TTI)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-13.0 (6TTI)</a:t>
                      </a:r>
                    </a:p>
                  </a:txBody>
                  <a:tcPr/>
                </a:tc>
              </a:tr>
              <a:tr h="63745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aseline="0" dirty="0" smtClean="0"/>
                        <a:t>EPA-1Hz</a:t>
                      </a:r>
                    </a:p>
                    <a:p>
                      <a:r>
                        <a:rPr lang="en-US" sz="1200" baseline="0" dirty="0" smtClean="0"/>
                        <a:t>2X1</a:t>
                      </a:r>
                      <a:endParaRPr lang="en-US" sz="1200" dirty="0" smtClean="0"/>
                    </a:p>
                    <a:p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1% BLER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-8.1dB (1TTI)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-10.7dB (2TTI)</a:t>
                      </a:r>
                    </a:p>
                    <a:p>
                      <a:r>
                        <a:rPr lang="en-US" sz="1200" dirty="0" smtClean="0"/>
                        <a:t>-12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dirty="0" smtClean="0"/>
                        <a:t>dB (3TTI)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-7.5dB (1TTI)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-12.1dB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(10TTI)</a:t>
                      </a:r>
                    </a:p>
                    <a:p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-8.2dB (1TTI)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-12.4dB </a:t>
                      </a:r>
                      <a:r>
                        <a:rPr lang="en-US" sz="1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(4TTI)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-8.5  (1TTI)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-12.5(4TTI)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-12.7(5TTI)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-13.1(6TTI)</a:t>
                      </a:r>
                    </a:p>
                    <a:p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-5.8 (1TTI)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-7.9 (2TTI)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-9.7 (3TTI)</a:t>
                      </a:r>
                    </a:p>
                    <a:p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-6.1dB (1TTI)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-6.6dB (1TTI)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-8.0   (1TTI)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-12.5 (4TTI)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-13.0 (5TTI)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-13.5 (6TTI)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1499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WF on NPBCH Performance Requirement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 hangingPunct="0"/>
            <a:r>
              <a:rPr lang="en-GB" sz="2400" dirty="0" smtClean="0"/>
              <a:t>NPBCH BLER </a:t>
            </a:r>
            <a:r>
              <a:rPr lang="en-GB" sz="2400" dirty="0"/>
              <a:t>target is </a:t>
            </a:r>
            <a:r>
              <a:rPr lang="en-GB" sz="2400" dirty="0" smtClean="0"/>
              <a:t>1%</a:t>
            </a:r>
          </a:p>
          <a:p>
            <a:pPr hangingPunct="0"/>
            <a:r>
              <a:rPr lang="en-US" sz="2400" dirty="0"/>
              <a:t>NPBCH </a:t>
            </a:r>
            <a:r>
              <a:rPr lang="en-US" sz="2400" dirty="0" err="1" smtClean="0"/>
              <a:t>demod</a:t>
            </a:r>
            <a:r>
              <a:rPr lang="en-US" sz="2400" dirty="0" smtClean="0"/>
              <a:t> performance requirement should achieve </a:t>
            </a:r>
            <a:r>
              <a:rPr lang="en-US" sz="2400" dirty="0"/>
              <a:t>the target </a:t>
            </a:r>
            <a:r>
              <a:rPr lang="en-US" sz="2400" dirty="0" smtClean="0"/>
              <a:t>SNR (-12dB)</a:t>
            </a:r>
            <a:endParaRPr lang="en-US" sz="2400" dirty="0"/>
          </a:p>
          <a:p>
            <a:pPr hangingPunct="0"/>
            <a:r>
              <a:rPr lang="en-GB" sz="2400" dirty="0" smtClean="0"/>
              <a:t>N-MIB </a:t>
            </a:r>
            <a:r>
              <a:rPr lang="en-GB" sz="2400" dirty="0"/>
              <a:t>acquisition time is </a:t>
            </a:r>
            <a:r>
              <a:rPr lang="en-GB" sz="2400" dirty="0" smtClean="0"/>
              <a:t>taken into account </a:t>
            </a:r>
            <a:r>
              <a:rPr lang="en-US" sz="2400" dirty="0" smtClean="0"/>
              <a:t>for the NPBCH </a:t>
            </a:r>
            <a:r>
              <a:rPr lang="en-US" sz="2400" dirty="0" err="1" smtClean="0"/>
              <a:t>demod</a:t>
            </a:r>
            <a:r>
              <a:rPr lang="en-US" sz="2400" dirty="0" smtClean="0"/>
              <a:t> performance requirement at the target SNR.</a:t>
            </a:r>
            <a:endParaRPr lang="en-GB" sz="2400" dirty="0" smtClean="0"/>
          </a:p>
          <a:p>
            <a:pPr lvl="2" hangingPunct="0"/>
            <a:r>
              <a:rPr lang="en-US" sz="1800" dirty="0" smtClean="0"/>
              <a:t>The </a:t>
            </a:r>
            <a:r>
              <a:rPr lang="en-GB" sz="1800" dirty="0" smtClean="0"/>
              <a:t>N-MIB acquisition time</a:t>
            </a:r>
            <a:r>
              <a:rPr lang="en-US" sz="1800" dirty="0" smtClean="0"/>
              <a:t> length</a:t>
            </a:r>
            <a:r>
              <a:rPr lang="en-US" sz="1800" dirty="0"/>
              <a:t>, </a:t>
            </a:r>
            <a:r>
              <a:rPr lang="en-US" sz="1800" dirty="0" smtClean="0"/>
              <a:t>‘W’, </a:t>
            </a:r>
            <a:r>
              <a:rPr lang="en-US" sz="1800" dirty="0"/>
              <a:t>is </a:t>
            </a:r>
            <a:r>
              <a:rPr lang="en-US" sz="1800" dirty="0" smtClean="0"/>
              <a:t>selected </a:t>
            </a:r>
            <a:r>
              <a:rPr lang="en-US" sz="1800" dirty="0"/>
              <a:t>in integer steps of </a:t>
            </a:r>
            <a:r>
              <a:rPr lang="en-US" sz="1800" dirty="0" smtClean="0"/>
              <a:t>640ms (see page 3)</a:t>
            </a:r>
            <a:endParaRPr lang="en-US" sz="1800" dirty="0"/>
          </a:p>
          <a:p>
            <a:pPr lvl="2" hangingPunct="0"/>
            <a:r>
              <a:rPr lang="en-US" sz="1800" dirty="0" smtClean="0"/>
              <a:t>The pm-bch is defined for each NPBCH decoding attempt within ‘W’</a:t>
            </a:r>
          </a:p>
          <a:p>
            <a:pPr lvl="2" hangingPunct="0"/>
            <a:r>
              <a:rPr lang="en-GB" sz="1800" dirty="0"/>
              <a:t>The receiver characteristics of NPBCH for UEs supporting coverage enhancement are determined by the probability of miss-detection of the NPBCH (Pm-bch), which is defined </a:t>
            </a:r>
            <a:r>
              <a:rPr lang="en-GB" sz="1800" dirty="0" smtClean="0"/>
              <a:t>as</a:t>
            </a:r>
          </a:p>
          <a:p>
            <a:pPr lvl="2" hangingPunct="0"/>
            <a:endParaRPr lang="en-GB" sz="1800" dirty="0" smtClean="0"/>
          </a:p>
          <a:p>
            <a:pPr lvl="2" hangingPunct="0"/>
            <a:endParaRPr lang="en-GB" sz="1800" dirty="0"/>
          </a:p>
          <a:p>
            <a:pPr lvl="3" hangingPunct="0"/>
            <a:r>
              <a:rPr lang="en-GB" sz="1600" dirty="0" smtClean="0"/>
              <a:t>Where </a:t>
            </a:r>
            <a:r>
              <a:rPr lang="en-GB" sz="1600" dirty="0"/>
              <a:t>A is the number of keep trying intervals with at least one successfully decoded N-MIB PDU and B is the total number of keep trying intervals.</a:t>
            </a:r>
          </a:p>
          <a:p>
            <a:pPr lvl="2" hangingPunct="0"/>
            <a:r>
              <a:rPr lang="en-US" sz="1800" dirty="0" smtClean="0"/>
              <a:t>‘</a:t>
            </a:r>
            <a:r>
              <a:rPr lang="en-US" sz="1800" dirty="0"/>
              <a:t>W’ </a:t>
            </a:r>
            <a:r>
              <a:rPr lang="en-US" sz="1800" dirty="0" smtClean="0"/>
              <a:t>value is </a:t>
            </a:r>
            <a:r>
              <a:rPr lang="en-US" sz="1800" dirty="0"/>
              <a:t>determined </a:t>
            </a:r>
            <a:r>
              <a:rPr lang="en-US" sz="1800" dirty="0" smtClean="0"/>
              <a:t>based on the results with RF impairments</a:t>
            </a:r>
          </a:p>
          <a:p>
            <a:pPr hangingPunct="0"/>
            <a:r>
              <a:rPr lang="en-US" sz="2400" dirty="0" smtClean="0"/>
              <a:t>Companies </a:t>
            </a:r>
            <a:r>
              <a:rPr lang="en-US" sz="2400" dirty="0"/>
              <a:t>are encouraged to bring simulation and impairments results for NPBCH to </a:t>
            </a:r>
            <a:r>
              <a:rPr lang="en-US" sz="2400" dirty="0" smtClean="0"/>
              <a:t>derive the SNR requirements and ‘</a:t>
            </a:r>
            <a:r>
              <a:rPr lang="en-US" sz="2400" dirty="0"/>
              <a:t>W’ value in RAN4 #</a:t>
            </a:r>
            <a:r>
              <a:rPr lang="en-US" sz="2400" dirty="0" smtClean="0"/>
              <a:t>81.</a:t>
            </a:r>
            <a:endParaRPr lang="en-US" sz="2400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2870" y="4325385"/>
            <a:ext cx="970461" cy="41858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786900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1321</TotalTime>
  <Words>520</Words>
  <Application>Microsoft Office PowerPoint</Application>
  <PresentationFormat>Widescreen</PresentationFormat>
  <Paragraphs>102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Batang</vt:lpstr>
      <vt:lpstr>宋体</vt:lpstr>
      <vt:lpstr>Arial</vt:lpstr>
      <vt:lpstr>Calibri</vt:lpstr>
      <vt:lpstr>Calibri Light</vt:lpstr>
      <vt:lpstr>Times New Roman</vt:lpstr>
      <vt:lpstr>Office Theme</vt:lpstr>
      <vt:lpstr>Way forward on NPBCH Performance Requirements</vt:lpstr>
      <vt:lpstr>Background</vt:lpstr>
      <vt:lpstr>N-MIB Acquisition Time Observations</vt:lpstr>
      <vt:lpstr>WF on NPBCH Performance Requirement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MIB acquisition delay</dc:title>
  <dc:creator>Sahai, Achaleshwar</dc:creator>
  <cp:keywords>CTPClassification=CTP_PUBLIC:VisualMarkings=</cp:keywords>
  <cp:lastModifiedBy>Intel user</cp:lastModifiedBy>
  <cp:revision>60</cp:revision>
  <dcterms:created xsi:type="dcterms:W3CDTF">2016-08-25T16:07:43Z</dcterms:created>
  <dcterms:modified xsi:type="dcterms:W3CDTF">2016-10-13T15:45:31Z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7bdf1ea6-cac7-4625-861b-6d9baabd1a79</vt:lpwstr>
  </property>
  <property fmtid="{D5CDD505-2E9C-101B-9397-08002B2CF9AE}" pid="3" name="CTP_TimeStamp">
    <vt:lpwstr>2016-10-13 15:45:30Z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