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2" r:id="rId2"/>
    <p:sldId id="278" r:id="rId3"/>
    <p:sldId id="279" r:id="rId4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279" autoAdjust="0"/>
    <p:restoredTop sz="95000" autoAdjust="0"/>
  </p:normalViewPr>
  <p:slideViewPr>
    <p:cSldViewPr>
      <p:cViewPr>
        <p:scale>
          <a:sx n="120" d="100"/>
          <a:sy n="120" d="100"/>
        </p:scale>
        <p:origin x="-696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69805BE-5F6C-40B2-BCB9-116CE544C53D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624B1B5-1C11-4EFC-97F7-1623CA34A889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093EF8F-784C-4855-A12A-999EE56E27E0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8018C2A-6D03-4E00-984E-3C16362191F1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8807AB9-8E55-43B3-BA36-79CF1B0ED1B7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0CFAB23-5F25-44DF-B5CF-51D51DDD758B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C9EB30A-6853-4DA5-9B86-B0EB17D00BE1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199755D-18D7-4631-A852-58F856C47D26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CC3B286-1B10-486A-9C64-19498564D43A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BF7AF0E-8404-4E5B-9BB6-694CB361CFC1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A34C648-D88E-466A-BF27-EA51CB5E053D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ea typeface="SimSun" pitchFamily="2" charset="-122"/>
              </a:defRPr>
            </a:lvl1pPr>
          </a:lstStyle>
          <a:p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ea typeface="SimSun" pitchFamily="2" charset="-122"/>
              </a:defRPr>
            </a:lvl1pPr>
          </a:lstStyle>
          <a:p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ea typeface="SimSun" pitchFamily="2" charset="-122"/>
              </a:defRPr>
            </a:lvl1pPr>
          </a:lstStyle>
          <a:p>
            <a:fld id="{3959FEA8-0E32-4F0A-92FE-13671AAAED57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81000" y="1676400"/>
            <a:ext cx="7772400" cy="1847850"/>
          </a:xfrm>
        </p:spPr>
        <p:txBody>
          <a:bodyPr/>
          <a:lstStyle/>
          <a:p>
            <a:r>
              <a:rPr lang="en-US" altLang="en-US" sz="4000" dirty="0" smtClean="0"/>
              <a:t>Way Forward on NB-</a:t>
            </a:r>
            <a:r>
              <a:rPr lang="en-US" altLang="en-US" sz="4000" dirty="0" err="1" smtClean="0"/>
              <a:t>IoT</a:t>
            </a:r>
            <a:r>
              <a:rPr lang="en-US" altLang="en-US" sz="4000" dirty="0" smtClean="0"/>
              <a:t> PRACH performance requirements</a:t>
            </a:r>
            <a:endParaRPr lang="en-US" altLang="ja-JP" sz="4000" dirty="0" smtClean="0">
              <a:ea typeface="MS PGothic" pitchFamily="34" charset="-128"/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sz="2400" dirty="0" smtClean="0">
                <a:ea typeface="MS PGothic" pitchFamily="34" charset="-128"/>
              </a:rPr>
              <a:t>Nokia, Ericsson, Samsung, </a:t>
            </a:r>
            <a:r>
              <a:rPr lang="en-US" altLang="ja-JP" sz="2400" dirty="0" err="1" smtClean="0">
                <a:ea typeface="MS PGothic" pitchFamily="34" charset="-128"/>
              </a:rPr>
              <a:t>Huawei</a:t>
            </a:r>
            <a:r>
              <a:rPr lang="en-US" altLang="ja-JP" sz="2400" dirty="0" smtClean="0">
                <a:ea typeface="MS PGothic" pitchFamily="34" charset="-128"/>
              </a:rPr>
              <a:t>, ZTE </a:t>
            </a:r>
          </a:p>
        </p:txBody>
      </p:sp>
      <p:sp>
        <p:nvSpPr>
          <p:cNvPr id="2052" name="Text Box 4"/>
          <p:cNvSpPr txBox="1">
            <a:spLocks noChangeArrowheads="1"/>
          </p:cNvSpPr>
          <p:nvPr/>
        </p:nvSpPr>
        <p:spPr bwMode="auto">
          <a:xfrm>
            <a:off x="6553200" y="188913"/>
            <a:ext cx="24463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>
              <a:spcBef>
                <a:spcPct val="50000"/>
              </a:spcBef>
            </a:pPr>
            <a:r>
              <a:rPr lang="en-US" altLang="ja-JP" b="1" smtClean="0">
                <a:ea typeface="MS PGothic" pitchFamily="34" charset="-128"/>
              </a:rPr>
              <a:t>R4-168745</a:t>
            </a:r>
            <a:endParaRPr lang="en-US" altLang="ja-JP" b="1" dirty="0">
              <a:ea typeface="MS PGothic" pitchFamily="34" charset="-128"/>
            </a:endParaRPr>
          </a:p>
        </p:txBody>
      </p:sp>
      <p:sp>
        <p:nvSpPr>
          <p:cNvPr id="2053" name="Rectangle 6"/>
          <p:cNvSpPr>
            <a:spLocks noChangeArrowheads="1"/>
          </p:cNvSpPr>
          <p:nvPr/>
        </p:nvSpPr>
        <p:spPr bwMode="auto">
          <a:xfrm>
            <a:off x="228600" y="153084"/>
            <a:ext cx="5334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1" hangingPunct="1"/>
            <a:r>
              <a:rPr lang="en-GB" altLang="zh-CN" b="1" dirty="0">
                <a:ea typeface="SimSun" pitchFamily="2" charset="-122"/>
              </a:rPr>
              <a:t>3GPP TSG-RAN WG4 #80</a:t>
            </a:r>
            <a:endParaRPr lang="zh-CN" altLang="zh-CN" b="1" dirty="0">
              <a:ea typeface="SimSun" pitchFamily="2" charset="-122"/>
            </a:endParaRPr>
          </a:p>
          <a:p>
            <a:r>
              <a:rPr lang="it-IT" altLang="en-US" b="1" dirty="0" smtClean="0"/>
              <a:t>Ljubljana, SI, 10 - 14 Oct 2016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altLang="zh-CN" dirty="0" smtClean="0">
                <a:ea typeface="SimSun" pitchFamily="2" charset="-122"/>
              </a:rPr>
              <a:t>Agreements</a:t>
            </a:r>
            <a:endParaRPr lang="zh-CN" altLang="en-US" dirty="0" smtClean="0">
              <a:ea typeface="SimSun" pitchFamily="2" charset="-122"/>
            </a:endParaRPr>
          </a:p>
        </p:txBody>
      </p:sp>
      <p:sp>
        <p:nvSpPr>
          <p:cNvPr id="3075" name="内容占位符 2"/>
          <p:cNvSpPr>
            <a:spLocks noGrp="1"/>
          </p:cNvSpPr>
          <p:nvPr>
            <p:ph idx="1"/>
          </p:nvPr>
        </p:nvSpPr>
        <p:spPr>
          <a:xfrm>
            <a:off x="762000" y="990600"/>
            <a:ext cx="8153400" cy="5715000"/>
          </a:xfrm>
        </p:spPr>
        <p:txBody>
          <a:bodyPr/>
          <a:lstStyle/>
          <a:p>
            <a:pPr eaLnBrk="1">
              <a:defRPr/>
            </a:pPr>
            <a:r>
              <a:rPr lang="en-US" altLang="zh-CN" sz="1600" i="1" dirty="0" smtClean="0"/>
              <a:t>The SNR for NPRACH minimum performance</a:t>
            </a:r>
          </a:p>
          <a:p>
            <a:pPr lvl="1" eaLnBrk="1">
              <a:defRPr/>
            </a:pPr>
            <a:r>
              <a:rPr lang="en-US" altLang="zh-CN" sz="1400" i="1" dirty="0" smtClean="0"/>
              <a:t>defined based on Missed detection probability &lt;=1%, including:</a:t>
            </a:r>
            <a:r>
              <a:rPr lang="en-GB" sz="1400" i="1" dirty="0" smtClean="0"/>
              <a:t> detecting different preamble than the one that was sent, not detecting a preamble at all, or detecting the correct preamble detection but with the wrong timing estimation.</a:t>
            </a:r>
            <a:endParaRPr lang="en-US" altLang="zh-CN" sz="1400" i="1" dirty="0" smtClean="0"/>
          </a:p>
          <a:p>
            <a:pPr eaLnBrk="1">
              <a:defRPr/>
            </a:pPr>
            <a:r>
              <a:rPr lang="en-US" altLang="zh-CN" sz="1600" i="1" dirty="0" smtClean="0"/>
              <a:t>Timing limit :</a:t>
            </a:r>
          </a:p>
          <a:p>
            <a:pPr lvl="1" eaLnBrk="1">
              <a:defRPr/>
            </a:pPr>
            <a:r>
              <a:rPr lang="en-US" altLang="zh-CN" sz="1400" i="1" dirty="0" smtClean="0"/>
              <a:t>7*16Ts=3.646us</a:t>
            </a:r>
          </a:p>
          <a:p>
            <a:r>
              <a:rPr lang="en-GB" sz="1600" i="1" dirty="0" smtClean="0"/>
              <a:t>Proposals for </a:t>
            </a:r>
            <a:r>
              <a:rPr lang="en-GB" sz="1600" i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defining NPRACH performance requirements</a:t>
            </a:r>
          </a:p>
          <a:p>
            <a:pPr lvl="1"/>
            <a:r>
              <a:rPr lang="en-GB" sz="1400" i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Interested companies are encouraged to </a:t>
            </a:r>
          </a:p>
          <a:p>
            <a:pPr lvl="2"/>
            <a:r>
              <a:rPr lang="en-GB" sz="1400" i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provide the ideal simulation results as per</a:t>
            </a:r>
            <a:r>
              <a:rPr lang="en-GB" sz="1400" i="1" dirty="0" smtClean="0">
                <a:ea typeface="+mn-ea"/>
              </a:rPr>
              <a:t> the simulation assumptions in the following slide</a:t>
            </a:r>
            <a:r>
              <a:rPr lang="en-GB" sz="1400" i="1" dirty="0" smtClean="0">
                <a:solidFill>
                  <a:schemeClr val="tx1"/>
                </a:solidFill>
                <a:latin typeface="+mn-lt"/>
                <a:cs typeface="+mn-cs"/>
              </a:rPr>
              <a:t>, and d</a:t>
            </a:r>
            <a:r>
              <a:rPr lang="en-GB" sz="1400" i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istribute the results in RAN4 reflector no later than Oct 28;</a:t>
            </a:r>
          </a:p>
          <a:p>
            <a:pPr lvl="2"/>
            <a:r>
              <a:rPr lang="en-GB" sz="1400" i="1" dirty="0" smtClean="0">
                <a:solidFill>
                  <a:schemeClr val="tx1"/>
                </a:solidFill>
                <a:latin typeface="+mn-lt"/>
                <a:cs typeface="+mn-cs"/>
              </a:rPr>
              <a:t>provide the practical simulation results </a:t>
            </a:r>
            <a:r>
              <a:rPr lang="en-US" altLang="zh-CN" sz="1400" i="1" dirty="0" smtClean="0"/>
              <a:t>and </a:t>
            </a:r>
            <a:r>
              <a:rPr lang="en-GB" sz="1400" i="1" dirty="0" smtClean="0"/>
              <a:t>distribute the results in RAN4 reflector no later than Nov.1;</a:t>
            </a:r>
          </a:p>
          <a:p>
            <a:pPr lvl="2"/>
            <a:r>
              <a:rPr lang="en-GB" sz="1400" i="1" dirty="0" smtClean="0">
                <a:solidFill>
                  <a:schemeClr val="tx1"/>
                </a:solidFill>
                <a:latin typeface="+mn-lt"/>
                <a:cs typeface="+mn-cs"/>
              </a:rPr>
              <a:t>NPRACH performance requirements will be determined in RAN4#81 based on submitted practical simulation results</a:t>
            </a:r>
          </a:p>
          <a:p>
            <a:pPr lvl="2"/>
            <a:r>
              <a:rPr lang="en-GB" sz="1400" i="1" dirty="0" smtClean="0"/>
              <a:t>If there are still large difference in </a:t>
            </a:r>
            <a:r>
              <a:rPr lang="en-GB" sz="1400" i="1" dirty="0" smtClean="0">
                <a:solidFill>
                  <a:schemeClr val="tx1"/>
                </a:solidFill>
                <a:latin typeface="+mn-lt"/>
                <a:cs typeface="+mn-cs"/>
              </a:rPr>
              <a:t>practical simulation results from interested companies, additional margin [x dB] may be added into the averaged practical simulation results. The additional margin [x dB] will be determined in RAN4#81.</a:t>
            </a:r>
          </a:p>
          <a:p>
            <a:endParaRPr lang="en-US" sz="1600" i="1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zh-CN" altLang="zh-CN" sz="1600" dirty="0" smtClean="0">
              <a:ea typeface="SimSun" pitchFamily="2" charset="-122"/>
            </a:endParaRPr>
          </a:p>
        </p:txBody>
      </p:sp>
      <p:sp>
        <p:nvSpPr>
          <p:cNvPr id="3076" name="Rectangle 5"/>
          <p:cNvSpPr>
            <a:spLocks noChangeArrowheads="1"/>
          </p:cNvSpPr>
          <p:nvPr/>
        </p:nvSpPr>
        <p:spPr bwMode="auto">
          <a:xfrm>
            <a:off x="2209800" y="396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 altLang="en-US"/>
          </a:p>
        </p:txBody>
      </p:sp>
      <p:sp>
        <p:nvSpPr>
          <p:cNvPr id="3077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Simulation assumptions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710228292"/>
              </p:ext>
            </p:extLst>
          </p:nvPr>
        </p:nvGraphicFramePr>
        <p:xfrm>
          <a:off x="1447800" y="1371600"/>
          <a:ext cx="6157205" cy="4282376"/>
        </p:xfrm>
        <a:graphic>
          <a:graphicData uri="http://schemas.openxmlformats.org/drawingml/2006/table">
            <a:tbl>
              <a:tblPr/>
              <a:tblGrid>
                <a:gridCol w="2859448"/>
                <a:gridCol w="3297757"/>
              </a:tblGrid>
              <a:tr h="312673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Parameter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Values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</a:tr>
              <a:tr h="312673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NPRACH </a:t>
                      </a:r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preamble format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</a:tr>
              <a:tr h="312673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Number of Repetitions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, </a:t>
                      </a:r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</a:tr>
              <a:tr h="312673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Number of Subcarriers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  <a:endParaRPr lang="en-US" sz="1400" b="0" i="0" u="none" strike="sngStrike" baseline="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</a:tr>
              <a:tr h="312673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Antenna configuration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x 2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</a:tr>
              <a:tr h="312673"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Narrowband physical layer cell identity</a:t>
                      </a:r>
                      <a:endParaRPr lang="en-US" sz="1400" b="0" i="0" u="none" strike="sngStrike" baseline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en-US" sz="1400" b="0" i="0" u="none" strike="noStrike" baseline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</a:tr>
              <a:tr h="312673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NPRACH signature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</a:tr>
              <a:tr h="386784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frequency offset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0Hz (AWGN); </a:t>
                      </a:r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200Hz EPA1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</a:tr>
              <a:tr h="312673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Propagation channels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AWGN, </a:t>
                      </a:r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EPA1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</a:tr>
              <a:tr h="525527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Detection performance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Missed detection rate (1%) with false alarm rate (0.1</a:t>
                      </a:r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%)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</a:tr>
              <a:tr h="312674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Timing estimation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Timing </a:t>
                      </a:r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error </a:t>
                      </a:r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probability </a:t>
                      </a:r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with </a:t>
                      </a:r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the limit of </a:t>
                      </a:r>
                      <a:r>
                        <a:rPr lang="en-US" altLang="zh-CN" sz="1400" i="1" dirty="0" smtClean="0">
                          <a:solidFill>
                            <a:schemeClr val="tx1"/>
                          </a:solidFill>
                        </a:rPr>
                        <a:t>3.646us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</a:tr>
              <a:tr h="312674"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rgbClr val="FF0000"/>
                          </a:solidFill>
                          <a:latin typeface="Calibri"/>
                        </a:rPr>
                        <a:t>Timing Offset</a:t>
                      </a:r>
                      <a:endParaRPr lang="en-US" sz="1400" dirty="0">
                        <a:solidFill>
                          <a:srgbClr val="FF0000"/>
                        </a:solidFill>
                        <a:latin typeface="Calibri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>
                          <a:solidFill>
                            <a:srgbClr val="FF0000"/>
                          </a:solidFill>
                          <a:latin typeface="Calibri"/>
                        </a:rPr>
                        <a:t>[30]us</a:t>
                      </a:r>
                      <a:endParaRPr lang="en-US" sz="1400" dirty="0">
                        <a:solidFill>
                          <a:srgbClr val="FF0000"/>
                        </a:solidFill>
                        <a:latin typeface="Calibri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6283</TotalTime>
  <Words>270</Words>
  <Application>Microsoft Office PowerPoint</Application>
  <PresentationFormat>On-screen Show (4:3)</PresentationFormat>
  <Paragraphs>41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Default Design</vt:lpstr>
      <vt:lpstr>Way Forward on NB-IoT PRACH performance requirements</vt:lpstr>
      <vt:lpstr>Agreements</vt:lpstr>
      <vt:lpstr>Simulation assumptions</vt:lpstr>
    </vt:vector>
  </TitlesOfParts>
  <Company>Ericsson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Wayforward on RSRP/RSRQ requirements under high Doppler condition</dc:title>
  <dc:creator>Huawei</dc:creator>
  <cp:lastModifiedBy>renda</cp:lastModifiedBy>
  <cp:revision>545</cp:revision>
  <dcterms:created xsi:type="dcterms:W3CDTF">2013-01-30T10:15:44Z</dcterms:created>
  <dcterms:modified xsi:type="dcterms:W3CDTF">2016-10-12T16:06:44Z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s_pID_725343">
    <vt:lpwstr>(3)PiqF750TasCYePVGUJsCa9mCbUfoaO3k+SJIgNGqThaOGiNNnV/tz3LUMlKjuS76tkvIIsfv_x000d_
+s6uJ3S/G6hKXPoerpTLMuBbjTte6yBHFIJ4pclKfgVOIf9Zwq9d+cd56QP22k1mENcYJ3dg_x000d_
LSW5/XuFkvbKRZuEay39IONKWNX0jzf0/GrtGi0eBtWfa+PS2izcKYp6zsJdxQTKvnD4R6vL_x000d_
XeofJmEzc0spGB2xcf</vt:lpwstr>
  </property>
  <property fmtid="{D5CDD505-2E9C-101B-9397-08002B2CF9AE}" pid="3" name="_ms_pID_725343_00">
    <vt:lpwstr>_ms_pID_725343</vt:lpwstr>
  </property>
  <property fmtid="{D5CDD505-2E9C-101B-9397-08002B2CF9AE}" pid="4" name="_ms_pID_7253431">
    <vt:lpwstr>GAADGTBa2ZFDrbJRUQuuVLaGV1XJHm3YiFcTbWtTeFmQgGmk80PAar_x000d_
uwKKiYBEyqQnDYY5mzLjByKMmSSW0qtYWRFBFOTVirkS8I9PW7d+YNT3+BBOlZjYKXSNVZaB_x000d_
/UBXg0zzzITdMApDZyuEqN1V1GnqRUU8JZ4GAH6QZc9dSFRCuzWqgN3WqX465s0MeyEvyliX_x000d_
EHGLHrT/osTzaOW/KrHNmdAh1CMu2CzfyDcQ</vt:lpwstr>
  </property>
  <property fmtid="{D5CDD505-2E9C-101B-9397-08002B2CF9AE}" pid="5" name="_ms_pID_7253431_00">
    <vt:lpwstr>_ms_pID_7253431</vt:lpwstr>
  </property>
  <property fmtid="{D5CDD505-2E9C-101B-9397-08002B2CF9AE}" pid="6" name="_ms_pID_7253432">
    <vt:lpwstr>pciH3ZlUWwO+fNfhHuprvj9kK5FKGUz8XbLA_x000d_
e9BPkL1wQFLvVQ8OD/TFJF9bcvUBeC9JJVJI8ILaYf1wiqPQhKWiCA1jRMVuttUS9QgiT6f4_x000d_
N4kzESTdtd6mAanzod0tIdGwjYCdGE9IUNd1YFls8h2CTO1Vchfcf4OxF5bU2lRlazAf086t_x000d_
D+DPQ8tgcoPEwg==</vt:lpwstr>
  </property>
  <property fmtid="{D5CDD505-2E9C-101B-9397-08002B2CF9AE}" pid="7" name="_ms_pID_7253432_00">
    <vt:lpwstr>_ms_pID_7253432</vt:lpwstr>
  </property>
  <property fmtid="{D5CDD505-2E9C-101B-9397-08002B2CF9AE}" pid="8" name="_new_ms_pID_72543">
    <vt:lpwstr>(3)SXH3LFj82Dkp9THDeRMMtbGY82DcrCY9P0a89xQVZPQ8TJN6q3NEcKEqfaXIvpmR9fiZRYCF_x000d_
5Hewos5dMScEXH4IotOksrocaIq84nlFjstx63c9yK0iWrva9h9Gq8g8P7MbslENDa25a19J_x000d_
fx5w98EQf34gm101IxmPfzrST3OkTMVeInwea75BWMlB5ucBpkt+nrfuWUcnzwlOMcAJG0Au_x000d_
rcTfcmnLY2GcmOe1cW</vt:lpwstr>
  </property>
  <property fmtid="{D5CDD505-2E9C-101B-9397-08002B2CF9AE}" pid="9" name="_new_ms_pID_72543_00">
    <vt:lpwstr>_new_ms_pID_72543</vt:lpwstr>
  </property>
  <property fmtid="{D5CDD505-2E9C-101B-9397-08002B2CF9AE}" pid="10" name="_new_ms_pID_725431">
    <vt:lpwstr>ug7h5XXEmaMAXDxfEDqNMl5xJreVUBN2oPTyqDUTq6ewg8OfgBo6jk_x000d_
ef98PGVOPQAWatOKEDWgIN7jFo0p6UmhX8mu/PSUuwKvTBRDvDtylB9pk7/NXt9M3Bb7CYr8_x000d_
5j0FOIJrVBO7q5J0IGGpm/GrwYyIhFGuGp626FFp7XHk7GA2PBgCVgFhnSr4TGxmusH1soXy_x000d_
/LFWECaItIj4DZzqFm/tpOATPzYwvKvfGXs4</vt:lpwstr>
  </property>
  <property fmtid="{D5CDD505-2E9C-101B-9397-08002B2CF9AE}" pid="11" name="_new_ms_pID_725431_00">
    <vt:lpwstr>_new_ms_pID_725431</vt:lpwstr>
  </property>
  <property fmtid="{D5CDD505-2E9C-101B-9397-08002B2CF9AE}" pid="12" name="_new_ms_pID_725432">
    <vt:lpwstr>TfCZFNghYgUHeuRqQX5vX1UYjCKNU4J51Lqo_x000d_
7ZboEJcqtPoviQVs80IWr0vEkupmTGe0MPOVgsHTecDLXlDKDRS2twWn9mtYCdWfKS7CZqr2_x000d_
CnNY88WhIUAPNW1x7xZSk8SWnPy8qAF9y7JSknbB7wY=</vt:lpwstr>
  </property>
  <property fmtid="{D5CDD505-2E9C-101B-9397-08002B2CF9AE}" pid="13" name="_new_ms_pID_725432_00">
    <vt:lpwstr>_new_ms_pID_725432</vt:lpwstr>
  </property>
  <property fmtid="{D5CDD505-2E9C-101B-9397-08002B2CF9AE}" pid="14" name="_new_ms_pID_725433">
    <vt:lpwstr>Pk</vt:lpwstr>
  </property>
  <property fmtid="{D5CDD505-2E9C-101B-9397-08002B2CF9AE}" pid="15" name="_new_ms_pID_725433_00">
    <vt:lpwstr>_new_ms_pID_725433</vt:lpwstr>
  </property>
  <property fmtid="{D5CDD505-2E9C-101B-9397-08002B2CF9AE}" pid="16" name="_2015_ms_pID_725343">
    <vt:lpwstr>(3)P4meC6hGuBead+q7JJqODA5ZWCshPO1UsXJdLAI02TpXmfPHxeh3Htkla2hYKMuLx762wYJ+_x000d_
TjRo/PtGRZBX1aOyTN3cAKS4DeEuW3DP1BqUsYH9veTzT0kySHJo0zucfa8R/SPp3qxxOwVw_x000d_
OnfmS/rD4T/cN1E4BVYZnwWW9Sl457OA2sbv7I6ljELXQq6SV5uHqEGt6cU94QW+tm375tom_x000d_
PQ0e/BCP9X4wUaDnAV</vt:lpwstr>
  </property>
  <property fmtid="{D5CDD505-2E9C-101B-9397-08002B2CF9AE}" pid="17" name="_2015_ms_pID_725343_00">
    <vt:lpwstr>_2015_ms_pID_725343</vt:lpwstr>
  </property>
  <property fmtid="{D5CDD505-2E9C-101B-9397-08002B2CF9AE}" pid="18" name="_2015_ms_pID_7253431">
    <vt:lpwstr>Ltan0XT6OerzhnRUDJNpkUssPBaf+NbidMjeniWEDdSXjGsklRLNMd_x000d_
l+/dHOll/ITciCTh4Kp8b65yzaVDRbgX8DYFvszwORYe7GfvSgOGXjfAtxbQj5nrc+RR/Rxq_x000d_
YSkK6aZhFokbx3/oOK41IP617+Dbli752sBXnQfEYvdRKj23ItItGkzbnHKbo3AVSFT3XLTD_x000d_
D7ZOr+rKVum2dfY14q7BnnmBlLCwtLk+TssV</vt:lpwstr>
  </property>
  <property fmtid="{D5CDD505-2E9C-101B-9397-08002B2CF9AE}" pid="19" name="_2015_ms_pID_7253431_00">
    <vt:lpwstr>_2015_ms_pID_7253431</vt:lpwstr>
  </property>
  <property fmtid="{D5CDD505-2E9C-101B-9397-08002B2CF9AE}" pid="20" name="_2015_ms_pID_7253432">
    <vt:lpwstr>aul0VZ9W2oyNa2pE4fd/NLQ=</vt:lpwstr>
  </property>
  <property fmtid="{D5CDD505-2E9C-101B-9397-08002B2CF9AE}" pid="21" name="_2015_ms_pID_7253432_00">
    <vt:lpwstr>_2015_ms_pID_7253432</vt:lpwstr>
  </property>
  <property fmtid="{D5CDD505-2E9C-101B-9397-08002B2CF9AE}" pid="22" name="_NewReviewCycle">
    <vt:lpwstr/>
  </property>
  <property fmtid="{D5CDD505-2E9C-101B-9397-08002B2CF9AE}" pid="23" name="_readonly">
    <vt:lpwstr/>
  </property>
  <property fmtid="{D5CDD505-2E9C-101B-9397-08002B2CF9AE}" pid="24" name="_change">
    <vt:lpwstr/>
  </property>
  <property fmtid="{D5CDD505-2E9C-101B-9397-08002B2CF9AE}" pid="25" name="_full-control">
    <vt:lpwstr/>
  </property>
  <property fmtid="{D5CDD505-2E9C-101B-9397-08002B2CF9AE}" pid="26" name="sflag">
    <vt:lpwstr>1476178563</vt:lpwstr>
  </property>
</Properties>
</file>