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sldIdLst>
    <p:sldId id="256" r:id="rId2"/>
    <p:sldId id="275" r:id="rId3"/>
    <p:sldId id="271" r:id="rId4"/>
    <p:sldId id="273" r:id="rId5"/>
    <p:sldId id="272" r:id="rId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853" autoAdjust="0"/>
    <p:restoredTop sz="94660"/>
  </p:normalViewPr>
  <p:slideViewPr>
    <p:cSldViewPr>
      <p:cViewPr varScale="1">
        <p:scale>
          <a:sx n="85" d="100"/>
          <a:sy n="85" d="100"/>
        </p:scale>
        <p:origin x="864"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469A0CB-660C-4CE6-912C-34AC9AEA151B}" type="datetimeFigureOut">
              <a:rPr lang="zh-CN" altLang="en-US" smtClean="0"/>
              <a:pPr/>
              <a:t>2016/10/13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C1C5E86-9439-4CA9-B5F6-BF730F7F8682}" type="slidenum">
              <a:rPr lang="zh-CN" altLang="en-US" smtClean="0"/>
              <a:pPr/>
              <a:t>‹#›</a:t>
            </a:fld>
            <a:endParaRPr lang="zh-CN" altLang="en-US"/>
          </a:p>
        </p:txBody>
      </p:sp>
    </p:spTree>
    <p:extLst>
      <p:ext uri="{BB962C8B-B14F-4D97-AF65-F5344CB8AC3E}">
        <p14:creationId xmlns:p14="http://schemas.microsoft.com/office/powerpoint/2010/main" val="22748831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0244" name="Date Placeholder 3"/>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50000"/>
              </a:spcBef>
            </a:pPr>
            <a:r>
              <a:rPr lang="en-US" altLang="en-US"/>
              <a:t>2013-01-18 </a:t>
            </a:r>
          </a:p>
        </p:txBody>
      </p:sp>
      <p:sp>
        <p:nvSpPr>
          <p:cNvPr id="10245" name="Slide Number Placeholder 4"/>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50000"/>
              </a:spcBef>
            </a:pPr>
            <a:fld id="{573229C1-4936-45FD-852A-F900CC489C2E}" type="slidenum">
              <a:rPr lang="en-US" altLang="en-US"/>
              <a:pPr>
                <a:spcBef>
                  <a:spcPct val="50000"/>
                </a:spcBef>
              </a:pPr>
              <a:t>2</a:t>
            </a:fld>
            <a:endParaRPr lang="en-US" altLang="en-US"/>
          </a:p>
        </p:txBody>
      </p:sp>
      <p:sp>
        <p:nvSpPr>
          <p:cNvPr id="10246" name="Header Placeholder 5"/>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50000"/>
              </a:spcBef>
            </a:pPr>
            <a:r>
              <a:rPr lang="en-US" altLang="en-US"/>
              <a:t> </a:t>
            </a:r>
          </a:p>
        </p:txBody>
      </p:sp>
      <p:sp>
        <p:nvSpPr>
          <p:cNvPr id="10247" name="Footer Placeholder 6"/>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50000"/>
              </a:spcBef>
            </a:pPr>
            <a:r>
              <a:rPr lang="en-US" altLang="en-US"/>
              <a:t> </a:t>
            </a:r>
          </a:p>
        </p:txBody>
      </p:sp>
    </p:spTree>
    <p:extLst>
      <p:ext uri="{BB962C8B-B14F-4D97-AF65-F5344CB8AC3E}">
        <p14:creationId xmlns:p14="http://schemas.microsoft.com/office/powerpoint/2010/main" val="32433572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2016/10/13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2016/10/13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2016/10/13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2016/10/13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2016/10/13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2016/10/13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2016/10/13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2016/10/13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2016/10/13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2016/10/13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2016/10/13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2016/10/13</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844824"/>
            <a:ext cx="8062664" cy="1470025"/>
          </a:xfrm>
        </p:spPr>
        <p:txBody>
          <a:bodyPr>
            <a:normAutofit/>
          </a:bodyPr>
          <a:lstStyle/>
          <a:p>
            <a:r>
              <a:rPr lang="en-GB" b="1" dirty="0"/>
              <a:t>Way forward on unidirectional RRH arrangement</a:t>
            </a:r>
            <a:endParaRPr lang="zh-CN" altLang="en-US" dirty="0"/>
          </a:p>
        </p:txBody>
      </p:sp>
      <p:sp>
        <p:nvSpPr>
          <p:cNvPr id="3" name="副标题 2"/>
          <p:cNvSpPr>
            <a:spLocks noGrp="1"/>
          </p:cNvSpPr>
          <p:nvPr>
            <p:ph type="subTitle" idx="1"/>
          </p:nvPr>
        </p:nvSpPr>
        <p:spPr>
          <a:xfrm>
            <a:off x="467544" y="3886200"/>
            <a:ext cx="7920880" cy="1752600"/>
          </a:xfrm>
        </p:spPr>
        <p:txBody>
          <a:bodyPr/>
          <a:lstStyle/>
          <a:p>
            <a:r>
              <a:rPr lang="en-US" altLang="zh-CN" dirty="0">
                <a:solidFill>
                  <a:schemeClr val="tx1"/>
                </a:solidFill>
              </a:rPr>
              <a:t>Ericsson, Vodafone, Telecom Italia, </a:t>
            </a:r>
            <a:br>
              <a:rPr lang="en-US" altLang="zh-CN" dirty="0">
                <a:solidFill>
                  <a:schemeClr val="tx1"/>
                </a:solidFill>
              </a:rPr>
            </a:br>
            <a:r>
              <a:rPr lang="en-US" altLang="zh-CN" dirty="0">
                <a:solidFill>
                  <a:schemeClr val="tx1"/>
                </a:solidFill>
              </a:rPr>
              <a:t>NTT DoCoMo…</a:t>
            </a:r>
            <a:endParaRPr lang="zh-CN" altLang="en-US" dirty="0">
              <a:solidFill>
                <a:schemeClr val="tx1"/>
              </a:solidFill>
            </a:endParaRPr>
          </a:p>
        </p:txBody>
      </p:sp>
      <p:sp>
        <p:nvSpPr>
          <p:cNvPr id="4" name="Rectangle 6"/>
          <p:cNvSpPr>
            <a:spLocks noChangeArrowheads="1"/>
          </p:cNvSpPr>
          <p:nvPr/>
        </p:nvSpPr>
        <p:spPr bwMode="auto">
          <a:xfrm>
            <a:off x="228600" y="152400"/>
            <a:ext cx="533400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r>
              <a:rPr lang="en-GB" altLang="zh-CN" sz="1800" b="1" dirty="0">
                <a:ea typeface="SimSun" panose="02010600030101010101" pitchFamily="2" charset="-122"/>
              </a:rPr>
              <a:t>3GPP TSG-RAN WG4 #80bis</a:t>
            </a:r>
            <a:endParaRPr lang="zh-CN" altLang="zh-CN" sz="1800" b="1" dirty="0">
              <a:ea typeface="SimSun" panose="02010600030101010101" pitchFamily="2" charset="-122"/>
            </a:endParaRPr>
          </a:p>
          <a:p>
            <a:pPr>
              <a:spcBef>
                <a:spcPct val="0"/>
              </a:spcBef>
              <a:buFontTx/>
              <a:buNone/>
            </a:pPr>
            <a:r>
              <a:rPr lang="en-GB" altLang="en-US" sz="1800" b="1" dirty="0"/>
              <a:t>Ljubljana, Slovenia</a:t>
            </a:r>
            <a:r>
              <a:rPr lang="pt-BR" altLang="en-US" sz="1800" b="1" dirty="0"/>
              <a:t>, </a:t>
            </a:r>
            <a:r>
              <a:rPr lang="en-GB" altLang="en-US" sz="1800" b="1" dirty="0"/>
              <a:t>10-14 October</a:t>
            </a:r>
            <a:r>
              <a:rPr lang="en-US" altLang="en-US" sz="1800" b="1" dirty="0"/>
              <a:t>, 2016</a:t>
            </a:r>
          </a:p>
        </p:txBody>
      </p:sp>
      <p:sp>
        <p:nvSpPr>
          <p:cNvPr id="5" name="Text Box 4"/>
          <p:cNvSpPr txBox="1">
            <a:spLocks noChangeArrowheads="1"/>
          </p:cNvSpPr>
          <p:nvPr/>
        </p:nvSpPr>
        <p:spPr bwMode="auto">
          <a:xfrm>
            <a:off x="6516216" y="152400"/>
            <a:ext cx="24463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r">
              <a:spcBef>
                <a:spcPct val="50000"/>
              </a:spcBef>
              <a:buNone/>
            </a:pPr>
            <a:r>
              <a:rPr lang="en-US" altLang="ja-JP" sz="1800" b="1">
                <a:ea typeface="MS PGothic" panose="020B0600070205080204" pitchFamily="34" charset="-128"/>
              </a:rPr>
              <a:t>R4-168663</a:t>
            </a:r>
            <a:endParaRPr lang="en-US" altLang="ja-JP" sz="1800" b="1" dirty="0">
              <a:ea typeface="MS PGothic" panose="020B0600070205080204" pitchFamily="34" charset="-128"/>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19303" y="203832"/>
            <a:ext cx="8686800" cy="1143000"/>
          </a:xfrm>
        </p:spPr>
        <p:txBody>
          <a:bodyPr>
            <a:normAutofit fontScale="90000"/>
          </a:bodyPr>
          <a:lstStyle/>
          <a:p>
            <a:r>
              <a:rPr lang="en-US" altLang="en-US" dirty="0">
                <a:latin typeface="Ericsson Capital TT" panose="02000503000000020004" pitchFamily="2" charset="0"/>
              </a:rPr>
              <a:t>The SFN Deployments studied in High Speed Trains</a:t>
            </a:r>
          </a:p>
        </p:txBody>
      </p:sp>
      <p:sp>
        <p:nvSpPr>
          <p:cNvPr id="9219" name="Rectangle 3"/>
          <p:cNvSpPr>
            <a:spLocks noChangeArrowheads="1"/>
          </p:cNvSpPr>
          <p:nvPr/>
        </p:nvSpPr>
        <p:spPr bwMode="auto">
          <a:xfrm>
            <a:off x="4373560" y="1770410"/>
            <a:ext cx="4572000"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A9D4"/>
              </a:buClr>
              <a:buFont typeface="Arial" panose="020B0604020202020204" pitchFamily="34" charset="0"/>
              <a:buChar char="›"/>
              <a:defRPr sz="2400">
                <a:solidFill>
                  <a:schemeClr val="tx1"/>
                </a:solidFill>
                <a:latin typeface="Arial" panose="020B0604020202020204" pitchFamily="34" charset="0"/>
              </a:defRPr>
            </a:lvl1pPr>
            <a:lvl2pPr marL="742950" indent="-28575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2pPr>
            <a:lvl3pPr marL="1143000" indent="-228600">
              <a:spcBef>
                <a:spcPct val="20000"/>
              </a:spcBef>
              <a:buClr>
                <a:srgbClr val="92CCE5"/>
              </a:buClr>
              <a:buFont typeface="Ericsson Capital TT" panose="02000503000000020004" pitchFamily="2" charset="0"/>
              <a:buChar char="›"/>
              <a:defRPr sz="2000">
                <a:solidFill>
                  <a:schemeClr val="tx1"/>
                </a:solidFill>
                <a:latin typeface="Arial" panose="020B0604020202020204" pitchFamily="34" charset="0"/>
              </a:defRPr>
            </a:lvl3pPr>
            <a:lvl4pPr marL="1600200" indent="-22860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4pPr>
            <a:lvl5pPr marL="2057400" indent="-22860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9pPr>
          </a:lstStyle>
          <a:p>
            <a:pPr algn="ctr" eaLnBrk="1">
              <a:spcBef>
                <a:spcPct val="0"/>
              </a:spcBef>
              <a:buClrTx/>
              <a:buFontTx/>
              <a:buNone/>
            </a:pPr>
            <a:r>
              <a:rPr lang="en-US" altLang="en-US" sz="1200" b="1" dirty="0"/>
              <a:t>Unidirectional RRH arrangement</a:t>
            </a:r>
          </a:p>
          <a:p>
            <a:pPr algn="ctr" eaLnBrk="1" hangingPunct="1">
              <a:spcBef>
                <a:spcPct val="0"/>
              </a:spcBef>
              <a:buClrTx/>
              <a:buFontTx/>
              <a:buNone/>
            </a:pPr>
            <a:r>
              <a:rPr lang="en-US" altLang="en-US" sz="1200" dirty="0"/>
              <a:t>With UL RX and DL TX in the same direction the UE experience an almost constant Doppler shift and the base station will experience twice the Doppler on UL RX, but the Doppler will be constant i.e. no sign alternations. This configuration is backward compatible with unmodified Rel-8 terminals.</a:t>
            </a:r>
          </a:p>
        </p:txBody>
      </p:sp>
      <p:pic>
        <p:nvPicPr>
          <p:cNvPr id="922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0996" y="1961704"/>
            <a:ext cx="3122612" cy="819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223" name="Rectangle 8"/>
          <p:cNvSpPr>
            <a:spLocks noChangeArrowheads="1"/>
          </p:cNvSpPr>
          <p:nvPr/>
        </p:nvSpPr>
        <p:spPr bwMode="auto">
          <a:xfrm>
            <a:off x="4427984" y="4508189"/>
            <a:ext cx="45720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A9D4"/>
              </a:buClr>
              <a:buFont typeface="Arial" panose="020B0604020202020204" pitchFamily="34" charset="0"/>
              <a:buChar char="›"/>
              <a:defRPr sz="2400">
                <a:solidFill>
                  <a:schemeClr val="tx1"/>
                </a:solidFill>
                <a:latin typeface="Arial" panose="020B0604020202020204" pitchFamily="34" charset="0"/>
              </a:defRPr>
            </a:lvl1pPr>
            <a:lvl2pPr marL="742950" indent="-28575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2pPr>
            <a:lvl3pPr marL="1143000" indent="-228600">
              <a:spcBef>
                <a:spcPct val="20000"/>
              </a:spcBef>
              <a:buClr>
                <a:srgbClr val="92CCE5"/>
              </a:buClr>
              <a:buFont typeface="Ericsson Capital TT" panose="02000503000000020004" pitchFamily="2" charset="0"/>
              <a:buChar char="›"/>
              <a:defRPr sz="2000">
                <a:solidFill>
                  <a:schemeClr val="tx1"/>
                </a:solidFill>
                <a:latin typeface="Arial" panose="020B0604020202020204" pitchFamily="34" charset="0"/>
              </a:defRPr>
            </a:lvl3pPr>
            <a:lvl4pPr marL="1600200" indent="-22860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4pPr>
            <a:lvl5pPr marL="2057400" indent="-22860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9pPr>
          </a:lstStyle>
          <a:p>
            <a:pPr algn="ctr" eaLnBrk="1">
              <a:spcBef>
                <a:spcPct val="0"/>
              </a:spcBef>
              <a:buClrTx/>
              <a:buFontTx/>
              <a:buNone/>
            </a:pPr>
            <a:r>
              <a:rPr lang="en-US" altLang="en-US" sz="1200" b="1" dirty="0"/>
              <a:t>Bidirectional RRH arrangement</a:t>
            </a:r>
          </a:p>
          <a:p>
            <a:pPr algn="ctr">
              <a:spcBef>
                <a:spcPct val="0"/>
              </a:spcBef>
              <a:buClrTx/>
              <a:buNone/>
            </a:pPr>
            <a:r>
              <a:rPr lang="en-US" altLang="en-US" sz="1200" dirty="0"/>
              <a:t>In this case every RRH has antenna lobes for both Rx and </a:t>
            </a:r>
            <a:r>
              <a:rPr lang="en-US" altLang="en-US" sz="1200" dirty="0" err="1"/>
              <a:t>Tx</a:t>
            </a:r>
            <a:r>
              <a:rPr lang="en-US" altLang="en-US" sz="1200" dirty="0"/>
              <a:t> in both forward and backward directions. Thereby in the DL , when the UE is in the middle between two RRHs the UE receives two paths with a very big Doppler frequency difference, therefore the UE needs a </a:t>
            </a:r>
            <a:r>
              <a:rPr lang="en-US" altLang="en-US" sz="1200" b="1" dirty="0"/>
              <a:t>new advance receiver</a:t>
            </a:r>
            <a:r>
              <a:rPr lang="en-US" altLang="en-US" sz="1200" dirty="0"/>
              <a:t> for this configuration. </a:t>
            </a:r>
          </a:p>
        </p:txBody>
      </p:sp>
      <p:pic>
        <p:nvPicPr>
          <p:cNvPr id="9224"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3282" y="3961085"/>
            <a:ext cx="2838039" cy="10960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22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9525" algn="ctr">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lr>
                <a:srgbClr val="00A9D4"/>
              </a:buClr>
              <a:buFont typeface="Arial" panose="020B0604020202020204" pitchFamily="34" charset="0"/>
              <a:buChar char="›"/>
              <a:defRPr sz="2400">
                <a:solidFill>
                  <a:schemeClr val="tx1"/>
                </a:solidFill>
                <a:latin typeface="Arial" panose="020B0604020202020204" pitchFamily="34" charset="0"/>
              </a:defRPr>
            </a:lvl1pPr>
            <a:lvl2pPr marL="742950" indent="-28575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2pPr>
            <a:lvl3pPr marL="1143000" indent="-228600">
              <a:spcBef>
                <a:spcPct val="20000"/>
              </a:spcBef>
              <a:buClr>
                <a:srgbClr val="92CCE5"/>
              </a:buClr>
              <a:buFont typeface="Ericsson Capital TT" panose="02000503000000020004" pitchFamily="2" charset="0"/>
              <a:buChar char="›"/>
              <a:defRPr sz="2000">
                <a:solidFill>
                  <a:schemeClr val="tx1"/>
                </a:solidFill>
                <a:latin typeface="Arial" panose="020B0604020202020204" pitchFamily="34" charset="0"/>
              </a:defRPr>
            </a:lvl3pPr>
            <a:lvl4pPr marL="1600200" indent="-22860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4pPr>
            <a:lvl5pPr marL="2057400" indent="-22860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9pPr>
          </a:lstStyle>
          <a:p>
            <a:pPr algn="ctr" eaLnBrk="1" hangingPunct="1">
              <a:spcBef>
                <a:spcPct val="0"/>
              </a:spcBef>
              <a:buClrTx/>
              <a:buFontTx/>
              <a:buNone/>
            </a:pPr>
            <a:endParaRPr lang="en-US" altLang="en-US" sz="2000"/>
          </a:p>
        </p:txBody>
      </p:sp>
      <p:grpSp>
        <p:nvGrpSpPr>
          <p:cNvPr id="18" name="Group 17"/>
          <p:cNvGrpSpPr/>
          <p:nvPr/>
        </p:nvGrpSpPr>
        <p:grpSpPr>
          <a:xfrm>
            <a:off x="172517" y="5404284"/>
            <a:ext cx="3672408" cy="936104"/>
            <a:chOff x="971600" y="2276872"/>
            <a:chExt cx="5832648" cy="1440160"/>
          </a:xfrm>
        </p:grpSpPr>
        <p:cxnSp>
          <p:nvCxnSpPr>
            <p:cNvPr id="19" name="Straight Arrow Connector 18"/>
            <p:cNvCxnSpPr/>
            <p:nvPr/>
          </p:nvCxnSpPr>
          <p:spPr>
            <a:xfrm>
              <a:off x="971600" y="3212976"/>
              <a:ext cx="5832648"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3764349" y="3347700"/>
              <a:ext cx="333746" cy="369332"/>
            </a:xfrm>
            <a:prstGeom prst="rect">
              <a:avLst/>
            </a:prstGeom>
            <a:noFill/>
          </p:spPr>
          <p:txBody>
            <a:bodyPr wrap="none" rtlCol="0">
              <a:spAutoFit/>
            </a:bodyPr>
            <a:lstStyle/>
            <a:p>
              <a:r>
                <a:rPr lang="en-US" dirty="0"/>
                <a:t>f</a:t>
              </a:r>
              <a:r>
                <a:rPr lang="en-US" baseline="-25000" dirty="0"/>
                <a:t>0</a:t>
              </a:r>
            </a:p>
          </p:txBody>
        </p:sp>
        <p:cxnSp>
          <p:nvCxnSpPr>
            <p:cNvPr id="21" name="Straight Arrow Connector 20"/>
            <p:cNvCxnSpPr/>
            <p:nvPr/>
          </p:nvCxnSpPr>
          <p:spPr>
            <a:xfrm flipV="1">
              <a:off x="5796136" y="2276872"/>
              <a:ext cx="0" cy="936104"/>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5436096" y="3347700"/>
              <a:ext cx="1127232" cy="369332"/>
            </a:xfrm>
            <a:prstGeom prst="rect">
              <a:avLst/>
            </a:prstGeom>
            <a:noFill/>
          </p:spPr>
          <p:txBody>
            <a:bodyPr wrap="none" rtlCol="0">
              <a:spAutoFit/>
            </a:bodyPr>
            <a:lstStyle/>
            <a:p>
              <a:r>
                <a:rPr lang="en-US" dirty="0"/>
                <a:t>f</a:t>
              </a:r>
              <a:r>
                <a:rPr lang="en-US" baseline="-25000" dirty="0"/>
                <a:t>0</a:t>
              </a:r>
              <a:r>
                <a:rPr lang="en-US" dirty="0"/>
                <a:t>+870 Hz</a:t>
              </a:r>
            </a:p>
          </p:txBody>
        </p:sp>
        <p:cxnSp>
          <p:nvCxnSpPr>
            <p:cNvPr id="23" name="Straight Arrow Connector 22"/>
            <p:cNvCxnSpPr/>
            <p:nvPr/>
          </p:nvCxnSpPr>
          <p:spPr>
            <a:xfrm flipV="1">
              <a:off x="2051720" y="2276872"/>
              <a:ext cx="0" cy="936104"/>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1486667" y="3338655"/>
              <a:ext cx="1082348" cy="369332"/>
            </a:xfrm>
            <a:prstGeom prst="rect">
              <a:avLst/>
            </a:prstGeom>
            <a:noFill/>
          </p:spPr>
          <p:txBody>
            <a:bodyPr wrap="none" rtlCol="0">
              <a:spAutoFit/>
            </a:bodyPr>
            <a:lstStyle/>
            <a:p>
              <a:r>
                <a:rPr lang="en-US" dirty="0"/>
                <a:t>f</a:t>
              </a:r>
              <a:r>
                <a:rPr lang="en-US" baseline="-25000" dirty="0"/>
                <a:t>0</a:t>
              </a:r>
              <a:r>
                <a:rPr lang="en-US" dirty="0"/>
                <a:t>-870 Hz</a:t>
              </a:r>
            </a:p>
          </p:txBody>
        </p:sp>
      </p:grpSp>
      <p:grpSp>
        <p:nvGrpSpPr>
          <p:cNvPr id="25" name="Group 24"/>
          <p:cNvGrpSpPr/>
          <p:nvPr/>
        </p:nvGrpSpPr>
        <p:grpSpPr>
          <a:xfrm>
            <a:off x="250865" y="2862544"/>
            <a:ext cx="3442370" cy="848977"/>
            <a:chOff x="971600" y="2276872"/>
            <a:chExt cx="5832648" cy="1440160"/>
          </a:xfrm>
        </p:grpSpPr>
        <p:cxnSp>
          <p:nvCxnSpPr>
            <p:cNvPr id="26" name="Straight Arrow Connector 25"/>
            <p:cNvCxnSpPr/>
            <p:nvPr/>
          </p:nvCxnSpPr>
          <p:spPr>
            <a:xfrm>
              <a:off x="971600" y="3212976"/>
              <a:ext cx="5832648"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3764349" y="3347700"/>
              <a:ext cx="333746" cy="369332"/>
            </a:xfrm>
            <a:prstGeom prst="rect">
              <a:avLst/>
            </a:prstGeom>
            <a:noFill/>
          </p:spPr>
          <p:txBody>
            <a:bodyPr wrap="none" rtlCol="0">
              <a:spAutoFit/>
            </a:bodyPr>
            <a:lstStyle/>
            <a:p>
              <a:r>
                <a:rPr lang="en-US" dirty="0"/>
                <a:t>f</a:t>
              </a:r>
              <a:r>
                <a:rPr lang="en-US" baseline="-25000" dirty="0"/>
                <a:t>0</a:t>
              </a:r>
            </a:p>
          </p:txBody>
        </p:sp>
        <p:sp>
          <p:nvSpPr>
            <p:cNvPr id="28" name="TextBox 27"/>
            <p:cNvSpPr txBox="1"/>
            <p:nvPr/>
          </p:nvSpPr>
          <p:spPr>
            <a:xfrm>
              <a:off x="5436096" y="3347700"/>
              <a:ext cx="1127232" cy="369332"/>
            </a:xfrm>
            <a:prstGeom prst="rect">
              <a:avLst/>
            </a:prstGeom>
            <a:noFill/>
          </p:spPr>
          <p:txBody>
            <a:bodyPr wrap="none" rtlCol="0">
              <a:spAutoFit/>
            </a:bodyPr>
            <a:lstStyle/>
            <a:p>
              <a:r>
                <a:rPr lang="en-US" dirty="0"/>
                <a:t>f</a:t>
              </a:r>
              <a:r>
                <a:rPr lang="en-US" baseline="-25000" dirty="0"/>
                <a:t>0</a:t>
              </a:r>
              <a:r>
                <a:rPr lang="en-US" dirty="0"/>
                <a:t>+870 Hz</a:t>
              </a:r>
            </a:p>
          </p:txBody>
        </p:sp>
        <p:cxnSp>
          <p:nvCxnSpPr>
            <p:cNvPr id="29" name="Straight Arrow Connector 28"/>
            <p:cNvCxnSpPr/>
            <p:nvPr/>
          </p:nvCxnSpPr>
          <p:spPr>
            <a:xfrm flipV="1">
              <a:off x="2051720" y="2276872"/>
              <a:ext cx="0" cy="936104"/>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1486667" y="3338655"/>
              <a:ext cx="1082348" cy="369332"/>
            </a:xfrm>
            <a:prstGeom prst="rect">
              <a:avLst/>
            </a:prstGeom>
            <a:noFill/>
          </p:spPr>
          <p:txBody>
            <a:bodyPr wrap="none" rtlCol="0">
              <a:spAutoFit/>
            </a:bodyPr>
            <a:lstStyle/>
            <a:p>
              <a:r>
                <a:rPr lang="en-US" dirty="0"/>
                <a:t>f</a:t>
              </a:r>
              <a:r>
                <a:rPr lang="en-US" baseline="-25000" dirty="0"/>
                <a:t>0</a:t>
              </a:r>
              <a:r>
                <a:rPr lang="en-US" dirty="0"/>
                <a:t>-870 Hz</a:t>
              </a:r>
            </a:p>
          </p:txBody>
        </p:sp>
      </p:grpSp>
      <p:sp>
        <p:nvSpPr>
          <p:cNvPr id="3" name="Rectangle 2"/>
          <p:cNvSpPr/>
          <p:nvPr/>
        </p:nvSpPr>
        <p:spPr>
          <a:xfrm>
            <a:off x="0" y="1700808"/>
            <a:ext cx="3995936" cy="2160240"/>
          </a:xfrm>
          <a:prstGeom prst="rect">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p:cNvSpPr/>
          <p:nvPr/>
        </p:nvSpPr>
        <p:spPr>
          <a:xfrm>
            <a:off x="8452" y="4047830"/>
            <a:ext cx="3987484" cy="2477514"/>
          </a:xfrm>
          <a:prstGeom prst="rect">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217910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6367" y="116632"/>
            <a:ext cx="8147248" cy="792088"/>
          </a:xfrm>
        </p:spPr>
        <p:txBody>
          <a:bodyPr/>
          <a:lstStyle/>
          <a:p>
            <a:r>
              <a:rPr lang="en-US" dirty="0"/>
              <a:t>Background</a:t>
            </a:r>
          </a:p>
        </p:txBody>
      </p:sp>
      <p:sp>
        <p:nvSpPr>
          <p:cNvPr id="3" name="Content Placeholder 2"/>
          <p:cNvSpPr>
            <a:spLocks noGrp="1"/>
          </p:cNvSpPr>
          <p:nvPr>
            <p:ph idx="1"/>
          </p:nvPr>
        </p:nvSpPr>
        <p:spPr>
          <a:xfrm>
            <a:off x="107504" y="980728"/>
            <a:ext cx="8784975" cy="5544616"/>
          </a:xfrm>
        </p:spPr>
        <p:txBody>
          <a:bodyPr>
            <a:normAutofit/>
          </a:bodyPr>
          <a:lstStyle/>
          <a:p>
            <a:r>
              <a:rPr lang="en-US" altLang="zh-CN" dirty="0"/>
              <a:t>Bidirectional will be specified for 350 km/h at 2.7GHz. At higher speed the performance degrades due to the two paths with very different Doppler shift.</a:t>
            </a:r>
          </a:p>
          <a:p>
            <a:r>
              <a:rPr lang="en-US" altLang="zh-CN" dirty="0"/>
              <a:t>Unidirectional deployment has a good performance at much higher speed since the UE only receives paths with one Doppler shift which will be compensated by the AFC. Thereby unidirectional deployments is not sensitive to high Doppler in DL</a:t>
            </a:r>
          </a:p>
          <a:p>
            <a:endParaRPr lang="en-US" dirty="0"/>
          </a:p>
        </p:txBody>
      </p:sp>
    </p:spTree>
    <p:extLst>
      <p:ext uri="{BB962C8B-B14F-4D97-AF65-F5344CB8AC3E}">
        <p14:creationId xmlns:p14="http://schemas.microsoft.com/office/powerpoint/2010/main" val="2321363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16632"/>
            <a:ext cx="8229600" cy="1143000"/>
          </a:xfrm>
        </p:spPr>
        <p:txBody>
          <a:bodyPr/>
          <a:lstStyle/>
          <a:p>
            <a:r>
              <a:rPr lang="en-US" dirty="0"/>
              <a:t>Background (2)</a:t>
            </a:r>
          </a:p>
        </p:txBody>
      </p:sp>
      <p:sp>
        <p:nvSpPr>
          <p:cNvPr id="3" name="Content Placeholder 2"/>
          <p:cNvSpPr>
            <a:spLocks noGrp="1"/>
          </p:cNvSpPr>
          <p:nvPr>
            <p:ph idx="1"/>
          </p:nvPr>
        </p:nvSpPr>
        <p:spPr>
          <a:xfrm>
            <a:off x="179512" y="1196752"/>
            <a:ext cx="8712968" cy="5263678"/>
          </a:xfrm>
        </p:spPr>
        <p:txBody>
          <a:bodyPr>
            <a:normAutofit/>
          </a:bodyPr>
          <a:lstStyle/>
          <a:p>
            <a:r>
              <a:rPr lang="en-US" dirty="0"/>
              <a:t>Rationale to introduce test cases for unidirectional deployment</a:t>
            </a:r>
          </a:p>
          <a:p>
            <a:pPr lvl="1"/>
            <a:r>
              <a:rPr lang="en-US" dirty="0"/>
              <a:t>Shows the LTE system can handle 500km/h</a:t>
            </a:r>
          </a:p>
          <a:p>
            <a:pPr lvl="1"/>
            <a:r>
              <a:rPr lang="en-US" dirty="0"/>
              <a:t>Shows that the AFC and AGC </a:t>
            </a:r>
            <a:br>
              <a:rPr lang="en-US" dirty="0"/>
            </a:br>
            <a:r>
              <a:rPr lang="en-US" dirty="0"/>
              <a:t>of the UE can handle the</a:t>
            </a:r>
            <a:br>
              <a:rPr lang="en-US" dirty="0"/>
            </a:br>
            <a:r>
              <a:rPr lang="en-US" dirty="0"/>
              <a:t>quick changes of frequency </a:t>
            </a:r>
            <a:br>
              <a:rPr lang="en-US" dirty="0"/>
            </a:br>
            <a:r>
              <a:rPr lang="en-US" dirty="0"/>
              <a:t>and gain due to the </a:t>
            </a:r>
            <a:br>
              <a:rPr lang="en-US" dirty="0"/>
            </a:br>
            <a:r>
              <a:rPr lang="en-US" dirty="0"/>
              <a:t>directive antennas in the </a:t>
            </a:r>
            <a:br>
              <a:rPr lang="en-US" dirty="0"/>
            </a:br>
            <a:r>
              <a:rPr lang="en-US" dirty="0"/>
              <a:t>unidirectional deployment</a:t>
            </a:r>
          </a:p>
        </p:txBody>
      </p:sp>
      <p:pic>
        <p:nvPicPr>
          <p:cNvPr id="4"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80112" y="3140968"/>
            <a:ext cx="2892425" cy="3319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126808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8640"/>
            <a:ext cx="8229600" cy="1143000"/>
          </a:xfrm>
        </p:spPr>
        <p:txBody>
          <a:bodyPr>
            <a:normAutofit fontScale="90000"/>
          </a:bodyPr>
          <a:lstStyle/>
          <a:p>
            <a:r>
              <a:rPr lang="en-US" dirty="0"/>
              <a:t>WF on HST unidirectional deployment</a:t>
            </a:r>
          </a:p>
        </p:txBody>
      </p:sp>
      <p:sp>
        <p:nvSpPr>
          <p:cNvPr id="3" name="Content Placeholder 2"/>
          <p:cNvSpPr>
            <a:spLocks noGrp="1"/>
          </p:cNvSpPr>
          <p:nvPr>
            <p:ph idx="1"/>
          </p:nvPr>
        </p:nvSpPr>
        <p:spPr>
          <a:xfrm>
            <a:off x="323528" y="1331640"/>
            <a:ext cx="8640960" cy="5121696"/>
          </a:xfrm>
        </p:spPr>
        <p:txBody>
          <a:bodyPr>
            <a:normAutofit fontScale="85000" lnSpcReduction="20000"/>
          </a:bodyPr>
          <a:lstStyle/>
          <a:p>
            <a:r>
              <a:rPr lang="en-US" altLang="zh-CN" dirty="0"/>
              <a:t>No agreement yet to include unidirectional deployment in the RAN4 specs</a:t>
            </a:r>
          </a:p>
          <a:p>
            <a:r>
              <a:rPr lang="en-US" altLang="zh-CN" dirty="0"/>
              <a:t>In the presented simulations in RAN4 it is shown that the unidirectional deployment supports a High Speed Train going in at least 500km/h. </a:t>
            </a:r>
          </a:p>
          <a:p>
            <a:r>
              <a:rPr lang="en-US" altLang="zh-CN" dirty="0"/>
              <a:t>There is no need for new UE performance tests with the unidirectional deployment since a legacy UE according simulations have a good performance in this scenario.</a:t>
            </a:r>
          </a:p>
          <a:p>
            <a:r>
              <a:rPr lang="en-US" altLang="zh-CN" dirty="0"/>
              <a:t>Way Forward: To introduce the unidirectional deployment scenario with speed 500 km/h in 36.101, e.g. included as an alternative HST scenario in section 8.2.1.1.1, test 4. </a:t>
            </a:r>
            <a:br>
              <a:rPr lang="en-US" altLang="zh-CN" dirty="0"/>
            </a:br>
            <a:r>
              <a:rPr lang="en-US" altLang="zh-CN" dirty="0"/>
              <a:t>Then the UE vendors can choose which test to run and thereby there is no impact on the UE testing.</a:t>
            </a:r>
          </a:p>
        </p:txBody>
      </p:sp>
    </p:spTree>
    <p:extLst>
      <p:ext uri="{BB962C8B-B14F-4D97-AF65-F5344CB8AC3E}">
        <p14:creationId xmlns:p14="http://schemas.microsoft.com/office/powerpoint/2010/main" val="4126876830"/>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15131</TotalTime>
  <Words>358</Words>
  <Application>Microsoft Office PowerPoint</Application>
  <PresentationFormat>On-screen Show (4:3)</PresentationFormat>
  <Paragraphs>32</Paragraphs>
  <Slides>5</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vt:i4>
      </vt:variant>
    </vt:vector>
  </HeadingPairs>
  <TitlesOfParts>
    <vt:vector size="12" baseType="lpstr">
      <vt:lpstr>MS PGothic</vt:lpstr>
      <vt:lpstr>SimSun</vt:lpstr>
      <vt:lpstr>SimSun</vt:lpstr>
      <vt:lpstr>Arial</vt:lpstr>
      <vt:lpstr>Calibri</vt:lpstr>
      <vt:lpstr>Ericsson Capital TT</vt:lpstr>
      <vt:lpstr>Office 主题</vt:lpstr>
      <vt:lpstr>Way forward on unidirectional RRH arrangement</vt:lpstr>
      <vt:lpstr>The SFN Deployments studied in High Speed Trains</vt:lpstr>
      <vt:lpstr>Background</vt:lpstr>
      <vt:lpstr>Background (2)</vt:lpstr>
      <vt:lpstr>WF on HST unidirectional deployment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on simulation assumptions for SFN scenario</dc:title>
  <dc:creator>torgny.palenius@stericsson.com</dc:creator>
  <cp:lastModifiedBy>Torgny Palenius</cp:lastModifiedBy>
  <cp:revision>269</cp:revision>
  <dcterms:created xsi:type="dcterms:W3CDTF">2016-04-07T06:35:55Z</dcterms:created>
  <dcterms:modified xsi:type="dcterms:W3CDTF">2016-10-14T06:07:11Z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(3)23yuq9zY38pu1gXoY+uzKWTZj4/n+spU+JL5+I+FzdLku5XHL8OMVnCbldUVL+DjCffVxO4s
cNkNshosW5BH0C3OYyZITQYdK0btLsvsVWxypWmmOinAGXMjUglEsEoaidc5Q3WcGXGXU5Rw
5zFhizkA8rgRR+ak+8qAPhJurYPUsOPrBblKoGz42vr/goxg6p0+LYQ/HhrU7qlGXySU0ktM
S2ec97Wwwlhhdnv8jz</vt:lpwstr>
  </property>
  <property fmtid="{D5CDD505-2E9C-101B-9397-08002B2CF9AE}" pid="3" name="_2015_ms_pID_7253431">
    <vt:lpwstr>BO+o80Ba06W9sF+CwhCYYr+gX2e24fz4hyXIvty/eQWHDbYQpghC4V
IRDCxZ/yuBiFL1lDKbYTJMHpYM90aN60GMTo3dMqvsbodf4XImmrQVL5tHA1Ao3J8sa8WtvI
v4VehpoaCcQz5qWUPP5d/MSYhk1HgClfWfatWKxFkzUsNJAy8MaU0dV4LEQHWfvsWN9rx+wP
BY3OEHNamRMh/2ZUbjO/ndh/Fv6Bd8KQBLky</vt:lpwstr>
  </property>
  <property fmtid="{D5CDD505-2E9C-101B-9397-08002B2CF9AE}" pid="4" name="_2015_ms_pID_7253432">
    <vt:lpwstr>4Dji2ua6z+ITJzOjhX9gvlrQUWVY/w7v4rAg
d/KWb4pNINc68nXYu6QCB2mpcy0Xmw==</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1464005430</vt:lpwstr>
  </property>
</Properties>
</file>