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6" r:id="rId2"/>
    <p:sldId id="268" r:id="rId3"/>
    <p:sldId id="276" r:id="rId4"/>
    <p:sldId id="279" r:id="rId5"/>
    <p:sldId id="278" r:id="rId6"/>
    <p:sldId id="281" r:id="rId7"/>
    <p:sldId id="284" r:id="rId8"/>
    <p:sldId id="285" r:id="rId9"/>
    <p:sldId id="286" r:id="rId10"/>
    <p:sldId id="288" r:id="rId11"/>
    <p:sldId id="289" r:id="rId12"/>
    <p:sldId id="287" r:id="rId13"/>
    <p:sldId id="283" r:id="rId14"/>
    <p:sldId id="290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6582" autoAdjust="0"/>
    <p:restoredTop sz="79856" autoAdjust="0"/>
  </p:normalViewPr>
  <p:slideViewPr>
    <p:cSldViewPr snapToGrid="0">
      <p:cViewPr varScale="1">
        <p:scale>
          <a:sx n="41" d="100"/>
          <a:sy n="41" d="100"/>
        </p:scale>
        <p:origin x="408" y="4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CE0A32A-B52E-4B42-9F0D-423B7FA83467}" type="datetimeFigureOut">
              <a:rPr kumimoji="1" lang="ja-JP" altLang="en-US" smtClean="0"/>
              <a:t>2015/11/8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779B790-11F3-453F-BBDE-5CA37D051C1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934026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79B790-11F3-453F-BBDE-5CA37D051C13}" type="slidenum">
              <a:rPr kumimoji="1" lang="ja-JP" altLang="en-US" smtClean="0"/>
              <a:t>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39610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D89F02-E5DB-4824-A9FA-86B2942BEB5A}" type="datetimeFigureOut">
              <a:rPr lang="en-US" smtClean="0"/>
              <a:pPr/>
              <a:t>11/8/2015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840A34-E486-4E23-863B-000EF439FA5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84771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D89F02-E5DB-4824-A9FA-86B2942BEB5A}" type="datetimeFigureOut">
              <a:rPr lang="en-US" smtClean="0"/>
              <a:pPr/>
              <a:t>11/8/2015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840A34-E486-4E23-863B-000EF439FA5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83123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D89F02-E5DB-4824-A9FA-86B2942BEB5A}" type="datetimeFigureOut">
              <a:rPr lang="en-US" smtClean="0"/>
              <a:pPr/>
              <a:t>11/8/2015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840A34-E486-4E23-863B-000EF439FA5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232002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800"/>
              </a:spcAft>
              <a:defRPr baseline="0"/>
            </a:lvl1pPr>
            <a:lvl2pPr>
              <a:spcAft>
                <a:spcPts val="800"/>
              </a:spcAft>
              <a:defRPr/>
            </a:lvl2pPr>
            <a:lvl3pPr>
              <a:spcAft>
                <a:spcPts val="800"/>
              </a:spcAft>
              <a:defRPr/>
            </a:lvl3pPr>
            <a:lvl4pPr>
              <a:spcAft>
                <a:spcPts val="800"/>
              </a:spcAft>
              <a:defRPr/>
            </a:lvl4pPr>
            <a:lvl5pPr>
              <a:spcAft>
                <a:spcPts val="800"/>
              </a:spcAft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5" name="Text Placeholder 13"/>
          <p:cNvSpPr>
            <a:spLocks noGrp="1"/>
          </p:cNvSpPr>
          <p:nvPr>
            <p:ph type="body" sz="quarter" idx="16"/>
          </p:nvPr>
        </p:nvSpPr>
        <p:spPr>
          <a:xfrm>
            <a:off x="556684" y="715199"/>
            <a:ext cx="10972800" cy="403200"/>
          </a:xfrm>
        </p:spPr>
        <p:txBody>
          <a:bodyPr/>
          <a:lstStyle>
            <a:lvl1pPr>
              <a:buNone/>
              <a:defRPr sz="2400" baseline="0">
                <a:solidFill>
                  <a:schemeClr val="bg2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64002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D89F02-E5DB-4824-A9FA-86B2942BEB5A}" type="datetimeFigureOut">
              <a:rPr lang="en-US" smtClean="0"/>
              <a:pPr/>
              <a:t>11/8/2015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840A34-E486-4E23-863B-000EF439FA5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10200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D89F02-E5DB-4824-A9FA-86B2942BEB5A}" type="datetimeFigureOut">
              <a:rPr lang="en-US" smtClean="0"/>
              <a:pPr/>
              <a:t>11/8/2015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840A34-E486-4E23-863B-000EF439FA5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23036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D89F02-E5DB-4824-A9FA-86B2942BEB5A}" type="datetimeFigureOut">
              <a:rPr lang="en-US" smtClean="0"/>
              <a:pPr/>
              <a:t>11/8/2015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840A34-E486-4E23-863B-000EF439FA5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44466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D89F02-E5DB-4824-A9FA-86B2942BEB5A}" type="datetimeFigureOut">
              <a:rPr lang="en-US" smtClean="0"/>
              <a:pPr/>
              <a:t>11/8/2015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840A34-E486-4E23-863B-000EF439FA5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45833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D89F02-E5DB-4824-A9FA-86B2942BEB5A}" type="datetimeFigureOut">
              <a:rPr lang="en-US" smtClean="0"/>
              <a:pPr/>
              <a:t>11/8/2015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840A34-E486-4E23-863B-000EF439FA5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07315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D89F02-E5DB-4824-A9FA-86B2942BEB5A}" type="datetimeFigureOut">
              <a:rPr lang="en-US" smtClean="0"/>
              <a:pPr/>
              <a:t>11/8/2015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840A34-E486-4E23-863B-000EF439FA5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19200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D89F02-E5DB-4824-A9FA-86B2942BEB5A}" type="datetimeFigureOut">
              <a:rPr lang="en-US" smtClean="0"/>
              <a:pPr/>
              <a:t>11/8/2015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840A34-E486-4E23-863B-000EF439FA5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20290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D89F02-E5DB-4824-A9FA-86B2942BEB5A}" type="datetimeFigureOut">
              <a:rPr lang="en-US" smtClean="0"/>
              <a:pPr/>
              <a:t>11/8/2015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840A34-E486-4E23-863B-000EF439FA5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32905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D89F02-E5DB-4824-A9FA-86B2942BEB5A}" type="datetimeFigureOut">
              <a:rPr lang="en-US" smtClean="0"/>
              <a:pPr/>
              <a:t>11/8/2015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840A34-E486-4E23-863B-000EF439FA5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75493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824719"/>
            <a:ext cx="9144000" cy="2387600"/>
          </a:xfrm>
        </p:spPr>
        <p:txBody>
          <a:bodyPr>
            <a:normAutofit/>
          </a:bodyPr>
          <a:lstStyle/>
          <a:p>
            <a:r>
              <a:rPr lang="en-US" dirty="0"/>
              <a:t>NB-IOT in-band operation: Co-existence study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04394"/>
            <a:ext cx="9144000" cy="1655762"/>
          </a:xfrm>
        </p:spPr>
        <p:txBody>
          <a:bodyPr/>
          <a:lstStyle/>
          <a:p>
            <a:r>
              <a:rPr lang="en-US" dirty="0" smtClean="0"/>
              <a:t>Nokia Networks</a:t>
            </a:r>
            <a:endParaRPr lang="en-US" dirty="0"/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9719536" y="284163"/>
            <a:ext cx="16192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en-US" altLang="ja-JP" b="1" dirty="0" smtClean="0">
                <a:ea typeface="MS PGothic" panose="020B0600070205080204" pitchFamily="34" charset="-128"/>
              </a:rPr>
              <a:t>R4-157926</a:t>
            </a:r>
            <a:endParaRPr lang="en-US" altLang="ja-JP" b="1" dirty="0">
              <a:ea typeface="MS PGothic" panose="020B0600070205080204" pitchFamily="34" charset="-128"/>
            </a:endParaRPr>
          </a:p>
        </p:txBody>
      </p:sp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235026" y="50711"/>
            <a:ext cx="533400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zh-CN" altLang="zh-CN" b="1" dirty="0">
                <a:ea typeface="宋体" panose="02010600030101010101" pitchFamily="2" charset="-122"/>
              </a:rPr>
              <a:t>3GPP TSG-RAN WG4 #</a:t>
            </a:r>
            <a:r>
              <a:rPr lang="zh-CN" altLang="zh-CN" b="1" dirty="0" smtClean="0">
                <a:ea typeface="宋体" panose="02010600030101010101" pitchFamily="2" charset="-122"/>
              </a:rPr>
              <a:t>7</a:t>
            </a:r>
            <a:r>
              <a:rPr lang="en-US" altLang="zh-CN" b="1" dirty="0" smtClean="0">
                <a:ea typeface="宋体" panose="02010600030101010101" pitchFamily="2" charset="-122"/>
              </a:rPr>
              <a:t>7</a:t>
            </a:r>
            <a:endParaRPr lang="zh-CN" altLang="zh-CN" b="1" dirty="0">
              <a:ea typeface="宋体" panose="02010600030101010101" pitchFamily="2" charset="-122"/>
            </a:endParaRPr>
          </a:p>
          <a:p>
            <a:r>
              <a:rPr lang="en-US" b="1" dirty="0"/>
              <a:t>Anaheim, CA, US</a:t>
            </a:r>
            <a:r>
              <a:rPr lang="pt-BR" b="1" dirty="0"/>
              <a:t>, </a:t>
            </a:r>
            <a:r>
              <a:rPr lang="en-US" b="1" dirty="0"/>
              <a:t>16 – 20 Nov, </a:t>
            </a:r>
            <a:r>
              <a:rPr lang="en-US" b="1" dirty="0" smtClean="0"/>
              <a:t>2015</a:t>
            </a:r>
          </a:p>
          <a:p>
            <a:r>
              <a:rPr lang="en-GB" altLang="zh-CN" b="1" dirty="0" smtClean="0">
                <a:ea typeface="宋体" panose="02010600030101010101" pitchFamily="2" charset="-122"/>
              </a:rPr>
              <a:t>Agenda </a:t>
            </a:r>
            <a:r>
              <a:rPr lang="en-GB" altLang="zh-CN" b="1" dirty="0">
                <a:ea typeface="宋体" panose="02010600030101010101" pitchFamily="2" charset="-122"/>
              </a:rPr>
              <a:t>Item: </a:t>
            </a:r>
            <a:r>
              <a:rPr lang="en-GB" altLang="zh-CN" b="1" dirty="0" smtClean="0">
                <a:ea typeface="宋体" panose="02010600030101010101" pitchFamily="2" charset="-122"/>
              </a:rPr>
              <a:t>7.50.3</a:t>
            </a:r>
          </a:p>
          <a:p>
            <a:r>
              <a:rPr lang="en-GB" altLang="zh-CN" b="1" dirty="0" smtClean="0">
                <a:ea typeface="宋体" panose="02010600030101010101" pitchFamily="2" charset="-122"/>
              </a:rPr>
              <a:t>Document for information</a:t>
            </a:r>
            <a:endParaRPr lang="zh-CN" altLang="zh-CN" b="1" dirty="0"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04809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Performance evaluation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r>
                  <a:rPr lang="en-US" dirty="0" smtClean="0"/>
                  <a:t>Performance evaluation shall be based on </a:t>
                </a:r>
                <a:r>
                  <a:rPr lang="en-US" dirty="0"/>
                  <a:t>TR </a:t>
                </a:r>
                <a:r>
                  <a:rPr lang="en-US" dirty="0" smtClean="0"/>
                  <a:t>36.942 and [2].  The degradation of SINR and LTE throughput shall be presented as a function of ACIR</a:t>
                </a:r>
              </a:p>
              <a:p>
                <a:pPr lvl="1"/>
                <a:r>
                  <a:rPr lang="en-US" dirty="0" smtClean="0"/>
                  <a:t>ACIR is evaluated based on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𝐴𝐶𝐼𝑅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f>
                          <m:f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𝐴𝐶𝐿𝑅</m:t>
                            </m:r>
                          </m:den>
                        </m:f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+</m:t>
                        </m:r>
                        <m:f>
                          <m:f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𝐴𝐶𝑆</m:t>
                            </m:r>
                          </m:den>
                        </m:f>
                      </m:den>
                    </m:f>
                  </m:oMath>
                </a14:m>
                <a:endParaRPr lang="en-US" b="0" dirty="0" smtClean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0">
                <a:blip r:embed="rId2"/>
                <a:stretch>
                  <a:fillRect l="-1043" t="-224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368697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ACLR and Typical ACIR values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ACLR shall be based on single PRB to evaluate NB-IOT impact</a:t>
            </a:r>
          </a:p>
          <a:p>
            <a:pPr lvl="1"/>
            <a:r>
              <a:rPr lang="en-US" dirty="0" smtClean="0"/>
              <a:t>ACLR = Mean power of 1 PRB / mean power of neighbor PRB</a:t>
            </a:r>
            <a:endParaRPr lang="en-US" dirty="0"/>
          </a:p>
          <a:p>
            <a:r>
              <a:rPr lang="en-US" dirty="0" smtClean="0"/>
              <a:t>NB-IOT </a:t>
            </a:r>
            <a:r>
              <a:rPr lang="en-US" dirty="0"/>
              <a:t>(3.75kHz) </a:t>
            </a:r>
            <a:r>
              <a:rPr lang="en-US" dirty="0">
                <a:sym typeface="Wingdings" panose="05000000000000000000" pitchFamily="2" charset="2"/>
              </a:rPr>
              <a:t> LTE (victim)</a:t>
            </a:r>
            <a:endParaRPr lang="en-US" dirty="0"/>
          </a:p>
          <a:p>
            <a:pPr lvl="1"/>
            <a:r>
              <a:rPr lang="en-US" dirty="0"/>
              <a:t>Use GSM </a:t>
            </a:r>
            <a:r>
              <a:rPr lang="en-US" dirty="0" err="1"/>
              <a:t>Tx</a:t>
            </a:r>
            <a:r>
              <a:rPr lang="en-US" dirty="0"/>
              <a:t> SEM: </a:t>
            </a:r>
            <a:r>
              <a:rPr lang="en-US" dirty="0" smtClean="0"/>
              <a:t>ACLR1 </a:t>
            </a:r>
            <a:r>
              <a:rPr lang="en-US" dirty="0"/>
              <a:t>= 29dB.</a:t>
            </a:r>
          </a:p>
          <a:p>
            <a:pPr lvl="1"/>
            <a:r>
              <a:rPr lang="en-US" dirty="0"/>
              <a:t>Use LTE ACS=33dB.  </a:t>
            </a:r>
            <a:r>
              <a:rPr lang="en-US" dirty="0">
                <a:sym typeface="Wingdings" panose="05000000000000000000" pitchFamily="2" charset="2"/>
              </a:rPr>
              <a:t> ACIR = 27.5</a:t>
            </a:r>
            <a:r>
              <a:rPr lang="en-US" dirty="0"/>
              <a:t>dB </a:t>
            </a:r>
          </a:p>
          <a:p>
            <a:r>
              <a:rPr lang="en-US" dirty="0"/>
              <a:t>LTE </a:t>
            </a:r>
            <a:r>
              <a:rPr lang="en-US" dirty="0">
                <a:sym typeface="Wingdings" panose="05000000000000000000" pitchFamily="2" charset="2"/>
              </a:rPr>
              <a:t> NB-IOT </a:t>
            </a:r>
            <a:r>
              <a:rPr lang="en-US" dirty="0" smtClean="0">
                <a:sym typeface="Wingdings" panose="05000000000000000000" pitchFamily="2" charset="2"/>
              </a:rPr>
              <a:t>(victim)</a:t>
            </a:r>
            <a:endParaRPr lang="en-US" dirty="0">
              <a:sym typeface="Wingdings" panose="05000000000000000000" pitchFamily="2" charset="2"/>
            </a:endParaRPr>
          </a:p>
          <a:p>
            <a:pPr lvl="1"/>
            <a:r>
              <a:rPr lang="en-US" dirty="0">
                <a:sym typeface="Wingdings" panose="05000000000000000000" pitchFamily="2" charset="2"/>
              </a:rPr>
              <a:t>Typical LTE </a:t>
            </a:r>
            <a:r>
              <a:rPr lang="en-US" dirty="0" smtClean="0">
                <a:sym typeface="Wingdings" panose="05000000000000000000" pitchFamily="2" charset="2"/>
              </a:rPr>
              <a:t>ACLR (45dB) is base on full </a:t>
            </a:r>
            <a:r>
              <a:rPr lang="en-US" dirty="0">
                <a:sym typeface="Wingdings" panose="05000000000000000000" pitchFamily="2" charset="2"/>
              </a:rPr>
              <a:t>LTE bandwidth (1.4MHz and beyond</a:t>
            </a:r>
            <a:r>
              <a:rPr lang="en-US" dirty="0" smtClean="0">
                <a:sym typeface="Wingdings" panose="05000000000000000000" pitchFamily="2" charset="2"/>
              </a:rPr>
              <a:t>) (36.104).</a:t>
            </a:r>
            <a:endParaRPr lang="en-US" dirty="0">
              <a:sym typeface="Wingdings" panose="05000000000000000000" pitchFamily="2" charset="2"/>
            </a:endParaRPr>
          </a:p>
          <a:p>
            <a:pPr lvl="1"/>
            <a:r>
              <a:rPr lang="en-US" i="1" dirty="0" smtClean="0">
                <a:sym typeface="Wingdings" panose="05000000000000000000" pitchFamily="2" charset="2"/>
              </a:rPr>
              <a:t>There is no specified LTE ACLR and LTE SEM at single PRB level.</a:t>
            </a:r>
            <a:endParaRPr lang="en-US" dirty="0" smtClean="0">
              <a:sym typeface="Wingdings" panose="05000000000000000000" pitchFamily="2" charset="2"/>
            </a:endParaRPr>
          </a:p>
          <a:p>
            <a:pPr marL="457200" lvl="1" indent="0">
              <a:buNone/>
            </a:pPr>
            <a:r>
              <a:rPr lang="en-US" i="1" dirty="0" smtClean="0">
                <a:sym typeface="Wingdings" panose="05000000000000000000" pitchFamily="2" charset="2"/>
              </a:rPr>
              <a:t> It is not clear about the typical ACIR value. 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40650" y="1027906"/>
            <a:ext cx="1713150" cy="2238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135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NB-IOT (3.75kHz spacing) </a:t>
            </a:r>
            <a:r>
              <a:rPr lang="en-US" dirty="0" smtClean="0">
                <a:sym typeface="Wingdings" panose="05000000000000000000" pitchFamily="2" charset="2"/>
              </a:rPr>
              <a:t> LTE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1304544" y="6108192"/>
            <a:ext cx="1015816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A suitable NB-IOT filter with a large ACLR will ensure small impact to LTE system.</a:t>
            </a:r>
            <a:endParaRPr lang="en-US" sz="24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690688"/>
            <a:ext cx="5486400" cy="412657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76309" y="1690688"/>
            <a:ext cx="5486400" cy="412657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3581400" y="3199975"/>
            <a:ext cx="20862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Typical ACIR=27.5dB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8719509" y="3199975"/>
            <a:ext cx="20862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Typical ACIR=27.5dB</a:t>
            </a:r>
            <a:endParaRPr lang="en-US" dirty="0"/>
          </a:p>
        </p:txBody>
      </p:sp>
      <p:cxnSp>
        <p:nvCxnSpPr>
          <p:cNvPr id="11" name="Straight Arrow Connector 10"/>
          <p:cNvCxnSpPr/>
          <p:nvPr/>
        </p:nvCxnSpPr>
        <p:spPr>
          <a:xfrm flipH="1">
            <a:off x="4538546" y="3569307"/>
            <a:ext cx="85960" cy="140413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>
            <a:stCxn id="10" idx="2"/>
          </p:cNvCxnSpPr>
          <p:nvPr/>
        </p:nvCxnSpPr>
        <p:spPr>
          <a:xfrm flipH="1">
            <a:off x="9645805" y="3569307"/>
            <a:ext cx="116810" cy="140413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44791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LTE </a:t>
            </a:r>
            <a:r>
              <a:rPr lang="en-US" dirty="0" smtClean="0">
                <a:sym typeface="Wingdings" panose="05000000000000000000" pitchFamily="2" charset="2"/>
              </a:rPr>
              <a:t> NB-IOT (3.75kHz spacing)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547104" y="1825625"/>
            <a:ext cx="4806696" cy="4351338"/>
          </a:xfrm>
        </p:spPr>
        <p:txBody>
          <a:bodyPr/>
          <a:lstStyle/>
          <a:p>
            <a:r>
              <a:rPr lang="en-US" dirty="0" smtClean="0"/>
              <a:t>Dominant interference to NB-IOT is the CRS interference.  The interference is in-band interference, independent from ACLR</a:t>
            </a:r>
          </a:p>
          <a:p>
            <a:r>
              <a:rPr lang="en-US" dirty="0" smtClean="0"/>
              <a:t>The SINR degradation for average NB-IOT UE is &gt;3dB; for cell edge UE, the degradation &gt;1.7dB.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0704" y="1825625"/>
            <a:ext cx="5486400" cy="41265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5214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Observations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DL co-existence simulation results are provided for in-band operations with the 3.75kHz subcarrier design.</a:t>
            </a:r>
          </a:p>
          <a:p>
            <a:r>
              <a:rPr lang="en-US" dirty="0" smtClean="0"/>
              <a:t>For NB-IOT </a:t>
            </a:r>
            <a:r>
              <a:rPr lang="en-US" dirty="0" smtClean="0">
                <a:sym typeface="Wingdings" panose="05000000000000000000" pitchFamily="2" charset="2"/>
              </a:rPr>
              <a:t> LTE (victim)</a:t>
            </a:r>
          </a:p>
          <a:p>
            <a:pPr lvl="1"/>
            <a:r>
              <a:rPr lang="en-US" dirty="0" smtClean="0">
                <a:sym typeface="Wingdings" panose="05000000000000000000" pitchFamily="2" charset="2"/>
              </a:rPr>
              <a:t>LTE throughput loss is relatively small for 10MHz BW LTE.</a:t>
            </a:r>
          </a:p>
          <a:p>
            <a:r>
              <a:rPr lang="en-US" dirty="0" smtClean="0">
                <a:sym typeface="Wingdings" panose="05000000000000000000" pitchFamily="2" charset="2"/>
              </a:rPr>
              <a:t>For LTE  NB-IOT (victim)</a:t>
            </a:r>
          </a:p>
          <a:p>
            <a:pPr lvl="1"/>
            <a:r>
              <a:rPr lang="en-US" dirty="0"/>
              <a:t>Dominant interference to NB-IOT is </a:t>
            </a:r>
            <a:r>
              <a:rPr lang="en-US" dirty="0" smtClean="0"/>
              <a:t>observed.  </a:t>
            </a:r>
            <a:r>
              <a:rPr lang="en-US" dirty="0"/>
              <a:t>The interference is in-band interference, independent from ACLR</a:t>
            </a:r>
          </a:p>
          <a:p>
            <a:pPr lvl="1"/>
            <a:r>
              <a:rPr lang="en-US" dirty="0"/>
              <a:t>The SINR degradation for average NB-IOT UE is &gt;3dB; for cell edge UE, the </a:t>
            </a:r>
            <a:r>
              <a:rPr lang="en-US" dirty="0" smtClean="0"/>
              <a:t>SINR degradation </a:t>
            </a:r>
            <a:r>
              <a:rPr lang="en-US" dirty="0"/>
              <a:t>&gt;1.7dB.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33472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References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GERAN TR 45.820</a:t>
            </a:r>
          </a:p>
          <a:p>
            <a:r>
              <a:rPr lang="en-US" dirty="0" smtClean="0"/>
              <a:t>TR 36.942</a:t>
            </a:r>
          </a:p>
          <a:p>
            <a:r>
              <a:rPr lang="en-US" dirty="0" smtClean="0"/>
              <a:t>TR 25.942</a:t>
            </a:r>
          </a:p>
          <a:p>
            <a:r>
              <a:rPr lang="en-US" dirty="0" smtClean="0"/>
              <a:t>[</a:t>
            </a:r>
            <a:r>
              <a:rPr lang="en-US" dirty="0"/>
              <a:t>1]</a:t>
            </a:r>
            <a:r>
              <a:rPr lang="en-US" sz="3600" b="1" dirty="0"/>
              <a:t> </a:t>
            </a:r>
            <a:r>
              <a:rPr lang="en-US" dirty="0"/>
              <a:t>RP-151621, “New Work Item: </a:t>
            </a:r>
            <a:r>
              <a:rPr lang="en-US" dirty="0" err="1"/>
              <a:t>NarrowBand</a:t>
            </a:r>
            <a:r>
              <a:rPr lang="en-US" dirty="0"/>
              <a:t> IOT (NB-IOT)”, </a:t>
            </a:r>
            <a:r>
              <a:rPr lang="en-US" dirty="0" smtClean="0"/>
              <a:t>Qualcomm</a:t>
            </a:r>
          </a:p>
          <a:p>
            <a:r>
              <a:rPr lang="en-US" dirty="0"/>
              <a:t>[2] R4-156755, “Way Forward on Simulation Assumptions and Methodology for NB-IOT coexistence </a:t>
            </a:r>
            <a:r>
              <a:rPr lang="en-US" dirty="0" smtClean="0"/>
              <a:t>study”, Nokia Networks, Ericsson, ZTE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7889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NB-IOT in-band operation: background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33118" y="1825625"/>
            <a:ext cx="2639520" cy="3459841"/>
          </a:xfrm>
          <a:prstGeom prst="rect">
            <a:avLst/>
          </a:prstGeom>
        </p:spPr>
      </p:pic>
      <p:sp>
        <p:nvSpPr>
          <p:cNvPr id="6" name="Content Placeholder 1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>
            <a:normAutofit/>
          </a:bodyPr>
          <a:lstStyle/>
          <a:p>
            <a:r>
              <a:rPr lang="en-US" dirty="0"/>
              <a:t>In-band operation</a:t>
            </a:r>
          </a:p>
          <a:p>
            <a:pPr lvl="1"/>
            <a:r>
              <a:rPr lang="en-US" dirty="0"/>
              <a:t>NB-IOT is operating inside LTE system bandwidth</a:t>
            </a:r>
          </a:p>
          <a:p>
            <a:pPr lvl="1"/>
            <a:r>
              <a:rPr lang="en-US" dirty="0" smtClean="0"/>
              <a:t>1PRB is reserved for NB-IOT</a:t>
            </a:r>
            <a:endParaRPr lang="en-US" dirty="0"/>
          </a:p>
          <a:p>
            <a:r>
              <a:rPr lang="en-US" sz="2667" dirty="0" smtClean="0"/>
              <a:t>Two DL approaches</a:t>
            </a:r>
          </a:p>
          <a:p>
            <a:pPr lvl="1"/>
            <a:r>
              <a:rPr lang="en-US" sz="2267" dirty="0" smtClean="0"/>
              <a:t>15kHz subcarrier spacing</a:t>
            </a:r>
          </a:p>
          <a:p>
            <a:pPr lvl="1"/>
            <a:r>
              <a:rPr lang="en-US" sz="2267" dirty="0" smtClean="0"/>
              <a:t>3.75kHz subcarrier spacing</a:t>
            </a:r>
            <a:endParaRPr lang="en-US" sz="2267" dirty="0"/>
          </a:p>
        </p:txBody>
      </p:sp>
    </p:spTree>
    <p:extLst>
      <p:ext uri="{BB962C8B-B14F-4D97-AF65-F5344CB8AC3E}">
        <p14:creationId xmlns:p14="http://schemas.microsoft.com/office/powerpoint/2010/main" val="2297096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NB-IOT in-band operation: co-existence study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Co-existence study shall be used to evaluate mutual interference between LTE and NB-IOT for in-band operation.</a:t>
            </a:r>
          </a:p>
          <a:p>
            <a:r>
              <a:rPr lang="en-US" dirty="0" smtClean="0"/>
              <a:t>Static system level simulation, as used for RAN4 co-existence study, shall be used to evaluate interference impact.</a:t>
            </a:r>
          </a:p>
          <a:p>
            <a:r>
              <a:rPr lang="en-US" dirty="0" smtClean="0"/>
              <a:t>There are two DL NB-IOT proposals for in-band operation</a:t>
            </a:r>
          </a:p>
          <a:p>
            <a:pPr lvl="1"/>
            <a:r>
              <a:rPr lang="en-US" dirty="0" smtClean="0"/>
              <a:t>15kHz subcarrier spacing: No need for co-existence study, because the in-band NB-IOT PRB is orthogonal to LTE PRBs.</a:t>
            </a:r>
          </a:p>
          <a:p>
            <a:pPr lvl="1"/>
            <a:r>
              <a:rPr lang="en-US" dirty="0" smtClean="0"/>
              <a:t>3.75kHz subcarrier spacing: Need to study co-existence impact, because the NB-IOT PRB is no longer orthogonal to LTE PRBs.</a:t>
            </a:r>
          </a:p>
          <a:p>
            <a:r>
              <a:rPr lang="en-US" dirty="0" smtClean="0"/>
              <a:t>This contribution provides simulation results for DL co-existence study.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8846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Evaluation methodology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altLang="ja-JP" dirty="0" smtClean="0"/>
              <a:t>The co-existence study methodology follows </a:t>
            </a:r>
            <a:r>
              <a:rPr lang="en-US" dirty="0"/>
              <a:t>TR </a:t>
            </a:r>
            <a:r>
              <a:rPr lang="en-US" dirty="0" smtClean="0"/>
              <a:t>36.942, and simulation assumption contribution </a:t>
            </a:r>
            <a:r>
              <a:rPr lang="en-US" dirty="0"/>
              <a:t>R4-156755 </a:t>
            </a:r>
            <a:endParaRPr lang="en-US" dirty="0" smtClean="0"/>
          </a:p>
          <a:p>
            <a:r>
              <a:rPr lang="en-US" altLang="ja-JP" dirty="0" smtClean="0"/>
              <a:t>Static </a:t>
            </a:r>
            <a:r>
              <a:rPr lang="en-US" altLang="ja-JP" dirty="0"/>
              <a:t>system </a:t>
            </a:r>
            <a:r>
              <a:rPr lang="en-US" altLang="ja-JP" dirty="0" smtClean="0"/>
              <a:t>simulation</a:t>
            </a:r>
          </a:p>
          <a:p>
            <a:pPr lvl="1"/>
            <a:r>
              <a:rPr lang="en-US" dirty="0" smtClean="0"/>
              <a:t>ACLR is reused at PRB level.</a:t>
            </a:r>
          </a:p>
          <a:p>
            <a:r>
              <a:rPr lang="en-US" dirty="0" smtClean="0"/>
              <a:t>NB-IOT to LTE interference</a:t>
            </a:r>
          </a:p>
          <a:p>
            <a:pPr lvl="1"/>
            <a:r>
              <a:rPr lang="en-US" dirty="0" smtClean="0"/>
              <a:t>Adjacent PRB interference, specified with ACLR at PRB level.</a:t>
            </a:r>
          </a:p>
          <a:p>
            <a:r>
              <a:rPr lang="en-US" dirty="0" smtClean="0"/>
              <a:t>LTE to NB-IOT interference</a:t>
            </a:r>
          </a:p>
          <a:p>
            <a:pPr lvl="1"/>
            <a:r>
              <a:rPr lang="en-US" dirty="0"/>
              <a:t>Adjacent PRB interference, specified with ACLR at PRB level.</a:t>
            </a:r>
          </a:p>
          <a:p>
            <a:pPr lvl="1"/>
            <a:r>
              <a:rPr lang="en-US" dirty="0" smtClean="0"/>
              <a:t>In-band interference due to CRS</a:t>
            </a:r>
          </a:p>
          <a:p>
            <a:r>
              <a:rPr lang="en-US" sz="2900" dirty="0" smtClean="0"/>
              <a:t>Other</a:t>
            </a:r>
            <a:r>
              <a:rPr lang="en-US" dirty="0" smtClean="0"/>
              <a:t> relevant parameters to </a:t>
            </a:r>
            <a:r>
              <a:rPr lang="en-US" sz="2900" dirty="0" smtClean="0"/>
              <a:t>follow RAN1 agreements captured in R1- 156284</a:t>
            </a:r>
          </a:p>
          <a:p>
            <a:r>
              <a:rPr lang="en-US" dirty="0" smtClean="0"/>
              <a:t>Metrics: </a:t>
            </a:r>
          </a:p>
          <a:p>
            <a:pPr lvl="1"/>
            <a:r>
              <a:rPr lang="en-US" dirty="0" smtClean="0"/>
              <a:t>For NB-IOT use SINR</a:t>
            </a:r>
          </a:p>
          <a:p>
            <a:pPr lvl="1"/>
            <a:r>
              <a:rPr lang="en-US" dirty="0" smtClean="0"/>
              <a:t>For LTE use SINR and throughput loss (based on SINR to throughput mapping in 36.942)</a:t>
            </a:r>
          </a:p>
        </p:txBody>
      </p:sp>
    </p:spTree>
    <p:extLst>
      <p:ext uri="{BB962C8B-B14F-4D97-AF65-F5344CB8AC3E}">
        <p14:creationId xmlns:p14="http://schemas.microsoft.com/office/powerpoint/2010/main" val="3262957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Simulation Assumptions</a:t>
            </a:r>
            <a:endParaRPr lang="en-US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658344"/>
              </p:ext>
            </p:extLst>
          </p:nvPr>
        </p:nvGraphicFramePr>
        <p:xfrm>
          <a:off x="1491559" y="1690688"/>
          <a:ext cx="9208881" cy="506848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548059"/>
                <a:gridCol w="2217649"/>
                <a:gridCol w="2443173"/>
              </a:tblGrid>
              <a:tr h="28394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u="none" strike="noStrike">
                          <a:effectLst/>
                        </a:rPr>
                        <a:t>Parameter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US" sz="1800" u="none" strike="noStrike">
                          <a:effectLst/>
                        </a:rPr>
                        <a:t>Value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8394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u="none" strike="noStrike">
                          <a:effectLst/>
                        </a:rPr>
                        <a:t>Frequncy 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u="none" strike="noStrike">
                          <a:effectLst/>
                        </a:rPr>
                        <a:t>2GHz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u="none" strike="noStrike">
                          <a:effectLst/>
                        </a:rPr>
                        <a:t> </a:t>
                      </a:r>
                      <a:endParaRPr lang="en-US" sz="18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</a:tr>
              <a:tr h="28394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u="none" strike="noStrike">
                          <a:effectLst/>
                        </a:rPr>
                        <a:t>LTE system bandwidth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US" sz="1800" u="none" strike="noStrike">
                          <a:effectLst/>
                        </a:rPr>
                        <a:t>10 MHz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511099"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u="none" strike="noStrike">
                          <a:effectLst/>
                        </a:rPr>
                        <a:t>Network layout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 gridSpan="2">
                  <a:txBody>
                    <a:bodyPr/>
                    <a:lstStyle/>
                    <a:p>
                      <a:pPr algn="l" fontAlgn="t"/>
                      <a:r>
                        <a:rPr lang="en-US" sz="1800" u="none" strike="noStrike">
                          <a:effectLst/>
                        </a:rPr>
                        <a:t>Wrap around 57 sectors (figure 4.2 in TR 36.942)</a:t>
                      </a:r>
                      <a:br>
                        <a:rPr lang="en-US" sz="1800" u="none" strike="noStrike">
                          <a:effectLst/>
                        </a:rPr>
                      </a:b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8394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u="none" strike="noStrike">
                          <a:effectLst/>
                        </a:rPr>
                        <a:t>Base station total TX power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US" sz="1800" u="none" strike="noStrike">
                          <a:effectLst/>
                        </a:rPr>
                        <a:t>46 dBm, shared by all LTE PRBs and NB-IoT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8394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u="none" strike="noStrike">
                          <a:effectLst/>
                        </a:rPr>
                        <a:t>NB-IOT Power boosting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US" sz="1800" u="none" strike="noStrike">
                          <a:effectLst/>
                        </a:rPr>
                        <a:t>6dB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8394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u="none" strike="noStrike">
                          <a:effectLst/>
                        </a:rPr>
                        <a:t>LTE PRB index for NB-IOT transmission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US" sz="1800" u="none" strike="noStrike">
                          <a:effectLst/>
                        </a:rPr>
                        <a:t>10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8394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u="none" strike="noStrike">
                          <a:effectLst/>
                        </a:rPr>
                        <a:t>UE max transmit power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US" sz="1800" u="none" strike="noStrike">
                          <a:effectLst/>
                        </a:rPr>
                        <a:t>23dBm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8394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u="none" strike="noStrike">
                          <a:effectLst/>
                        </a:rPr>
                        <a:t>NB-IOT UE max transmit power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US" sz="1800" u="none" strike="noStrike">
                          <a:effectLst/>
                        </a:rPr>
                        <a:t>23dBm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8394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u="none" strike="noStrike">
                          <a:effectLst/>
                        </a:rPr>
                        <a:t>ACS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US" sz="1800" u="none" strike="noStrike">
                          <a:effectLst/>
                        </a:rPr>
                        <a:t>LTE: 33dB; NB-IOT: 35dB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8394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u="none" strike="noStrike">
                          <a:effectLst/>
                        </a:rPr>
                        <a:t>DL power control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u="none" strike="noStrike">
                          <a:effectLst/>
                        </a:rPr>
                        <a:t>N/A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u="none" strike="noStrike">
                          <a:effectLst/>
                        </a:rPr>
                        <a:t> 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</a:tr>
              <a:tr h="28394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u="none" strike="noStrike">
                          <a:effectLst/>
                        </a:rPr>
                        <a:t>UL power control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US" sz="1800" u="none" strike="noStrike">
                          <a:effectLst/>
                        </a:rPr>
                        <a:t>based on sub-clause 5.1.1.6 of 3GPP TR 36.942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83944"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u="none" strike="noStrike">
                          <a:effectLst/>
                        </a:rPr>
                        <a:t>UE antenna gain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US" sz="1800" u="none" strike="noStrike">
                          <a:effectLst/>
                        </a:rPr>
                        <a:t>0dBi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76097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800" u="none" strike="noStrike">
                          <a:effectLst/>
                        </a:rPr>
                        <a:t>Penetration loss</a:t>
                      </a:r>
                      <a:endParaRPr lang="en-US" sz="1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 gridSpan="2">
                  <a:txBody>
                    <a:bodyPr/>
                    <a:lstStyle/>
                    <a:p>
                      <a:pPr algn="l" fontAlgn="ctr"/>
                      <a:r>
                        <a:rPr lang="en-US" sz="1800" u="none" strike="noStrike" dirty="0">
                          <a:effectLst/>
                        </a:rPr>
                        <a:t>Based on Annex D.1 of TR 45.820 (No additional building penetration loss for the NB-</a:t>
                      </a:r>
                      <a:r>
                        <a:rPr lang="en-US" sz="1800" u="none" strike="noStrike" dirty="0" err="1">
                          <a:effectLst/>
                        </a:rPr>
                        <a:t>IoT</a:t>
                      </a:r>
                      <a:r>
                        <a:rPr lang="en-US" sz="1800" u="none" strike="noStrike" dirty="0">
                          <a:effectLst/>
                        </a:rPr>
                        <a:t> as aggressor)</a:t>
                      </a:r>
                      <a:br>
                        <a:rPr lang="en-US" sz="1800" u="none" strike="noStrike" dirty="0">
                          <a:effectLst/>
                        </a:rPr>
                      </a:b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48489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NB-IOT</a:t>
            </a:r>
            <a:r>
              <a:rPr lang="en-US" sz="3200" dirty="0">
                <a:sym typeface="Wingdings" panose="05000000000000000000" pitchFamily="2" charset="2"/>
              </a:rPr>
              <a:t>LTE (victim) interference</a:t>
            </a:r>
          </a:p>
          <a:p>
            <a:pPr lvl="1"/>
            <a:r>
              <a:rPr lang="en-US" sz="2667" dirty="0" smtClean="0">
                <a:sym typeface="Wingdings" panose="05000000000000000000" pitchFamily="2" charset="2"/>
              </a:rPr>
              <a:t>Adjacent PRB interference is dominant.  The adjacent PRB interference is evaluated with ACLR </a:t>
            </a:r>
            <a:r>
              <a:rPr lang="en-US" sz="2667" dirty="0">
                <a:sym typeface="Wingdings" panose="05000000000000000000" pitchFamily="2" charset="2"/>
              </a:rPr>
              <a:t>at 180kHz (1PRB) </a:t>
            </a:r>
            <a:r>
              <a:rPr lang="en-US" sz="2667" dirty="0" smtClean="0">
                <a:sym typeface="Wingdings" panose="05000000000000000000" pitchFamily="2" charset="2"/>
              </a:rPr>
              <a:t>offset.</a:t>
            </a:r>
            <a:endParaRPr lang="en-US" sz="2667" dirty="0">
              <a:sym typeface="Wingdings" panose="05000000000000000000" pitchFamily="2" charset="2"/>
            </a:endParaRPr>
          </a:p>
          <a:p>
            <a:r>
              <a:rPr lang="en-US" sz="3200" dirty="0" smtClean="0">
                <a:sym typeface="Wingdings" panose="05000000000000000000" pitchFamily="2" charset="2"/>
              </a:rPr>
              <a:t>LTE </a:t>
            </a:r>
            <a:r>
              <a:rPr lang="en-US" sz="3200" dirty="0">
                <a:sym typeface="Wingdings" panose="05000000000000000000" pitchFamily="2" charset="2"/>
              </a:rPr>
              <a:t> NB-IOT (victim)</a:t>
            </a:r>
          </a:p>
          <a:p>
            <a:pPr lvl="1"/>
            <a:r>
              <a:rPr lang="en-US" sz="2667" dirty="0" smtClean="0">
                <a:sym typeface="Wingdings" panose="05000000000000000000" pitchFamily="2" charset="2"/>
              </a:rPr>
              <a:t>Adjacent PRB interference is evaluated with ACLR.</a:t>
            </a:r>
          </a:p>
          <a:p>
            <a:pPr lvl="1"/>
            <a:r>
              <a:rPr lang="en-US" sz="2667" dirty="0" smtClean="0">
                <a:sym typeface="Wingdings" panose="05000000000000000000" pitchFamily="2" charset="2"/>
              </a:rPr>
              <a:t>In-band interference due to CRS interference is modeled as an extra interference for capacity loss.</a:t>
            </a:r>
          </a:p>
          <a:p>
            <a:pPr marL="457200" lvl="1" indent="0">
              <a:buNone/>
            </a:pPr>
            <a:endParaRPr lang="en-US" sz="2667" dirty="0">
              <a:sym typeface="Wingdings" panose="05000000000000000000" pitchFamily="2" charset="2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Interference model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7454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ym typeface="Wingdings" panose="05000000000000000000" pitchFamily="2" charset="2"/>
              </a:rPr>
              <a:t>LTE  NB-IOT (victim</a:t>
            </a:r>
            <a:r>
              <a:rPr lang="en-US" dirty="0" smtClean="0">
                <a:sym typeface="Wingdings" panose="05000000000000000000" pitchFamily="2" charset="2"/>
              </a:rPr>
              <a:t>): CRS interference model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5873942" cy="4351338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For 3.75kHz subcarrier spacing, CRS RE puncturing is assumed for NB-IOT UE.</a:t>
            </a:r>
          </a:p>
          <a:p>
            <a:r>
              <a:rPr lang="en-US" dirty="0" smtClean="0"/>
              <a:t>About 1/3 of NB-IOT RE will be punctured due to LTE CRS RE.</a:t>
            </a:r>
          </a:p>
          <a:p>
            <a:pPr lvl="1"/>
            <a:r>
              <a:rPr lang="en-US" dirty="0" smtClean="0"/>
              <a:t>There will be 67% reduction of throughput.</a:t>
            </a:r>
          </a:p>
          <a:p>
            <a:pPr lvl="1"/>
            <a:r>
              <a:rPr lang="en-US" dirty="0" smtClean="0"/>
              <a:t>Higher SINR is needed to reach the same level of throughput.</a:t>
            </a:r>
          </a:p>
          <a:p>
            <a:pPr lvl="1"/>
            <a:r>
              <a:rPr lang="en-US" dirty="0" smtClean="0"/>
              <a:t>At the same throughput level, the loss of SINR is considered as the impact of CRS interference.</a:t>
            </a:r>
          </a:p>
        </p:txBody>
      </p:sp>
      <p:pic>
        <p:nvPicPr>
          <p:cNvPr id="2050" name="Picture 1" descr="image00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3238" y="1825625"/>
            <a:ext cx="5479858" cy="3206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68231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CRS interference model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838199" y="1825625"/>
                <a:ext cx="5462239" cy="4351338"/>
              </a:xfrm>
            </p:spPr>
            <p:txBody>
              <a:bodyPr/>
              <a:lstStyle/>
              <a:p>
                <a:r>
                  <a:rPr lang="en-US" dirty="0" smtClean="0"/>
                  <a:t>Use Shannon equation to model the loss of SINR.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𝑑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𝛾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𝛾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0</m:t>
                            </m:r>
                          </m:sub>
                        </m:sSub>
                      </m:den>
                    </m:f>
                    <m:r>
                      <a:rPr lang="en-US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sSub>
                          <m:sSub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𝛾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0</m:t>
                            </m:r>
                          </m:sub>
                        </m:sSub>
                      </m:den>
                    </m:f>
                    <m:d>
                      <m:dPr>
                        <m:begChr m:val="["/>
                        <m:endChr m:val="]"/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p>
                          <m:sSup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d>
                              <m:dPr>
                                <m:ctrlP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1+</m:t>
                                </m:r>
                                <m:sSub>
                                  <m:sSubPr>
                                    <m:ctrlP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𝛾</m:t>
                                    </m:r>
                                  </m:e>
                                  <m:sub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0</m:t>
                                    </m:r>
                                  </m:sub>
                                </m:sSub>
                              </m:e>
                            </m:d>
                          </m:e>
                          <m:sup>
                            <m:f>
                              <m:fPr>
                                <m:ctrlP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sSub>
                                  <m:sSubPr>
                                    <m:ctrlP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𝐶</m:t>
                                    </m:r>
                                  </m:e>
                                  <m:sub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</m:num>
                              <m:den>
                                <m:sSub>
                                  <m:sSubPr>
                                    <m:ctrlP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𝐶</m:t>
                                    </m:r>
                                  </m:e>
                                  <m:sub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0</m:t>
                                    </m:r>
                                  </m:sub>
                                </m:sSub>
                              </m:den>
                            </m:f>
                          </m:sup>
                        </m:s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−1</m:t>
                        </m:r>
                      </m:e>
                    </m:d>
                  </m:oMath>
                </a14:m>
                <a:r>
                  <a:rPr lang="en-US" dirty="0" smtClean="0"/>
                  <a:t>, where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𝛾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dirty="0" smtClean="0"/>
                  <a:t> is the SINR,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𝐶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𝐶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0</m:t>
                            </m:r>
                          </m:sub>
                        </m:sSub>
                      </m:den>
                    </m:f>
                    <m:r>
                      <a:rPr lang="en-US" b="0" i="1" smtClean="0">
                        <a:latin typeface="Cambria Math" panose="02040503050406030204" pitchFamily="18" charset="0"/>
                      </a:rPr>
                      <m:t>=0.66</m:t>
                    </m:r>
                  </m:oMath>
                </a14:m>
                <a:r>
                  <a:rPr lang="en-US" dirty="0" smtClean="0"/>
                  <a:t> as the loss of throughput, and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𝑑</m:t>
                    </m:r>
                  </m:oMath>
                </a14:m>
                <a:r>
                  <a:rPr lang="en-US" dirty="0" smtClean="0"/>
                  <a:t> is defined as the loss of SINR.</a:t>
                </a:r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199" y="1825625"/>
                <a:ext cx="5462239" cy="4351338"/>
              </a:xfrm>
              <a:blipFill rotWithShape="0">
                <a:blip r:embed="rId2"/>
                <a:stretch>
                  <a:fillRect l="-2230" t="-2241" r="-32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51404" y="1109296"/>
            <a:ext cx="6545960" cy="4923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3164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2336</TotalTime>
  <Words>871</Words>
  <Application>Microsoft Office PowerPoint</Application>
  <PresentationFormat>Widescreen</PresentationFormat>
  <Paragraphs>114</Paragraphs>
  <Slides>14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4" baseType="lpstr">
      <vt:lpstr>ＭＳ Ｐゴシック</vt:lpstr>
      <vt:lpstr>ＭＳ Ｐゴシック</vt:lpstr>
      <vt:lpstr>宋体</vt:lpstr>
      <vt:lpstr>Arial</vt:lpstr>
      <vt:lpstr>Calibri</vt:lpstr>
      <vt:lpstr>Calibri Light</vt:lpstr>
      <vt:lpstr>Cambria Math</vt:lpstr>
      <vt:lpstr>Times New Roman</vt:lpstr>
      <vt:lpstr>Wingdings</vt:lpstr>
      <vt:lpstr>Office Theme</vt:lpstr>
      <vt:lpstr>NB-IOT in-band operation: Co-existence study </vt:lpstr>
      <vt:lpstr>References</vt:lpstr>
      <vt:lpstr>NB-IOT in-band operation: background</vt:lpstr>
      <vt:lpstr>NB-IOT in-band operation: co-existence study</vt:lpstr>
      <vt:lpstr>Evaluation methodology</vt:lpstr>
      <vt:lpstr>Simulation Assumptions</vt:lpstr>
      <vt:lpstr>Interference model</vt:lpstr>
      <vt:lpstr>LTE  NB-IOT (victim): CRS interference model</vt:lpstr>
      <vt:lpstr>CRS interference model</vt:lpstr>
      <vt:lpstr>Performance evaluation</vt:lpstr>
      <vt:lpstr>ACLR and Typical ACIR values</vt:lpstr>
      <vt:lpstr>NB-IOT (3.75kHz spacing)  LTE</vt:lpstr>
      <vt:lpstr>LTE  NB-IOT (3.75kHz spacing)</vt:lpstr>
      <vt:lpstr>Observations</vt:lpstr>
    </vt:vector>
  </TitlesOfParts>
  <Company>Qualcomm Incorporated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Simulation Assumptions and Methodology for NB-IOT coexistence study</dc:title>
  <dc:creator>Papaleo, Marco</dc:creator>
  <cp:lastModifiedBy>Tan, Jun 1. (Nokia - US/Arlington Heights)</cp:lastModifiedBy>
  <cp:revision>139</cp:revision>
  <dcterms:created xsi:type="dcterms:W3CDTF">2015-10-12T12:13:15Z</dcterms:created>
  <dcterms:modified xsi:type="dcterms:W3CDTF">2015-11-09T02:22:10Z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