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1404"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1AB74B75-69E4-4E22-B87F-E29390F82703}" type="datetimeFigureOut">
              <a:rPr lang="en-GB" smtClean="0"/>
              <a:t>15/10/2015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B7FDB4F-629F-4912-A613-F2C31D4F0117}" type="slidenum">
              <a:rPr lang="en-GB" smtClean="0"/>
              <a:t>‹#›</a:t>
            </a:fld>
            <a:endParaRPr lang="en-GB"/>
          </a:p>
        </p:txBody>
      </p:sp>
    </p:spTree>
    <p:extLst>
      <p:ext uri="{BB962C8B-B14F-4D97-AF65-F5344CB8AC3E}">
        <p14:creationId xmlns:p14="http://schemas.microsoft.com/office/powerpoint/2010/main" val="22321446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AB74B75-69E4-4E22-B87F-E29390F82703}" type="datetimeFigureOut">
              <a:rPr lang="en-GB" smtClean="0"/>
              <a:t>15/10/2015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B7FDB4F-629F-4912-A613-F2C31D4F0117}" type="slidenum">
              <a:rPr lang="en-GB" smtClean="0"/>
              <a:t>‹#›</a:t>
            </a:fld>
            <a:endParaRPr lang="en-GB"/>
          </a:p>
        </p:txBody>
      </p:sp>
    </p:spTree>
    <p:extLst>
      <p:ext uri="{BB962C8B-B14F-4D97-AF65-F5344CB8AC3E}">
        <p14:creationId xmlns:p14="http://schemas.microsoft.com/office/powerpoint/2010/main" val="18798364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AB74B75-69E4-4E22-B87F-E29390F82703}" type="datetimeFigureOut">
              <a:rPr lang="en-GB" smtClean="0"/>
              <a:t>15/10/2015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B7FDB4F-629F-4912-A613-F2C31D4F0117}" type="slidenum">
              <a:rPr lang="en-GB" smtClean="0"/>
              <a:t>‹#›</a:t>
            </a:fld>
            <a:endParaRPr lang="en-GB"/>
          </a:p>
        </p:txBody>
      </p:sp>
    </p:spTree>
    <p:extLst>
      <p:ext uri="{BB962C8B-B14F-4D97-AF65-F5344CB8AC3E}">
        <p14:creationId xmlns:p14="http://schemas.microsoft.com/office/powerpoint/2010/main" val="23213551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AB74B75-69E4-4E22-B87F-E29390F82703}" type="datetimeFigureOut">
              <a:rPr lang="en-GB" smtClean="0"/>
              <a:t>15/10/2015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B7FDB4F-629F-4912-A613-F2C31D4F0117}" type="slidenum">
              <a:rPr lang="en-GB" smtClean="0"/>
              <a:t>‹#›</a:t>
            </a:fld>
            <a:endParaRPr lang="en-GB"/>
          </a:p>
        </p:txBody>
      </p:sp>
    </p:spTree>
    <p:extLst>
      <p:ext uri="{BB962C8B-B14F-4D97-AF65-F5344CB8AC3E}">
        <p14:creationId xmlns:p14="http://schemas.microsoft.com/office/powerpoint/2010/main" val="9185359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AB74B75-69E4-4E22-B87F-E29390F82703}" type="datetimeFigureOut">
              <a:rPr lang="en-GB" smtClean="0"/>
              <a:t>15/10/2015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B7FDB4F-629F-4912-A613-F2C31D4F0117}" type="slidenum">
              <a:rPr lang="en-GB" smtClean="0"/>
              <a:t>‹#›</a:t>
            </a:fld>
            <a:endParaRPr lang="en-GB"/>
          </a:p>
        </p:txBody>
      </p:sp>
    </p:spTree>
    <p:extLst>
      <p:ext uri="{BB962C8B-B14F-4D97-AF65-F5344CB8AC3E}">
        <p14:creationId xmlns:p14="http://schemas.microsoft.com/office/powerpoint/2010/main" val="18001646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1AB74B75-69E4-4E22-B87F-E29390F82703}" type="datetimeFigureOut">
              <a:rPr lang="en-GB" smtClean="0"/>
              <a:t>15/10/2015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B7FDB4F-629F-4912-A613-F2C31D4F0117}" type="slidenum">
              <a:rPr lang="en-GB" smtClean="0"/>
              <a:t>‹#›</a:t>
            </a:fld>
            <a:endParaRPr lang="en-GB"/>
          </a:p>
        </p:txBody>
      </p:sp>
    </p:spTree>
    <p:extLst>
      <p:ext uri="{BB962C8B-B14F-4D97-AF65-F5344CB8AC3E}">
        <p14:creationId xmlns:p14="http://schemas.microsoft.com/office/powerpoint/2010/main" val="16788985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1AB74B75-69E4-4E22-B87F-E29390F82703}" type="datetimeFigureOut">
              <a:rPr lang="en-GB" smtClean="0"/>
              <a:t>15/10/2015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FB7FDB4F-629F-4912-A613-F2C31D4F0117}" type="slidenum">
              <a:rPr lang="en-GB" smtClean="0"/>
              <a:t>‹#›</a:t>
            </a:fld>
            <a:endParaRPr lang="en-GB"/>
          </a:p>
        </p:txBody>
      </p:sp>
    </p:spTree>
    <p:extLst>
      <p:ext uri="{BB962C8B-B14F-4D97-AF65-F5344CB8AC3E}">
        <p14:creationId xmlns:p14="http://schemas.microsoft.com/office/powerpoint/2010/main" val="36705154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1AB74B75-69E4-4E22-B87F-E29390F82703}" type="datetimeFigureOut">
              <a:rPr lang="en-GB" smtClean="0"/>
              <a:t>15/10/2015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FB7FDB4F-629F-4912-A613-F2C31D4F0117}" type="slidenum">
              <a:rPr lang="en-GB" smtClean="0"/>
              <a:t>‹#›</a:t>
            </a:fld>
            <a:endParaRPr lang="en-GB"/>
          </a:p>
        </p:txBody>
      </p:sp>
    </p:spTree>
    <p:extLst>
      <p:ext uri="{BB962C8B-B14F-4D97-AF65-F5344CB8AC3E}">
        <p14:creationId xmlns:p14="http://schemas.microsoft.com/office/powerpoint/2010/main" val="26888913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B74B75-69E4-4E22-B87F-E29390F82703}" type="datetimeFigureOut">
              <a:rPr lang="en-GB" smtClean="0"/>
              <a:t>15/10/2015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B7FDB4F-629F-4912-A613-F2C31D4F0117}" type="slidenum">
              <a:rPr lang="en-GB" smtClean="0"/>
              <a:t>‹#›</a:t>
            </a:fld>
            <a:endParaRPr lang="en-GB"/>
          </a:p>
        </p:txBody>
      </p:sp>
    </p:spTree>
    <p:extLst>
      <p:ext uri="{BB962C8B-B14F-4D97-AF65-F5344CB8AC3E}">
        <p14:creationId xmlns:p14="http://schemas.microsoft.com/office/powerpoint/2010/main" val="26561978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AB74B75-69E4-4E22-B87F-E29390F82703}" type="datetimeFigureOut">
              <a:rPr lang="en-GB" smtClean="0"/>
              <a:t>15/10/2015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B7FDB4F-629F-4912-A613-F2C31D4F0117}" type="slidenum">
              <a:rPr lang="en-GB" smtClean="0"/>
              <a:t>‹#›</a:t>
            </a:fld>
            <a:endParaRPr lang="en-GB"/>
          </a:p>
        </p:txBody>
      </p:sp>
    </p:spTree>
    <p:extLst>
      <p:ext uri="{BB962C8B-B14F-4D97-AF65-F5344CB8AC3E}">
        <p14:creationId xmlns:p14="http://schemas.microsoft.com/office/powerpoint/2010/main" val="2278123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AB74B75-69E4-4E22-B87F-E29390F82703}" type="datetimeFigureOut">
              <a:rPr lang="en-GB" smtClean="0"/>
              <a:t>15/10/2015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B7FDB4F-629F-4912-A613-F2C31D4F0117}" type="slidenum">
              <a:rPr lang="en-GB" smtClean="0"/>
              <a:t>‹#›</a:t>
            </a:fld>
            <a:endParaRPr lang="en-GB"/>
          </a:p>
        </p:txBody>
      </p:sp>
    </p:spTree>
    <p:extLst>
      <p:ext uri="{BB962C8B-B14F-4D97-AF65-F5344CB8AC3E}">
        <p14:creationId xmlns:p14="http://schemas.microsoft.com/office/powerpoint/2010/main" val="23760519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B74B75-69E4-4E22-B87F-E29390F82703}" type="datetimeFigureOut">
              <a:rPr lang="en-GB" smtClean="0"/>
              <a:t>15/10/2015</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7FDB4F-629F-4912-A613-F2C31D4F0117}" type="slidenum">
              <a:rPr lang="en-GB" smtClean="0"/>
              <a:t>‹#›</a:t>
            </a:fld>
            <a:endParaRPr lang="en-GB"/>
          </a:p>
        </p:txBody>
      </p:sp>
    </p:spTree>
    <p:extLst>
      <p:ext uri="{BB962C8B-B14F-4D97-AF65-F5344CB8AC3E}">
        <p14:creationId xmlns:p14="http://schemas.microsoft.com/office/powerpoint/2010/main" val="448204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24511"/>
            <a:ext cx="8784976" cy="2308324"/>
          </a:xfrm>
          <a:prstGeom prst="rect">
            <a:avLst/>
          </a:prstGeom>
        </p:spPr>
        <p:txBody>
          <a:bodyPr wrap="square">
            <a:spAutoFit/>
          </a:bodyPr>
          <a:lstStyle/>
          <a:p>
            <a:r>
              <a:rPr lang="en-US" dirty="0"/>
              <a:t>3GPP TSG-RAN WG4 Meeting #</a:t>
            </a:r>
            <a:r>
              <a:rPr lang="en-US" dirty="0" smtClean="0"/>
              <a:t>76bis                      	 </a:t>
            </a:r>
            <a:r>
              <a:rPr lang="en-GB" i="1" dirty="0" smtClean="0"/>
              <a:t>                               </a:t>
            </a:r>
            <a:r>
              <a:rPr lang="en-GB" i="1" dirty="0" smtClean="0">
                <a:solidFill>
                  <a:srgbClr val="FF0000"/>
                </a:solidFill>
              </a:rPr>
              <a:t> </a:t>
            </a:r>
            <a:r>
              <a:rPr lang="en-GB" i="1" dirty="0">
                <a:solidFill>
                  <a:srgbClr val="FF0000"/>
                </a:solidFill>
              </a:rPr>
              <a:t> </a:t>
            </a:r>
            <a:r>
              <a:rPr lang="en-GB" i="1" dirty="0" smtClean="0">
                <a:solidFill>
                  <a:srgbClr val="FF0000"/>
                </a:solidFill>
              </a:rPr>
              <a:t>                   </a:t>
            </a:r>
            <a:r>
              <a:rPr lang="en-GB" dirty="0" smtClean="0"/>
              <a:t>R4-156826</a:t>
            </a:r>
            <a:endParaRPr lang="en-US" dirty="0"/>
          </a:p>
          <a:p>
            <a:r>
              <a:rPr lang="en-US" dirty="0"/>
              <a:t>Sophia Antipolis, France, 12 – 16 October, 2015</a:t>
            </a:r>
          </a:p>
          <a:p>
            <a:r>
              <a:rPr lang="en-GB" b="1" dirty="0"/>
              <a:t> </a:t>
            </a:r>
            <a:endParaRPr lang="en-US" dirty="0"/>
          </a:p>
          <a:p>
            <a:r>
              <a:rPr lang="en-GB" b="1" dirty="0"/>
              <a:t>Source:	</a:t>
            </a:r>
            <a:r>
              <a:rPr lang="en-GB" dirty="0" smtClean="0"/>
              <a:t>TeliaSonera, </a:t>
            </a:r>
            <a:r>
              <a:rPr lang="en-GB" dirty="0" smtClean="0"/>
              <a:t>Skyworks</a:t>
            </a:r>
            <a:endParaRPr lang="en-US" dirty="0"/>
          </a:p>
          <a:p>
            <a:r>
              <a:rPr lang="en-GB" b="1" dirty="0"/>
              <a:t>Title:	</a:t>
            </a:r>
            <a:r>
              <a:rPr lang="en-US" dirty="0"/>
              <a:t>WF on antenna isolation and </a:t>
            </a:r>
            <a:r>
              <a:rPr lang="en-US" dirty="0" smtClean="0"/>
              <a:t>REFSENS/MSD</a:t>
            </a:r>
            <a:endParaRPr lang="en-US" dirty="0"/>
          </a:p>
          <a:p>
            <a:r>
              <a:rPr lang="en-GB" b="1" dirty="0"/>
              <a:t>Agenda item:	</a:t>
            </a:r>
            <a:r>
              <a:rPr lang="en-GB" dirty="0" smtClean="0"/>
              <a:t>7.45</a:t>
            </a:r>
          </a:p>
          <a:p>
            <a:r>
              <a:rPr lang="en-GB" b="1" dirty="0" smtClean="0"/>
              <a:t>Document </a:t>
            </a:r>
            <a:r>
              <a:rPr lang="en-GB" b="1" dirty="0"/>
              <a:t>for:	</a:t>
            </a:r>
            <a:r>
              <a:rPr lang="en-GB" dirty="0" smtClean="0"/>
              <a:t>Approval</a:t>
            </a:r>
            <a:endParaRPr lang="en-US" dirty="0"/>
          </a:p>
          <a:p>
            <a:r>
              <a:rPr lang="en-US" dirty="0" smtClean="0"/>
              <a:t>___________________________________________________________________________</a:t>
            </a:r>
            <a:endParaRPr lang="en-GB" dirty="0" smtClean="0"/>
          </a:p>
        </p:txBody>
      </p:sp>
      <p:sp>
        <p:nvSpPr>
          <p:cNvPr id="18" name="Rectangle 17"/>
          <p:cNvSpPr/>
          <p:nvPr/>
        </p:nvSpPr>
        <p:spPr>
          <a:xfrm>
            <a:off x="395536" y="2556694"/>
            <a:ext cx="8280920" cy="4770537"/>
          </a:xfrm>
          <a:prstGeom prst="rect">
            <a:avLst/>
          </a:prstGeom>
        </p:spPr>
        <p:txBody>
          <a:bodyPr wrap="square">
            <a:spAutoFit/>
          </a:bodyPr>
          <a:lstStyle/>
          <a:p>
            <a:r>
              <a:rPr lang="en-US" sz="1600" dirty="0"/>
              <a:t>Way forward on </a:t>
            </a:r>
            <a:r>
              <a:rPr lang="en-US" sz="1600" dirty="0" smtClean="0"/>
              <a:t>REFSENS and MSD </a:t>
            </a:r>
            <a:r>
              <a:rPr lang="en-US" sz="1600" dirty="0"/>
              <a:t>calculation  </a:t>
            </a:r>
            <a:r>
              <a:rPr lang="en-US" sz="1600" dirty="0" smtClean="0"/>
              <a:t>for single carrier and CA</a:t>
            </a:r>
            <a:r>
              <a:rPr lang="en-GB" sz="1600" dirty="0" smtClean="0"/>
              <a:t>:</a:t>
            </a:r>
          </a:p>
          <a:p>
            <a:pPr marL="285750" indent="-285750">
              <a:buFont typeface="Arial" panose="020B0604020202020204" pitchFamily="34" charset="0"/>
              <a:buChar char="•"/>
            </a:pPr>
            <a:r>
              <a:rPr lang="en-US" sz="1600" dirty="0" smtClean="0"/>
              <a:t>Add the following Note to the REFSENS tables in TS 36.101:</a:t>
            </a:r>
          </a:p>
          <a:p>
            <a:pPr marL="742950" lvl="1" indent="-285750">
              <a:buFont typeface="Arial" panose="020B0604020202020204" pitchFamily="34" charset="0"/>
              <a:buChar char="•"/>
            </a:pPr>
            <a:r>
              <a:rPr lang="en-US" sz="1600" dirty="0"/>
              <a:t>Note x: The REFSENS/MSD is calculated </a:t>
            </a:r>
            <a:r>
              <a:rPr lang="en-US" sz="1600" dirty="0" smtClean="0"/>
              <a:t>assuming </a:t>
            </a:r>
            <a:r>
              <a:rPr lang="en-US" sz="1600" dirty="0"/>
              <a:t>a 10 dB antenna cross-coupling. In real life the antenna coupling may be a different value depending on the frequency and other factors. The REFSENS/MSD does not reflect the value measured with conducted mode with no antenna cross-coupling.</a:t>
            </a:r>
            <a:endParaRPr lang="en-US" sz="1600" dirty="0" smtClean="0"/>
          </a:p>
          <a:p>
            <a:pPr marL="742950" lvl="1" indent="-285750">
              <a:buFont typeface="Arial" panose="020B0604020202020204" pitchFamily="34" charset="0"/>
              <a:buChar char="•"/>
            </a:pPr>
            <a:r>
              <a:rPr lang="en-US" sz="1600" dirty="0" smtClean="0"/>
              <a:t>Add the note in the following tables:  </a:t>
            </a:r>
            <a:r>
              <a:rPr lang="en-US" sz="1600" dirty="0"/>
              <a:t>Table 7.3.1-1, Table 7.3.1-2, Table 7.3.1A-0a, Table 7.3.1A-0b, Table 7.3.1A-0bA, Table 7.3.1A-0bB, Table 7.3.1A-0bC, Table 7.3.1A-0bD, Table 7.3.1A-0d, Table 7.3.1A-0e, Table 7.3.1A-0f, Table 7.3.1A-1, Table </a:t>
            </a:r>
            <a:r>
              <a:rPr lang="en-US" sz="1600" dirty="0" smtClean="0"/>
              <a:t>7.3.1A-3</a:t>
            </a:r>
          </a:p>
          <a:p>
            <a:pPr marL="742950" lvl="1" indent="-285750">
              <a:buFont typeface="Arial" panose="020B0604020202020204" pitchFamily="34" charset="0"/>
              <a:buChar char="•"/>
            </a:pPr>
            <a:r>
              <a:rPr lang="en-US" sz="1600" dirty="0" smtClean="0"/>
              <a:t>Bands where the Note applies shall be identified band-by-band.</a:t>
            </a:r>
          </a:p>
          <a:p>
            <a:pPr marL="285750" indent="-285750">
              <a:buFont typeface="Arial" panose="020B0604020202020204" pitchFamily="34" charset="0"/>
              <a:buChar char="•"/>
            </a:pPr>
            <a:r>
              <a:rPr lang="en-US" sz="1600" dirty="0" smtClean="0"/>
              <a:t>Add the Note from </a:t>
            </a:r>
            <a:r>
              <a:rPr lang="en-US" sz="1600" dirty="0" smtClean="0"/>
              <a:t>Rel-8</a:t>
            </a:r>
          </a:p>
          <a:p>
            <a:pPr marL="285750" indent="-285750">
              <a:buFont typeface="Arial" panose="020B0604020202020204" pitchFamily="34" charset="0"/>
              <a:buChar char="•"/>
            </a:pPr>
            <a:r>
              <a:rPr lang="en-US" sz="1600" dirty="0" smtClean="0"/>
              <a:t>Inform </a:t>
            </a:r>
            <a:r>
              <a:rPr lang="en-US" sz="1600" dirty="0" smtClean="0"/>
              <a:t>RAN5 with an LS that RAN4 has agreed to add this Note and that there is for some single carrier and CA bands a discrepancy due to RAN4 REFSENS/MSD calculation and the actual conducted mode REFSENS measurement. Action to RAN5 would be to take this into account in the RAN5 specifications and inform RAN4 back if any action is taken.</a:t>
            </a:r>
            <a:endParaRPr lang="en-US" sz="1600" dirty="0"/>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endParaRPr lang="en-GB" sz="1600" dirty="0" smtClean="0"/>
          </a:p>
          <a:p>
            <a:pPr marL="285750" indent="-285750">
              <a:buFont typeface="Arial" panose="020B0604020202020204" pitchFamily="34" charset="0"/>
              <a:buChar char="•"/>
            </a:pPr>
            <a:endParaRPr lang="en-GB" sz="1600" dirty="0" smtClean="0"/>
          </a:p>
          <a:p>
            <a:pPr marL="285750" indent="-285750">
              <a:buFont typeface="Arial" panose="020B0604020202020204" pitchFamily="34" charset="0"/>
              <a:buChar char="•"/>
            </a:pPr>
            <a:endParaRPr lang="en-US" sz="1600" dirty="0"/>
          </a:p>
        </p:txBody>
      </p:sp>
    </p:spTree>
    <p:extLst>
      <p:ext uri="{BB962C8B-B14F-4D97-AF65-F5344CB8AC3E}">
        <p14:creationId xmlns:p14="http://schemas.microsoft.com/office/powerpoint/2010/main" val="110071220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583</TotalTime>
  <Words>204</Words>
  <Application>Microsoft Office PowerPoint</Application>
  <PresentationFormat>On-screen Show (4:3)</PresentationFormat>
  <Paragraphs>17</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Company>TeliaSonera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TeliaSonera</dc:creator>
  <cp:lastModifiedBy>TeliaSonera</cp:lastModifiedBy>
  <cp:revision>91</cp:revision>
  <dcterms:created xsi:type="dcterms:W3CDTF">2014-05-22T15:37:23Z</dcterms:created>
  <dcterms:modified xsi:type="dcterms:W3CDTF">2015-10-15T16:42:03Z</dcterms:modified>
</cp:coreProperties>
</file>