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3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7" autoAdjust="0"/>
    <p:restoredTop sz="94660"/>
  </p:normalViewPr>
  <p:slideViewPr>
    <p:cSldViewPr>
      <p:cViewPr varScale="1">
        <p:scale>
          <a:sx n="81" d="100"/>
          <a:sy n="81" d="100"/>
        </p:scale>
        <p:origin x="-9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19FC-D238-4CBF-BDAF-36A6717D16A6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5C38E-CF99-4036-A17C-7746BCCC31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492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4000" dirty="0">
                <a:ea typeface="MS PGothic" pitchFamily="34" charset="-128"/>
              </a:rPr>
              <a:t>WF on EIRP value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NTT DOCOMO,INC.,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[</a:t>
            </a:r>
            <a:r>
              <a:rPr lang="en-US" altLang="ja-JP" dirty="0">
                <a:solidFill>
                  <a:srgbClr val="FF0000"/>
                </a:solidFill>
              </a:rPr>
              <a:t>KATHREIN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], </a:t>
            </a:r>
            <a:r>
              <a:rPr lang="en-US" altLang="ja-JP" dirty="0" smtClean="0">
                <a:solidFill>
                  <a:srgbClr val="0000FF"/>
                </a:solidFill>
                <a:ea typeface="MS PGothic" pitchFamily="34" charset="-128"/>
              </a:rPr>
              <a:t>[Telecom Italia]</a:t>
            </a:r>
            <a:endParaRPr lang="ja-JP" altLang="en-US" dirty="0" smtClean="0">
              <a:solidFill>
                <a:srgbClr val="0000FF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539750" y="404813"/>
            <a:ext cx="8424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</a:t>
            </a:r>
            <a:r>
              <a:rPr lang="en-US" altLang="ja-JP" sz="1800" dirty="0" smtClean="0"/>
              <a:t>76-bis</a:t>
            </a:r>
            <a:r>
              <a:rPr lang="en-US" altLang="ja-JP" sz="1800" dirty="0"/>
              <a:t>				</a:t>
            </a:r>
            <a:r>
              <a:rPr lang="en-US" altLang="ja-JP" sz="1800" dirty="0" smtClean="0"/>
              <a:t>R4-156819</a:t>
            </a:r>
            <a:endParaRPr lang="en-US" altLang="ja-JP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Sophia </a:t>
            </a:r>
            <a:r>
              <a:rPr lang="en-US" altLang="ja-JP" sz="1800" dirty="0" err="1"/>
              <a:t>Antipolis</a:t>
            </a:r>
            <a:r>
              <a:rPr lang="en-US" altLang="ja-JP" sz="1800" dirty="0"/>
              <a:t>, France, 12 – 16 Oct, 2015			Agenda </a:t>
            </a:r>
            <a:r>
              <a:rPr lang="en-US" altLang="ja-JP" sz="1800" dirty="0" smtClean="0"/>
              <a:t>7.2.3.2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8646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Background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ja-JP" dirty="0" smtClean="0"/>
              <a:t>EIRP accuracy value has been discussed in several meetings.</a:t>
            </a:r>
          </a:p>
          <a:p>
            <a:pPr>
              <a:defRPr/>
            </a:pPr>
            <a:r>
              <a:rPr lang="en-US" altLang="ja-JP" dirty="0">
                <a:solidFill>
                  <a:srgbClr val="FF0000"/>
                </a:solidFill>
              </a:rPr>
              <a:t>Up to now it was not possible to converge on a value.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ja-JP" dirty="0" smtClean="0"/>
              <a:t>In this contribution, WF on how to decide one accuracy value in RAN4#77 is presented in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34799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ea typeface="MS PGothic" pitchFamily="34" charset="-128"/>
              </a:rPr>
              <a:t>WF(1/2)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514350" lvl="1" indent="-514350"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Proposed values up to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RAN4#76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are described in slide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5.</a:t>
            </a:r>
            <a:endParaRPr lang="en-US" altLang="ja-JP" dirty="0">
              <a:solidFill>
                <a:srgbClr val="FF0000"/>
              </a:solidFill>
              <a:ea typeface="MS PGothic" pitchFamily="34" charset="-128"/>
            </a:endParaRPr>
          </a:p>
          <a:p>
            <a:pPr marL="514350" lvl="1" indent="-514350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In RAN4#77, RAN4 decide the accuracy value by using either </a:t>
            </a:r>
            <a:r>
              <a:rPr lang="en-US" altLang="ja-JP" dirty="0" smtClean="0">
                <a:solidFill>
                  <a:srgbClr val="0000FF"/>
                </a:solidFill>
                <a:ea typeface="MS PGothic" pitchFamily="34" charset="-128"/>
              </a:rPr>
              <a:t>four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options below;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Derive by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averaging all of proposed values</a:t>
            </a:r>
          </a:p>
          <a:p>
            <a:pPr marL="1371600" lvl="3" indent="-514350"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Averaged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each error sources (</a:t>
            </a:r>
            <a:r>
              <a:rPr lang="en-GB" altLang="ja-JP" i="1" dirty="0" err="1">
                <a:solidFill>
                  <a:srgbClr val="FF0000"/>
                </a:solidFill>
              </a:rPr>
              <a:t>Transceiveraccuracy</a:t>
            </a:r>
            <a:r>
              <a:rPr lang="en-GB" altLang="ja-JP" dirty="0">
                <a:solidFill>
                  <a:srgbClr val="FF0000"/>
                </a:solidFill>
              </a:rPr>
              <a:t>, </a:t>
            </a:r>
            <a:r>
              <a:rPr lang="en-GB" altLang="ja-JP" i="1" dirty="0" err="1">
                <a:solidFill>
                  <a:srgbClr val="FF0000"/>
                </a:solidFill>
              </a:rPr>
              <a:t>steeringerror</a:t>
            </a:r>
            <a:r>
              <a:rPr lang="en-GB" altLang="ja-JP" dirty="0">
                <a:solidFill>
                  <a:srgbClr val="FF0000"/>
                </a:solidFill>
              </a:rPr>
              <a:t> and </a:t>
            </a:r>
            <a:r>
              <a:rPr lang="en-GB" altLang="ja-JP" i="1" dirty="0" err="1">
                <a:solidFill>
                  <a:srgbClr val="FF0000"/>
                </a:solidFill>
              </a:rPr>
              <a:t>arrayerror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) value, or averaged each proposed values.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Derive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as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Root sum square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of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three error sources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averaged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values other than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Ericsson’s.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And weighted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(8:1) the obtained value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and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Ericsson's one.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altLang="ja-JP" i="1" dirty="0" smtClean="0">
                <a:solidFill>
                  <a:srgbClr val="FF0000"/>
                </a:solidFill>
                <a:ea typeface="MS PGothic" pitchFamily="34" charset="-128"/>
              </a:rPr>
              <a:t>Transceiver accuracy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 is set as 2dB according to </a:t>
            </a:r>
            <a:r>
              <a:rPr lang="en-US" altLang="ja-JP" dirty="0">
                <a:solidFill>
                  <a:srgbClr val="FF0000"/>
                </a:solidFill>
              </a:rPr>
              <a:t>conducted output power </a:t>
            </a:r>
            <a:r>
              <a:rPr lang="en-US" altLang="ja-JP" dirty="0" smtClean="0">
                <a:solidFill>
                  <a:srgbClr val="FF0000"/>
                </a:solidFill>
              </a:rPr>
              <a:t>accuracy.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Other two error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sources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(</a:t>
            </a:r>
            <a:r>
              <a:rPr lang="en-GB" altLang="ja-JP" i="1" dirty="0" err="1" smtClean="0">
                <a:solidFill>
                  <a:srgbClr val="FF0000"/>
                </a:solidFill>
              </a:rPr>
              <a:t>steeringerror</a:t>
            </a:r>
            <a:r>
              <a:rPr lang="en-GB" altLang="ja-JP" dirty="0" smtClean="0">
                <a:solidFill>
                  <a:srgbClr val="FF0000"/>
                </a:solidFill>
              </a:rPr>
              <a:t> </a:t>
            </a:r>
            <a:r>
              <a:rPr lang="en-GB" altLang="ja-JP" dirty="0">
                <a:solidFill>
                  <a:srgbClr val="FF0000"/>
                </a:solidFill>
              </a:rPr>
              <a:t>and </a:t>
            </a:r>
            <a:r>
              <a:rPr lang="en-GB" altLang="ja-JP" i="1" dirty="0" err="1">
                <a:solidFill>
                  <a:srgbClr val="FF0000"/>
                </a:solidFill>
              </a:rPr>
              <a:t>arrayerror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)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is obtained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by averaging all of proposed values from companies. Derive accuracy value as Root sum square of above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the three values.</a:t>
            </a:r>
          </a:p>
          <a:p>
            <a:pPr marL="914400" lvl="2" indent="-514350">
              <a:buFont typeface="+mj-lt"/>
              <a:buAutoNum type="arabicPeriod"/>
            </a:pPr>
            <a:r>
              <a:rPr lang="en-US" altLang="ja-JP" dirty="0" smtClean="0">
                <a:solidFill>
                  <a:srgbClr val="00B050"/>
                </a:solidFill>
                <a:ea typeface="MS PGothic" pitchFamily="34" charset="-128"/>
              </a:rPr>
              <a:t>Any other </a:t>
            </a:r>
            <a:r>
              <a:rPr lang="en-US" altLang="ja-JP" dirty="0">
                <a:solidFill>
                  <a:srgbClr val="00B050"/>
                </a:solidFill>
                <a:ea typeface="MS PGothic" pitchFamily="34" charset="-128"/>
              </a:rPr>
              <a:t>options (proposed in RAN4#77) of </a:t>
            </a:r>
            <a:r>
              <a:rPr lang="en-US" altLang="ja-JP" dirty="0" smtClean="0">
                <a:solidFill>
                  <a:srgbClr val="00B050"/>
                </a:solidFill>
                <a:ea typeface="MS PGothic" pitchFamily="34" charset="-128"/>
              </a:rPr>
              <a:t>how to calculate accuracy value by using values </a:t>
            </a:r>
            <a:r>
              <a:rPr lang="en-US" altLang="ja-JP" smtClean="0">
                <a:solidFill>
                  <a:srgbClr val="00B050"/>
                </a:solidFill>
                <a:ea typeface="MS PGothic" pitchFamily="34" charset="-128"/>
              </a:rPr>
              <a:t>shown in slide </a:t>
            </a:r>
            <a:r>
              <a:rPr lang="en-US" altLang="ja-JP" dirty="0" smtClean="0">
                <a:solidFill>
                  <a:srgbClr val="00B050"/>
                </a:solidFill>
                <a:ea typeface="MS PGothic" pitchFamily="34" charset="-128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6504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ea typeface="MS PGothic" pitchFamily="34" charset="-128"/>
              </a:rPr>
              <a:t>WF(2/2)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514350" lvl="1" indent="-514350"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In RAN4#77, companies submit contributions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of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which option </a:t>
            </a:r>
            <a:r>
              <a:rPr lang="en-US" altLang="ja-JP" dirty="0" smtClean="0">
                <a:solidFill>
                  <a:srgbClr val="FF0000"/>
                </a:solidFill>
                <a:ea typeface="MS PGothic" pitchFamily="34" charset="-128"/>
              </a:rPr>
              <a:t>shown in slide 3 </a:t>
            </a:r>
            <a:r>
              <a:rPr lang="en-US" altLang="ja-JP" dirty="0">
                <a:solidFill>
                  <a:srgbClr val="FF0000"/>
                </a:solidFill>
                <a:ea typeface="MS PGothic" pitchFamily="34" charset="-128"/>
              </a:rPr>
              <a:t>should be applied.</a:t>
            </a:r>
            <a:endParaRPr lang="en-US" altLang="ja-JP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66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[Info]proposed values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Proposed values by companies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41115"/>
              </p:ext>
            </p:extLst>
          </p:nvPr>
        </p:nvGraphicFramePr>
        <p:xfrm>
          <a:off x="395536" y="2132856"/>
          <a:ext cx="8015147" cy="3900089"/>
        </p:xfrm>
        <a:graphic>
          <a:graphicData uri="http://schemas.openxmlformats.org/drawingml/2006/table">
            <a:tbl>
              <a:tblPr firstRow="1" firstCol="1" bandRow="1"/>
              <a:tblGrid>
                <a:gridCol w="1853903"/>
                <a:gridCol w="1397099"/>
                <a:gridCol w="1061168"/>
                <a:gridCol w="1437913"/>
                <a:gridCol w="1437913"/>
                <a:gridCol w="827151"/>
              </a:tblGrid>
              <a:tr h="22555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3 error model (AAS performance)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9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Transceiver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accuracy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Steering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error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Array error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total (3err)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CATT 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(Checked)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R4-145627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 (2.5)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 (1)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1.2 (1.7)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2.2 (3.2)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NEC</a:t>
                      </a:r>
                      <a:r>
                        <a:rPr lang="en-US" sz="1200" b="0" u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 (Checked)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R4-145901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2.9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2.9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Huawei(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Checked</a:t>
                      </a: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)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R4-146176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Ericsson</a:t>
                      </a:r>
                      <a:endParaRPr lang="ja-JP" sz="1200" b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R4-146289</a:t>
                      </a:r>
                      <a:endParaRPr lang="ja-JP" sz="1200" b="0" u="non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 to 2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 to 1.5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 to 2.8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2.25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Nokia </a:t>
                      </a: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Networks(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Checked</a:t>
                      </a: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)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R4-150960, 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R4-153498</a:t>
                      </a:r>
                      <a:endParaRPr lang="ja-JP" sz="12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2.9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Vodafone(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Checked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R4-75AH-AAS-0087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Telecom Italia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 R4-146708,</a:t>
                      </a:r>
                      <a:r>
                        <a:rPr lang="en-US" altLang="ja-JP" sz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R4-146104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CMCC(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Checked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R4-75AH-AAS-0005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Katrein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1200" b="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Checked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R4-152625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0.5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 panose="02020603050405020304" pitchFamily="18" charset="0"/>
                          <a:ea typeface="SimSun"/>
                          <a:cs typeface="Times New Roman" panose="02020603050405020304" pitchFamily="18" charset="0"/>
                        </a:rPr>
                        <a:t>1.5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SimSu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395536" y="6144741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</a:t>
            </a:r>
            <a:r>
              <a:rPr kumimoji="1" lang="ja-JP" altLang="en-US" dirty="0" smtClean="0"/>
              <a:t>：</a:t>
            </a:r>
            <a:r>
              <a:rPr kumimoji="1" lang="en-US" altLang="ja-JP" dirty="0" smtClean="0"/>
              <a:t>data in ”()” denotes extreme condition.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5536" y="6444044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B050"/>
                </a:solidFill>
              </a:rPr>
              <a:t>Note</a:t>
            </a:r>
            <a:r>
              <a:rPr kumimoji="1" lang="ja-JP" altLang="en-US" dirty="0" smtClean="0">
                <a:solidFill>
                  <a:srgbClr val="00B050"/>
                </a:solidFill>
              </a:rPr>
              <a:t>：</a:t>
            </a:r>
            <a:r>
              <a:rPr kumimoji="1" lang="en-US" altLang="ja-JP" dirty="0" smtClean="0">
                <a:solidFill>
                  <a:srgbClr val="00B050"/>
                </a:solidFill>
              </a:rPr>
              <a:t>red color with yellow highlighted denotes </a:t>
            </a:r>
            <a:r>
              <a:rPr lang="en-US" altLang="ja-JP" dirty="0" smtClean="0">
                <a:solidFill>
                  <a:srgbClr val="00B050"/>
                </a:solidFill>
              </a:rPr>
              <a:t>under checking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375</Words>
  <Application>Microsoft Office PowerPoint</Application>
  <PresentationFormat>画面に合わせる (4:3)</PresentationFormat>
  <Paragraphs>94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EIRP value</vt:lpstr>
      <vt:lpstr>Background</vt:lpstr>
      <vt:lpstr>WF(1/2)</vt:lpstr>
      <vt:lpstr>WF(2/2)</vt:lpstr>
      <vt:lpstr>[Info]proposed values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EIRP value</dc:title>
  <dc:creator>5852648</dc:creator>
  <cp:lastModifiedBy>DCM(SO)</cp:lastModifiedBy>
  <cp:revision>31</cp:revision>
  <dcterms:created xsi:type="dcterms:W3CDTF">2015-10-14T13:18:04Z</dcterms:created>
  <dcterms:modified xsi:type="dcterms:W3CDTF">2015-10-16T09:28:01Z</dcterms:modified>
</cp:coreProperties>
</file>