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eMTC</a:t>
            </a:r>
            <a:r>
              <a:rPr lang="en-US" dirty="0" smtClean="0"/>
              <a:t> measurement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Nokia Networks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R4-156657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011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October 12-16</a:t>
            </a: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 has studied measurement performance for Rel-13 MTC for the last few meetings.</a:t>
            </a:r>
          </a:p>
          <a:p>
            <a:r>
              <a:rPr lang="en-US" dirty="0" smtClean="0"/>
              <a:t>This has resulted in following 3 outgoing LS responses:</a:t>
            </a:r>
          </a:p>
          <a:p>
            <a:pPr lvl="1"/>
            <a:r>
              <a:rPr lang="en-GB" sz="1800" dirty="0"/>
              <a:t>R4-155112, “LS response on measurement performance for Rel-13-MTC” </a:t>
            </a:r>
            <a:endParaRPr lang="en-GB" sz="1800" dirty="0" smtClean="0"/>
          </a:p>
          <a:p>
            <a:pPr lvl="1"/>
            <a:r>
              <a:rPr lang="en-GB" sz="1800" dirty="0"/>
              <a:t>R4-155113, “Reply LS on PRACH coverage enhancement for </a:t>
            </a:r>
            <a:r>
              <a:rPr lang="en-GB" sz="1800" dirty="0" err="1"/>
              <a:t>eMTC</a:t>
            </a:r>
            <a:r>
              <a:rPr lang="en-GB" sz="1800" dirty="0"/>
              <a:t>” </a:t>
            </a:r>
            <a:endParaRPr lang="en-GB" sz="1800" dirty="0" smtClean="0"/>
          </a:p>
          <a:p>
            <a:pPr lvl="1"/>
            <a:r>
              <a:rPr lang="en-US" sz="1800" dirty="0"/>
              <a:t>R4-155119, “LS reply on measurements cell selection and reselection for MTC LC/EC</a:t>
            </a:r>
            <a:r>
              <a:rPr lang="en-US" sz="1800" dirty="0" smtClean="0"/>
              <a:t>”</a:t>
            </a:r>
            <a:endParaRPr lang="sv-SE" sz="1800" dirty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for normal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/>
          <a:lstStyle/>
          <a:p>
            <a:r>
              <a:rPr lang="en-US" sz="2000" dirty="0" smtClean="0"/>
              <a:t>RAN4 shall focus on defining intra-frequency RRM </a:t>
            </a:r>
            <a:r>
              <a:rPr lang="en-US" sz="2000" dirty="0"/>
              <a:t>requirements </a:t>
            </a:r>
            <a:r>
              <a:rPr lang="en-US" sz="2000" dirty="0" smtClean="0"/>
              <a:t>for </a:t>
            </a:r>
            <a:r>
              <a:rPr lang="en-US" sz="2000" dirty="0"/>
              <a:t>Rel-13 MTC </a:t>
            </a:r>
            <a:r>
              <a:rPr lang="en-US" sz="2000" dirty="0" smtClean="0"/>
              <a:t>UEs under:</a:t>
            </a:r>
            <a:endParaRPr lang="en-US" sz="2000" dirty="0"/>
          </a:p>
          <a:p>
            <a:pPr lvl="1"/>
            <a:r>
              <a:rPr lang="en-US" sz="1800" dirty="0" smtClean="0"/>
              <a:t>Normal </a:t>
            </a:r>
            <a:r>
              <a:rPr lang="en-US" sz="1800" dirty="0"/>
              <a:t>coverage</a:t>
            </a:r>
          </a:p>
          <a:p>
            <a:pPr lvl="1"/>
            <a:r>
              <a:rPr lang="en-US" sz="1800" dirty="0"/>
              <a:t>Enhanced </a:t>
            </a:r>
            <a:r>
              <a:rPr lang="en-US" sz="1800" dirty="0" smtClean="0"/>
              <a:t>coverage</a:t>
            </a:r>
          </a:p>
          <a:p>
            <a:r>
              <a:rPr lang="en-US" sz="2200" dirty="0" smtClean="0"/>
              <a:t>RAN4 is open to define inter-frequency RRM requirements.</a:t>
            </a:r>
            <a:endParaRPr lang="en-US" sz="2200" dirty="0"/>
          </a:p>
          <a:p>
            <a:endParaRPr lang="en-GB" sz="2000" dirty="0" smtClean="0"/>
          </a:p>
          <a:p>
            <a:r>
              <a:rPr lang="en-GB" sz="2000" dirty="0" smtClean="0"/>
              <a:t>For </a:t>
            </a:r>
            <a:r>
              <a:rPr lang="en-GB" sz="2000" dirty="0"/>
              <a:t>normal coverage: </a:t>
            </a:r>
          </a:p>
          <a:p>
            <a:pPr lvl="1"/>
            <a:r>
              <a:rPr lang="en-GB" sz="1600" dirty="0" smtClean="0"/>
              <a:t>Rel-12 </a:t>
            </a:r>
            <a:r>
              <a:rPr lang="en-GB" sz="1600" dirty="0"/>
              <a:t>category 0 </a:t>
            </a:r>
            <a:r>
              <a:rPr lang="en-GB" sz="1600" dirty="0" smtClean="0"/>
              <a:t>RSRP/RSRQ measurement accuracy requirements </a:t>
            </a:r>
            <a:r>
              <a:rPr lang="en-GB" sz="1600" dirty="0"/>
              <a:t>are reused</a:t>
            </a:r>
            <a:r>
              <a:rPr lang="en-GB" sz="1600" dirty="0" smtClean="0"/>
              <a:t>.</a:t>
            </a:r>
          </a:p>
          <a:p>
            <a:pPr lvl="1"/>
            <a:r>
              <a:rPr lang="en-GB" sz="1600" dirty="0"/>
              <a:t>RSRP/RSRQ </a:t>
            </a:r>
            <a:r>
              <a:rPr lang="en-GB" sz="1600" dirty="0" smtClean="0"/>
              <a:t>L1 measurement period may be </a:t>
            </a:r>
            <a:r>
              <a:rPr lang="en-GB" sz="1600" dirty="0"/>
              <a:t>longer than that defined for category </a:t>
            </a:r>
            <a:r>
              <a:rPr lang="en-GB" sz="1600" dirty="0" smtClean="0"/>
              <a:t>0 due retuning.</a:t>
            </a:r>
            <a:endParaRPr lang="en-GB" sz="1600" dirty="0"/>
          </a:p>
          <a:p>
            <a:pPr lvl="1"/>
            <a:r>
              <a:rPr lang="en-GB" sz="1600" dirty="0" smtClean="0"/>
              <a:t>Cell identification delay may be longer than that defined for category 0 due to retuning.</a:t>
            </a:r>
            <a:endParaRPr lang="en-GB" sz="1600" dirty="0"/>
          </a:p>
          <a:p>
            <a:pPr lvl="1"/>
            <a:r>
              <a:rPr lang="en-GB" sz="1600" dirty="0"/>
              <a:t>New RLM requirements are </a:t>
            </a:r>
            <a:r>
              <a:rPr lang="en-GB" sz="1600" dirty="0" smtClean="0"/>
              <a:t>defined due to the new control channel (</a:t>
            </a:r>
            <a:r>
              <a:rPr lang="en-GB" sz="1600" dirty="0" err="1" smtClean="0"/>
              <a:t>e.g</a:t>
            </a:r>
            <a:r>
              <a:rPr lang="en-GB" sz="1600" dirty="0" smtClean="0"/>
              <a:t> M-PDCCH).</a:t>
            </a:r>
          </a:p>
          <a:p>
            <a:pPr lvl="1"/>
            <a:r>
              <a:rPr lang="en-GB" sz="1600" dirty="0" smtClean="0"/>
              <a:t>New SI reading requirements are defined.</a:t>
            </a:r>
          </a:p>
          <a:p>
            <a:pPr lvl="1"/>
            <a:r>
              <a:rPr lang="en-GB" sz="1600" dirty="0" smtClean="0"/>
              <a:t>IDLE mode requirements for Rel-13 normal coverage UEs are defined based on corresponding CONNECTED mode requirements in longer DRX i.e. same measurement period in idle mode and connected for same DRX cycle length.</a:t>
            </a:r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  <a:p>
            <a:endParaRPr lang="en-GB" sz="2000" dirty="0"/>
          </a:p>
          <a:p>
            <a:endParaRPr lang="en-GB" sz="2000" b="1" dirty="0"/>
          </a:p>
          <a:p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4582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for enhanced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410200"/>
          </a:xfrm>
        </p:spPr>
        <p:txBody>
          <a:bodyPr>
            <a:noAutofit/>
          </a:bodyPr>
          <a:lstStyle/>
          <a:p>
            <a:r>
              <a:rPr lang="en-GB" sz="2000" dirty="0" smtClean="0"/>
              <a:t>For enhanced coverage:</a:t>
            </a:r>
          </a:p>
          <a:p>
            <a:pPr lvl="1"/>
            <a:r>
              <a:rPr lang="en-GB" sz="1600" dirty="0" smtClean="0"/>
              <a:t>Rel-12 </a:t>
            </a:r>
            <a:r>
              <a:rPr lang="en-GB" sz="1600" dirty="0"/>
              <a:t>category 0 absolute RSRP requirements </a:t>
            </a:r>
            <a:r>
              <a:rPr lang="en-GB" sz="1600" dirty="0" smtClean="0"/>
              <a:t>is reused </a:t>
            </a:r>
            <a:r>
              <a:rPr lang="en-GB" sz="1600" dirty="0"/>
              <a:t>down to -12 dB </a:t>
            </a:r>
            <a:r>
              <a:rPr lang="en-GB" sz="1600" dirty="0" smtClean="0"/>
              <a:t>SNR for AWGN. </a:t>
            </a:r>
            <a:endParaRPr lang="en-GB" sz="1600" dirty="0"/>
          </a:p>
          <a:p>
            <a:pPr lvl="1"/>
            <a:r>
              <a:rPr lang="en-GB" sz="1600" dirty="0" smtClean="0"/>
              <a:t>For SNR levels &lt;-</a:t>
            </a:r>
            <a:r>
              <a:rPr lang="en-GB" sz="1600" dirty="0"/>
              <a:t>12 </a:t>
            </a:r>
            <a:r>
              <a:rPr lang="en-GB" sz="1600" dirty="0" smtClean="0"/>
              <a:t>dB down to FFS, </a:t>
            </a:r>
            <a:r>
              <a:rPr lang="en-GB" sz="1600" dirty="0"/>
              <a:t>absolute RSRP accuracy is relaxed by 1.0 dB </a:t>
            </a:r>
            <a:r>
              <a:rPr lang="en-GB" sz="1600" dirty="0" smtClean="0"/>
              <a:t>for baseband (i.e</a:t>
            </a:r>
            <a:r>
              <a:rPr lang="en-GB" sz="1600" dirty="0"/>
              <a:t>. +/- 8dB requirement) for AWGN.</a:t>
            </a:r>
          </a:p>
          <a:p>
            <a:pPr lvl="1"/>
            <a:r>
              <a:rPr lang="en-GB" sz="1600" dirty="0"/>
              <a:t>Rel-12 category 0 relative RSRP requirements </a:t>
            </a:r>
            <a:r>
              <a:rPr lang="en-GB" sz="1600" dirty="0" smtClean="0"/>
              <a:t>is reused </a:t>
            </a:r>
            <a:r>
              <a:rPr lang="en-GB" sz="1600" dirty="0"/>
              <a:t>down to -12 dB SNR. </a:t>
            </a:r>
          </a:p>
          <a:p>
            <a:pPr lvl="1"/>
            <a:r>
              <a:rPr lang="en-GB" sz="1600" dirty="0" smtClean="0"/>
              <a:t>For SNR levels &lt;-</a:t>
            </a:r>
            <a:r>
              <a:rPr lang="en-GB" sz="1600" dirty="0"/>
              <a:t>12 dB down to FFS, relative RSRP accuracy is relaxed by 1.0 dB (i.e. +/-5dB requirement) for AWGN.</a:t>
            </a:r>
          </a:p>
          <a:p>
            <a:pPr lvl="1"/>
            <a:r>
              <a:rPr lang="en-GB" sz="1600" dirty="0"/>
              <a:t>L1 measurement performed is extended from legacy 400 </a:t>
            </a:r>
            <a:r>
              <a:rPr lang="en-GB" sz="1600" dirty="0" err="1"/>
              <a:t>ms</a:t>
            </a:r>
            <a:r>
              <a:rPr lang="en-GB" sz="1600" dirty="0"/>
              <a:t> for Rel-12 category 0 requirements</a:t>
            </a:r>
            <a:r>
              <a:rPr lang="en-GB" sz="1600" dirty="0" smtClean="0"/>
              <a:t>.</a:t>
            </a:r>
          </a:p>
          <a:p>
            <a:pPr lvl="1"/>
            <a:r>
              <a:rPr lang="en-GB" sz="1600" dirty="0" smtClean="0"/>
              <a:t>New cell search requirements are defined.</a:t>
            </a:r>
          </a:p>
          <a:p>
            <a:pPr lvl="2"/>
            <a:r>
              <a:rPr lang="en-GB" sz="1200" dirty="0" smtClean="0"/>
              <a:t>Interested companies are encouraged to provide simulation results according to assumptions in R4-156656.</a:t>
            </a:r>
          </a:p>
          <a:p>
            <a:pPr lvl="1"/>
            <a:r>
              <a:rPr lang="en-GB" sz="1600" dirty="0" smtClean="0"/>
              <a:t>New RLM requirements are defined due to new control channel (e.g. M-PDCCH).</a:t>
            </a:r>
          </a:p>
          <a:p>
            <a:pPr lvl="1"/>
            <a:r>
              <a:rPr lang="en-GB" sz="1600" dirty="0" smtClean="0"/>
              <a:t>New SI reading requirements are defined.</a:t>
            </a:r>
          </a:p>
          <a:p>
            <a:pPr lvl="1"/>
            <a:r>
              <a:rPr lang="en-GB" sz="1600" dirty="0"/>
              <a:t>IDLE mode requirements </a:t>
            </a:r>
            <a:r>
              <a:rPr lang="en-GB" sz="1600" dirty="0" smtClean="0"/>
              <a:t>for Rel-13 enhanced coverage UEs are </a:t>
            </a:r>
            <a:r>
              <a:rPr lang="en-GB" sz="1600" dirty="0"/>
              <a:t>defined based </a:t>
            </a:r>
            <a:r>
              <a:rPr lang="en-GB" sz="1600" dirty="0" smtClean="0"/>
              <a:t>on corresponding </a:t>
            </a:r>
            <a:r>
              <a:rPr lang="en-GB" sz="1600" dirty="0"/>
              <a:t>CONNECTED mode </a:t>
            </a:r>
            <a:r>
              <a:rPr lang="en-GB" sz="1600" dirty="0" smtClean="0"/>
              <a:t>requirements </a:t>
            </a:r>
            <a:r>
              <a:rPr lang="en-GB" sz="1600" dirty="0"/>
              <a:t>i.e. same measurement period in idle mode and connected </a:t>
            </a:r>
            <a:r>
              <a:rPr lang="en-GB" sz="1600" dirty="0" smtClean="0"/>
              <a:t>mode </a:t>
            </a:r>
            <a:r>
              <a:rPr lang="en-GB" sz="1600" dirty="0"/>
              <a:t>for </a:t>
            </a:r>
            <a:r>
              <a:rPr lang="en-GB" sz="1600" dirty="0" smtClean="0"/>
              <a:t>the DRX </a:t>
            </a:r>
            <a:r>
              <a:rPr lang="en-GB" sz="1600" dirty="0"/>
              <a:t>cycle length </a:t>
            </a:r>
            <a:r>
              <a:rPr lang="en-GB" sz="1600" dirty="0" smtClean="0"/>
              <a:t>under same SNR range.</a:t>
            </a:r>
          </a:p>
          <a:p>
            <a:pPr lvl="1"/>
            <a:endParaRPr lang="en-GB" sz="1600" dirty="0"/>
          </a:p>
          <a:p>
            <a:pPr marL="457200" lvl="1" indent="0">
              <a:buNone/>
            </a:pPr>
            <a:r>
              <a:rPr lang="en-GB" sz="1600" dirty="0" smtClean="0"/>
              <a:t>Note: </a:t>
            </a:r>
            <a:r>
              <a:rPr lang="en-GB" sz="1600" dirty="0"/>
              <a:t>For fading scenarios the estimation techniques used in RRM measurement demonstrates worse performance than under AWGN conditions as noted in [R4-155112].</a:t>
            </a:r>
            <a:endParaRPr lang="sv-SE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marL="457200" lvl="1" indent="0">
              <a:buNone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2721131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439</Words>
  <Application>Microsoft Office PowerPoint</Application>
  <PresentationFormat>On-screen Show (4:3)</PresentationFormat>
  <Paragraphs>43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eMTC measurement requirements</vt:lpstr>
      <vt:lpstr>Background</vt:lpstr>
      <vt:lpstr>Proposals for normal coverage</vt:lpstr>
      <vt:lpstr>Proposal for enhanced coverage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108</cp:revision>
  <dcterms:created xsi:type="dcterms:W3CDTF">2006-08-16T00:00:00Z</dcterms:created>
  <dcterms:modified xsi:type="dcterms:W3CDTF">2015-10-16T07:44:59Z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