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0" r:id="rId2"/>
    <p:sldId id="261" r:id="rId3"/>
    <p:sldId id="262" r:id="rId4"/>
    <p:sldId id="258" r:id="rId5"/>
    <p:sldId id="259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990000"/>
    <a:srgbClr val="800000"/>
    <a:srgbClr val="FFFF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CF8572-C160-456D-AF82-269B395FFE9D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504C9-97F2-4C2C-9367-FA6482FDA0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8747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706C4-0702-4471-BD38-E608A9D25D53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E69C-03C0-424F-9FD4-BBBCFB6A23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7811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501DC-2DE9-4B10-B2F0-C462983E1094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E69C-03C0-424F-9FD4-BBBCFB6A23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3658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BC99D-977B-4D21-9AC8-D7D884FF784E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E69C-03C0-424F-9FD4-BBBCFB6A23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0321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1073-3780-4A02-AAD8-4D0E39D602FA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E69C-03C0-424F-9FD4-BBBCFB6A23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7699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30AC2-1664-4DDB-B584-22F01377478E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E69C-03C0-424F-9FD4-BBBCFB6A23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5204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288BB-85B2-4811-A0E6-6DA0FD41E01B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E69C-03C0-424F-9FD4-BBBCFB6A23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3731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C09C-1800-4F98-9344-5C31D1568203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E69C-03C0-424F-9FD4-BBBCFB6A23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5953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64D31-3EB3-4A47-BBE2-9E4A9347EAB4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E69C-03C0-424F-9FD4-BBBCFB6A23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7410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CAC35-D41A-43E3-A0D5-34F2CD4582D4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E69C-03C0-424F-9FD4-BBBCFB6A23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8773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91CD6-D816-408F-9FF2-852BF40A7385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E69C-03C0-424F-9FD4-BBBCFB6A23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3730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568DF-BAE7-42BF-A6F1-332DA9DE8208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E69C-03C0-424F-9FD4-BBBCFB6A23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1541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9A49F-C9F0-450B-8BCA-F6F4F728831A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0E69C-03C0-424F-9FD4-BBBCFB6A23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129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ctrTitle"/>
          </p:nvPr>
        </p:nvSpPr>
        <p:spPr>
          <a:xfrm>
            <a:off x="0" y="2492896"/>
            <a:ext cx="9144000" cy="1827634"/>
          </a:xfrm>
        </p:spPr>
        <p:txBody>
          <a:bodyPr>
            <a:noAutofit/>
          </a:bodyPr>
          <a:lstStyle/>
          <a:p>
            <a:r>
              <a:rPr kumimoji="1" lang="en-US" altLang="ja-JP" sz="5400" dirty="0" err="1" smtClean="0"/>
              <a:t>PCell</a:t>
            </a:r>
            <a:r>
              <a:rPr kumimoji="1" lang="en-US" altLang="ja-JP" sz="5400" dirty="0" smtClean="0"/>
              <a:t> Mandatory Support </a:t>
            </a:r>
            <a:br>
              <a:rPr kumimoji="1" lang="en-US" altLang="ja-JP" sz="5400" dirty="0" smtClean="0"/>
            </a:br>
            <a:r>
              <a:rPr kumimoji="1" lang="en-US" altLang="ja-JP" sz="5400" dirty="0" smtClean="0"/>
              <a:t>for </a:t>
            </a:r>
            <a:r>
              <a:rPr lang="en-US" altLang="ja-JP" sz="5400" dirty="0" smtClean="0"/>
              <a:t>several combinations</a:t>
            </a:r>
            <a:endParaRPr kumimoji="1" lang="ja-JP" altLang="en-US" sz="5400" dirty="0"/>
          </a:p>
        </p:txBody>
      </p:sp>
      <p:sp>
        <p:nvSpPr>
          <p:cNvPr id="5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606279"/>
            <a:ext cx="6400800" cy="1752600"/>
          </a:xfrm>
        </p:spPr>
        <p:txBody>
          <a:bodyPr anchor="ctr" anchorCtr="1">
            <a:normAutofit/>
          </a:bodyPr>
          <a:lstStyle/>
          <a:p>
            <a:r>
              <a:rPr kumimoji="1" lang="en-US" altLang="ja-JP" sz="4800" dirty="0" smtClean="0"/>
              <a:t>KDDI Corporation</a:t>
            </a:r>
            <a:endParaRPr kumimoji="1" lang="ja-JP" altLang="en-US" sz="4800" dirty="0"/>
          </a:p>
        </p:txBody>
      </p:sp>
      <p:sp>
        <p:nvSpPr>
          <p:cNvPr id="6" name="正方形/長方形 4"/>
          <p:cNvSpPr>
            <a:spLocks noChangeArrowheads="1"/>
          </p:cNvSpPr>
          <p:nvPr/>
        </p:nvSpPr>
        <p:spPr bwMode="auto">
          <a:xfrm>
            <a:off x="165100" y="115888"/>
            <a:ext cx="882491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ja-JP" sz="2400" b="1" dirty="0">
                <a:cs typeface="Arial" charset="0"/>
              </a:rPr>
              <a:t>3GPP TSG-RAN WG4 #</a:t>
            </a:r>
            <a:r>
              <a:rPr lang="de-DE" altLang="ja-JP" sz="2400" b="1" dirty="0" smtClean="0">
                <a:cs typeface="Arial" charset="0"/>
              </a:rPr>
              <a:t>7</a:t>
            </a:r>
            <a:r>
              <a:rPr lang="en-US" altLang="ja-JP" sz="2400" b="1" dirty="0" smtClean="0">
                <a:cs typeface="Arial" charset="0"/>
              </a:rPr>
              <a:t>6-bis</a:t>
            </a:r>
            <a:r>
              <a:rPr lang="de-DE" altLang="ja-JP" sz="2400" b="1" dirty="0">
                <a:cs typeface="Arial" charset="0"/>
              </a:rPr>
              <a:t>	</a:t>
            </a:r>
            <a:endParaRPr lang="ja-JP" altLang="ja-JP" sz="2400" b="1" dirty="0" smtClean="0"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b="1" dirty="0"/>
              <a:t>Sophia Antipolice</a:t>
            </a:r>
            <a:r>
              <a:rPr lang="en-GB" altLang="ja-JP" sz="2400" b="1" dirty="0" smtClean="0"/>
              <a:t>, </a:t>
            </a:r>
            <a:r>
              <a:rPr lang="en-US" altLang="ja-JP" sz="2400" b="1" dirty="0" smtClean="0"/>
              <a:t>France</a:t>
            </a:r>
            <a:r>
              <a:rPr lang="pt-BR" altLang="ja-JP" sz="2400" b="1" dirty="0" smtClean="0"/>
              <a:t>, </a:t>
            </a:r>
            <a:r>
              <a:rPr lang="en-GB" altLang="ja-JP" sz="2400" b="1" dirty="0" smtClean="0"/>
              <a:t>12 </a:t>
            </a:r>
            <a:r>
              <a:rPr lang="en-GB" altLang="ja-JP" sz="2400" b="1" dirty="0"/>
              <a:t>– </a:t>
            </a:r>
            <a:r>
              <a:rPr lang="en-GB" altLang="ja-JP" sz="2400" b="1" dirty="0" smtClean="0"/>
              <a:t>16 October,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2400" b="1" dirty="0"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b="1" dirty="0" smtClean="0">
                <a:cs typeface="Arial" charset="0"/>
              </a:rPr>
              <a:t>	Agenda Item: 5.1.4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b="1" dirty="0" smtClean="0">
                <a:cs typeface="Arial" charset="0"/>
              </a:rPr>
              <a:t>	Document </a:t>
            </a:r>
            <a:r>
              <a:rPr lang="en-US" altLang="ja-JP" sz="2400" b="1" dirty="0">
                <a:cs typeface="Arial" charset="0"/>
              </a:rPr>
              <a:t>for: Approval</a:t>
            </a:r>
            <a:endParaRPr lang="en-US" altLang="en-US" sz="2400" dirty="0">
              <a:cs typeface="Arial" charset="0"/>
            </a:endParaRPr>
          </a:p>
        </p:txBody>
      </p:sp>
      <p:sp>
        <p:nvSpPr>
          <p:cNvPr id="7" name="正方形/長方形 8"/>
          <p:cNvSpPr>
            <a:spLocks noChangeArrowheads="1"/>
          </p:cNvSpPr>
          <p:nvPr/>
        </p:nvSpPr>
        <p:spPr bwMode="auto">
          <a:xfrm>
            <a:off x="7378700" y="136525"/>
            <a:ext cx="15408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b="1" dirty="0">
                <a:cs typeface="Arial" charset="0"/>
              </a:rPr>
              <a:t>R4-</a:t>
            </a:r>
            <a:r>
              <a:rPr lang="en-US" altLang="ja-JP" sz="2400" b="1" dirty="0" smtClean="0">
                <a:cs typeface="Arial" charset="0"/>
              </a:rPr>
              <a:t>155858</a:t>
            </a:r>
            <a:endParaRPr lang="ja-JP" altLang="en-US" sz="2400" dirty="0">
              <a:cs typeface="Arial" charset="0"/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E69C-03C0-424F-9FD4-BBBCFB6A238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6341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Contents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>
            <a:normAutofit fontScale="92500"/>
          </a:bodyPr>
          <a:lstStyle/>
          <a:p>
            <a:r>
              <a:rPr kumimoji="1" lang="en-US" altLang="ja-JP" sz="4000" dirty="0" smtClean="0"/>
              <a:t>[Background] Why we need </a:t>
            </a:r>
            <a:r>
              <a:rPr kumimoji="1" lang="en-US" altLang="ja-JP" sz="4000" dirty="0" err="1" smtClean="0"/>
              <a:t>PCell</a:t>
            </a:r>
            <a:r>
              <a:rPr kumimoji="1" lang="en-US" altLang="ja-JP" sz="4000" dirty="0" smtClean="0"/>
              <a:t> Support as many bands as possible.</a:t>
            </a:r>
          </a:p>
          <a:p>
            <a:endParaRPr kumimoji="1" lang="en-US" altLang="ja-JP" sz="4000" dirty="0" smtClean="0"/>
          </a:p>
          <a:p>
            <a:r>
              <a:rPr lang="en-US" altLang="ja-JP" sz="4000" dirty="0" smtClean="0"/>
              <a:t>[Analysis] Two specific cases are analyzed. </a:t>
            </a:r>
            <a:endParaRPr lang="en-US" altLang="ja-JP" sz="4000" dirty="0"/>
          </a:p>
          <a:p>
            <a:endParaRPr kumimoji="1" lang="en-US" altLang="ja-JP" sz="4000" dirty="0" smtClean="0"/>
          </a:p>
          <a:p>
            <a:r>
              <a:rPr kumimoji="1" lang="en-US" altLang="ja-JP" sz="4000" dirty="0" smtClean="0"/>
              <a:t>[Proposals] Several Proposals on Class A2 combinations</a:t>
            </a:r>
            <a:endParaRPr kumimoji="1" lang="ja-JP" altLang="en-US" sz="4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E69C-03C0-424F-9FD4-BBBCFB6A238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00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Several companies</a:t>
            </a:r>
            <a:r>
              <a:rPr kumimoji="1" lang="en-US" altLang="ja-JP" dirty="0" smtClean="0"/>
              <a:t> have made a question “Why UE has to support </a:t>
            </a:r>
            <a:r>
              <a:rPr kumimoji="1" lang="en-US" altLang="ja-JP" dirty="0" err="1" smtClean="0"/>
              <a:t>PCell</a:t>
            </a:r>
            <a:r>
              <a:rPr kumimoji="1" lang="en-US" altLang="ja-JP" dirty="0" smtClean="0"/>
              <a:t> in all bands?”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We have explained several times </a:t>
            </a:r>
            <a:r>
              <a:rPr lang="en-US" altLang="ja-JP" dirty="0" smtClean="0"/>
              <a:t>by</a:t>
            </a:r>
            <a:r>
              <a:rPr kumimoji="1" lang="en-US" altLang="ja-JP" dirty="0" smtClean="0"/>
              <a:t> the online comment but it seems one of our main concerns was not still shared in RAN4.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CA_26A-41A is taken as an example to explain.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E69C-03C0-424F-9FD4-BBBCFB6A238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7995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正方形/長方形 58"/>
          <p:cNvSpPr/>
          <p:nvPr/>
        </p:nvSpPr>
        <p:spPr>
          <a:xfrm>
            <a:off x="107504" y="107921"/>
            <a:ext cx="8964488" cy="1200329"/>
          </a:xfrm>
          <a:prstGeom prst="rect">
            <a:avLst/>
          </a:prstGeom>
        </p:spPr>
        <p:txBody>
          <a:bodyPr wrap="square" lIns="36000" rIns="36000">
            <a:spAutoFit/>
          </a:bodyPr>
          <a:lstStyle/>
          <a:p>
            <a:pPr algn="ctr"/>
            <a:r>
              <a:rPr lang="en-US" altLang="ja-JP" sz="3600" b="1" dirty="0" smtClean="0"/>
              <a:t>Case#1:</a:t>
            </a:r>
          </a:p>
          <a:p>
            <a:pPr algn="ctr"/>
            <a:r>
              <a:rPr lang="en-US" altLang="ja-JP" sz="3600" b="1" dirty="0" smtClean="0"/>
              <a:t>If UE supports CA_26A-41A </a:t>
            </a:r>
            <a:r>
              <a:rPr lang="en-US" altLang="ja-JP" sz="36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PCell</a:t>
            </a:r>
            <a:r>
              <a:rPr lang="en-US" altLang="ja-JP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only in B26</a:t>
            </a:r>
            <a:endParaRPr lang="ja-JP" altLang="en-US" sz="36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00" y="1440000"/>
            <a:ext cx="7547247" cy="52243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E69C-03C0-424F-9FD4-BBBCFB6A238C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3665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正方形/長方形 58"/>
          <p:cNvSpPr/>
          <p:nvPr/>
        </p:nvSpPr>
        <p:spPr>
          <a:xfrm>
            <a:off x="0" y="107921"/>
            <a:ext cx="9144000" cy="1200329"/>
          </a:xfrm>
          <a:prstGeom prst="rect">
            <a:avLst/>
          </a:prstGeom>
        </p:spPr>
        <p:txBody>
          <a:bodyPr wrap="square" lIns="36000" rIns="36000">
            <a:spAutoFit/>
          </a:bodyPr>
          <a:lstStyle/>
          <a:p>
            <a:pPr algn="ctr"/>
            <a:r>
              <a:rPr lang="en-US" altLang="ja-JP" sz="3600" b="1" dirty="0" smtClean="0"/>
              <a:t>Case#2: </a:t>
            </a:r>
          </a:p>
          <a:p>
            <a:pPr algn="ctr"/>
            <a:r>
              <a:rPr lang="en-US" altLang="ja-JP" sz="3600" b="1" dirty="0" smtClean="0"/>
              <a:t>If UE supports CA_26A-41A </a:t>
            </a:r>
            <a:r>
              <a:rPr lang="en-US" altLang="ja-JP" sz="3600" b="1" u="sng" dirty="0" err="1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PCell</a:t>
            </a:r>
            <a:r>
              <a:rPr lang="en-US" altLang="ja-JP" sz="3600" b="1" u="sng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both bands</a:t>
            </a:r>
            <a:endParaRPr lang="ja-JP" altLang="en-US" sz="3600" b="1" u="sng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00" y="1440000"/>
            <a:ext cx="7549200" cy="52236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E69C-03C0-424F-9FD4-BBBCFB6A238C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3227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Analysis for Case#1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In case#1, namely </a:t>
            </a:r>
            <a:r>
              <a:rPr kumimoji="1" lang="en-US" altLang="ja-JP" dirty="0" err="1" smtClean="0"/>
              <a:t>PCell</a:t>
            </a:r>
            <a:r>
              <a:rPr kumimoji="1" lang="en-US" altLang="ja-JP" dirty="0" smtClean="0"/>
              <a:t> only supported in B26, RAN4 can find two observation.</a:t>
            </a:r>
          </a:p>
          <a:p>
            <a:pPr lvl="1"/>
            <a:r>
              <a:rPr lang="en-US" altLang="ja-JP" dirty="0" smtClean="0"/>
              <a:t>Observation#1: When B26 UL resource is full, new UE in B26 only area cannot be accepted unless B26 UL resource becomes available.</a:t>
            </a:r>
          </a:p>
          <a:p>
            <a:pPr lvl="1"/>
            <a:endParaRPr kumimoji="1" lang="en-US" altLang="ja-JP" dirty="0" smtClean="0"/>
          </a:p>
          <a:p>
            <a:pPr lvl="1"/>
            <a:r>
              <a:rPr kumimoji="1" lang="en-US" altLang="ja-JP" dirty="0" smtClean="0"/>
              <a:t>Observation#2: In order to accept new UE in B26 only area, CA_26A-41A configuration is changed into B26 single operation.  This user will have an experience on throughput degradation.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E69C-03C0-424F-9FD4-BBBCFB6A238C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2898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Analysis in Case#2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In Case#2, namely </a:t>
            </a:r>
            <a:r>
              <a:rPr kumimoji="1" lang="en-US" altLang="ja-JP" dirty="0" err="1" smtClean="0"/>
              <a:t>PCell</a:t>
            </a:r>
            <a:r>
              <a:rPr kumimoji="1" lang="en-US" altLang="ja-JP" dirty="0" smtClean="0"/>
              <a:t> operation is supported in both bands (B26 and B41), RAN4 can also find two observations.</a:t>
            </a:r>
          </a:p>
          <a:p>
            <a:pPr lvl="1"/>
            <a:r>
              <a:rPr lang="en-US" altLang="ja-JP" dirty="0" smtClean="0"/>
              <a:t>Observation#1: </a:t>
            </a:r>
            <a:r>
              <a:rPr kumimoji="1" lang="en-US" altLang="ja-JP" dirty="0" smtClean="0"/>
              <a:t>UL resources can be balanced.</a:t>
            </a:r>
            <a:endParaRPr lang="en-US" altLang="ja-JP" dirty="0"/>
          </a:p>
          <a:p>
            <a:pPr lvl="1"/>
            <a:endParaRPr kumimoji="1" lang="en-US" altLang="ja-JP" dirty="0" smtClean="0"/>
          </a:p>
          <a:p>
            <a:pPr lvl="1"/>
            <a:r>
              <a:rPr kumimoji="1" lang="en-US" altLang="ja-JP" dirty="0" smtClean="0"/>
              <a:t>Observation#2: </a:t>
            </a:r>
            <a:r>
              <a:rPr lang="en-US" altLang="ja-JP" dirty="0">
                <a:sym typeface="Wingdings" panose="05000000000000000000" pitchFamily="2" charset="2"/>
              </a:rPr>
              <a:t>Changing CA_26A-41A configuration into single B26 is not needed not likely in Case#1.  This reduces the number of signaling and avoids throughput </a:t>
            </a:r>
            <a:r>
              <a:rPr lang="en-US" altLang="ja-JP" dirty="0" smtClean="0">
                <a:sym typeface="Wingdings" panose="05000000000000000000" pitchFamily="2" charset="2"/>
              </a:rPr>
              <a:t>degradation.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E69C-03C0-424F-9FD4-BBBCFB6A238C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019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1180728"/>
          </a:xfrm>
        </p:spPr>
        <p:txBody>
          <a:bodyPr/>
          <a:lstStyle/>
          <a:p>
            <a:r>
              <a:rPr kumimoji="1" lang="en-US" altLang="ja-JP" dirty="0" smtClean="0"/>
              <a:t>We propose </a:t>
            </a:r>
            <a:r>
              <a:rPr kumimoji="1" lang="en-US" altLang="ja-JP" dirty="0" err="1" smtClean="0"/>
              <a:t>PCell</a:t>
            </a:r>
            <a:r>
              <a:rPr kumimoji="1" lang="en-US" altLang="ja-JP" dirty="0" smtClean="0"/>
              <a:t> configurations as below.</a:t>
            </a:r>
          </a:p>
          <a:p>
            <a:endParaRPr lang="en-US" altLang="ja-JP" dirty="0"/>
          </a:p>
          <a:p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277557"/>
              </p:ext>
            </p:extLst>
          </p:nvPr>
        </p:nvGraphicFramePr>
        <p:xfrm>
          <a:off x="395536" y="2060848"/>
          <a:ext cx="8352928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1656184"/>
                <a:gridCol w="1512168"/>
                <a:gridCol w="3672408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CA Configuration</a:t>
                      </a:r>
                      <a:endParaRPr kumimoji="1" lang="ja-JP" altLang="en-US" dirty="0"/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 smtClean="0"/>
                        <a:t>PCell</a:t>
                      </a:r>
                      <a:r>
                        <a:rPr kumimoji="1" lang="en-US" altLang="ja-JP" baseline="0" dirty="0" smtClean="0"/>
                        <a:t> Support Mandatory</a:t>
                      </a:r>
                      <a:endParaRPr kumimoji="1" lang="ja-JP" altLang="en-US" dirty="0"/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 smtClean="0"/>
                        <a:t>PCell</a:t>
                      </a:r>
                      <a:r>
                        <a:rPr kumimoji="1" lang="en-US" altLang="ja-JP" dirty="0" smtClean="0"/>
                        <a:t> Support Optional</a:t>
                      </a:r>
                      <a:endParaRPr kumimoji="1" lang="ja-JP" altLang="en-US" dirty="0"/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Comments</a:t>
                      </a:r>
                      <a:endParaRPr kumimoji="1" lang="ja-JP" altLang="en-US" dirty="0"/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CA_1A-28A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Band</a:t>
                      </a:r>
                      <a:r>
                        <a:rPr kumimoji="1" lang="en-US" altLang="ja-JP" baseline="0" dirty="0" smtClean="0"/>
                        <a:t> 1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Band 28 (~R12)</a:t>
                      </a:r>
                      <a:endParaRPr kumimoji="1" lang="ja-JP" alt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Band 28 (R13~)</a:t>
                      </a:r>
                      <a:endParaRPr kumimoji="1" lang="ja-JP" altLang="en-US" dirty="0" smtClean="0"/>
                    </a:p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Up to Rel-12, </a:t>
                      </a:r>
                      <a:r>
                        <a:rPr kumimoji="1" lang="en-US" altLang="ja-JP" dirty="0" err="1" smtClean="0"/>
                        <a:t>PCell</a:t>
                      </a:r>
                      <a:r>
                        <a:rPr kumimoji="1" lang="en-US" altLang="ja-JP" dirty="0" smtClean="0"/>
                        <a:t> support in B28 should be mandatory to avoid UE fragmentation.  From Rel-13 onwards,</a:t>
                      </a:r>
                      <a:r>
                        <a:rPr kumimoji="1" lang="en-US" altLang="ja-JP" baseline="0" dirty="0" smtClean="0"/>
                        <a:t> </a:t>
                      </a:r>
                      <a:r>
                        <a:rPr kumimoji="1" lang="en-US" altLang="ja-JP" dirty="0" err="1" smtClean="0"/>
                        <a:t>PCell</a:t>
                      </a:r>
                      <a:r>
                        <a:rPr kumimoji="1" lang="en-US" altLang="ja-JP" dirty="0" smtClean="0"/>
                        <a:t> support in B28 will be decided</a:t>
                      </a:r>
                      <a:r>
                        <a:rPr kumimoji="1" lang="en-US" altLang="ja-JP" baseline="0" dirty="0" smtClean="0"/>
                        <a:t> by capability signaling.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CA_26A-41A,</a:t>
                      </a:r>
                      <a:r>
                        <a:rPr kumimoji="1" lang="en-US" altLang="ja-JP" baseline="0" dirty="0" smtClean="0"/>
                        <a:t> CA_26A-41C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Band</a:t>
                      </a:r>
                      <a:r>
                        <a:rPr kumimoji="1" lang="en-US" altLang="ja-JP" baseline="0" dirty="0" smtClean="0"/>
                        <a:t> 26</a:t>
                      </a:r>
                    </a:p>
                    <a:p>
                      <a:r>
                        <a:rPr kumimoji="1" lang="en-US" altLang="ja-JP" baseline="0" dirty="0" smtClean="0"/>
                        <a:t>Band 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1) </a:t>
                      </a:r>
                      <a:r>
                        <a:rPr kumimoji="1" lang="en-US" altLang="ja-JP" dirty="0" err="1" smtClean="0"/>
                        <a:t>PCell</a:t>
                      </a:r>
                      <a:r>
                        <a:rPr kumimoji="1" lang="en-US" altLang="ja-JP" dirty="0" smtClean="0"/>
                        <a:t> support in B41 depend</a:t>
                      </a:r>
                      <a:r>
                        <a:rPr kumimoji="1" lang="en-US" altLang="ja-JP" baseline="0" dirty="0" smtClean="0"/>
                        <a:t>s on how to handle harmonic mixing issue.</a:t>
                      </a:r>
                    </a:p>
                    <a:p>
                      <a:r>
                        <a:rPr kumimoji="1" lang="en-US" altLang="ja-JP" dirty="0" smtClean="0"/>
                        <a:t>2) This is Class A2 combination but HTF is not</a:t>
                      </a:r>
                      <a:r>
                        <a:rPr kumimoji="1" lang="en-US" altLang="ja-JP" baseline="0" dirty="0" smtClean="0"/>
                        <a:t> assumed so B26 can always become </a:t>
                      </a:r>
                      <a:r>
                        <a:rPr kumimoji="1" lang="en-US" altLang="ja-JP" baseline="0" dirty="0" err="1" smtClean="0"/>
                        <a:t>PCell</a:t>
                      </a:r>
                      <a:r>
                        <a:rPr kumimoji="1" lang="en-US" altLang="ja-JP" baseline="0" dirty="0" smtClean="0"/>
                        <a:t>.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CA_1A-42A,</a:t>
                      </a:r>
                    </a:p>
                    <a:p>
                      <a:r>
                        <a:rPr kumimoji="1" lang="en-US" altLang="ja-JP" dirty="0" smtClean="0"/>
                        <a:t>CA_1A-42C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Band 1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Band 42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E69C-03C0-424F-9FD4-BBBCFB6A238C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33675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371</Words>
  <Application>Microsoft Office PowerPoint</Application>
  <PresentationFormat>画面に合わせる (4:3)</PresentationFormat>
  <Paragraphs>62</Paragraphs>
  <Slides>8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Office ​​テーマ</vt:lpstr>
      <vt:lpstr>PCell Mandatory Support  for several combinations</vt:lpstr>
      <vt:lpstr>Contents</vt:lpstr>
      <vt:lpstr>Background</vt:lpstr>
      <vt:lpstr>PowerPoint プレゼンテーション</vt:lpstr>
      <vt:lpstr>PowerPoint プレゼンテーション</vt:lpstr>
      <vt:lpstr>Analysis for Case#1</vt:lpstr>
      <vt:lpstr>Analysis in Case#2</vt:lpstr>
      <vt:lpstr>Proposals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OM</cp:lastModifiedBy>
  <cp:revision>18</cp:revision>
  <dcterms:created xsi:type="dcterms:W3CDTF">2015-09-07T04:49:25Z</dcterms:created>
  <dcterms:modified xsi:type="dcterms:W3CDTF">2015-10-05T14:19:45Z</dcterms:modified>
</cp:coreProperties>
</file>