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67" autoAdjust="0"/>
  </p:normalViewPr>
  <p:slideViewPr>
    <p:cSldViewPr>
      <p:cViewPr varScale="1">
        <p:scale>
          <a:sx n="71" d="100"/>
          <a:sy n="71" d="100"/>
        </p:scale>
        <p:origin x="-1736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1989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15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2849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812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262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040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2494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5267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21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51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51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721F7-73FF-4299-8ED1-BDA7F24AFCE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 smtClean="0"/>
              <a:t>Way Forward on MSD </a:t>
            </a:r>
            <a:br>
              <a:rPr lang="en-US" altLang="ja-JP" sz="5400" b="1" dirty="0" smtClean="0"/>
            </a:br>
            <a:r>
              <a:rPr lang="en-US" altLang="ja-JP" sz="5400" b="1" dirty="0" smtClean="0"/>
              <a:t>for CA_28A-42A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#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7</a:t>
            </a: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6-bis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Sophia </a:t>
            </a:r>
            <a:r>
              <a:rPr lang="en-GB" altLang="ja-JP" sz="2400" b="1" kern="0" dirty="0" err="1" smtClean="0">
                <a:solidFill>
                  <a:sysClr val="windowText" lastClr="000000"/>
                </a:solidFill>
              </a:rPr>
              <a:t>Antipolis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France</a:t>
            </a:r>
            <a:r>
              <a:rPr kumimoji="1" lang="pt-B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12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–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16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October, 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noProof="0" dirty="0" smtClean="0">
                <a:solidFill>
                  <a:sysClr val="windowText" lastClr="000000"/>
                </a:solidFill>
                <a:cs typeface="Arial" charset="0"/>
              </a:rPr>
              <a:t>7.43.2.2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14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155839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15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4679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CA_28A-42A is classified as Class A2 because  5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 harmonic of Band 28 UL will fall into Band 42 DL.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Thus, MSD requirements would be needed.</a:t>
            </a:r>
          </a:p>
          <a:p>
            <a:endParaRPr kumimoji="1" lang="en-US" altLang="ja-JP" dirty="0" smtClean="0"/>
          </a:p>
          <a:p>
            <a:r>
              <a:rPr lang="en-US" altLang="ja-JP" dirty="0" smtClean="0"/>
              <a:t>Also for delta values, RAN4 does not have same understanding.  So way forward is needed.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7867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</a:t>
            </a:r>
            <a:r>
              <a:rPr kumimoji="1" lang="en-US" altLang="ja-JP" dirty="0" smtClean="0"/>
              <a:t>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MSD</a:t>
            </a:r>
          </a:p>
          <a:p>
            <a:pPr lvl="1"/>
            <a:r>
              <a:rPr lang="en-US" altLang="ja-JP" dirty="0" smtClean="0"/>
              <a:t>Continue studies and conclude in RAN4#77.</a:t>
            </a:r>
            <a:endParaRPr kumimoji="1" lang="en-US" altLang="ja-JP" dirty="0"/>
          </a:p>
          <a:p>
            <a:r>
              <a:rPr lang="en-US" altLang="ja-JP" dirty="0" smtClean="0"/>
              <a:t>Delta values</a:t>
            </a:r>
          </a:p>
          <a:p>
            <a:pPr lvl="1"/>
            <a:r>
              <a:rPr lang="en-US" altLang="ja-JP" dirty="0" smtClean="0"/>
              <a:t>Below values should be approved.</a:t>
            </a:r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r>
              <a:rPr lang="el-GR" altLang="ja-JP" dirty="0" smtClean="0"/>
              <a:t>ΔR</a:t>
            </a:r>
            <a:r>
              <a:rPr lang="el-GR" altLang="ja-JP" baseline="-25000" dirty="0" smtClean="0"/>
              <a:t>IB</a:t>
            </a:r>
            <a:r>
              <a:rPr lang="el-GR" altLang="ja-JP" dirty="0" smtClean="0"/>
              <a:t> </a:t>
            </a:r>
            <a:r>
              <a:rPr lang="en-US" altLang="ja-JP" dirty="0" smtClean="0"/>
              <a:t>should not be 0 dB because at least there are two relaxation factors. 1) </a:t>
            </a:r>
            <a:r>
              <a:rPr lang="en-US" altLang="ja-JP" dirty="0" err="1" smtClean="0"/>
              <a:t>triplexer</a:t>
            </a:r>
            <a:r>
              <a:rPr lang="en-US" altLang="ja-JP" dirty="0" smtClean="0"/>
              <a:t> and 2) HTF.</a:t>
            </a:r>
          </a:p>
          <a:p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435166"/>
              </p:ext>
            </p:extLst>
          </p:nvPr>
        </p:nvGraphicFramePr>
        <p:xfrm>
          <a:off x="1403648" y="3933056"/>
          <a:ext cx="6696743" cy="1097280"/>
        </p:xfrm>
        <a:graphic>
          <a:graphicData uri="http://schemas.openxmlformats.org/drawingml/2006/table">
            <a:tbl>
              <a:tblPr/>
              <a:tblGrid>
                <a:gridCol w="2014676"/>
                <a:gridCol w="1560689"/>
                <a:gridCol w="1560689"/>
                <a:gridCol w="1560689"/>
              </a:tblGrid>
              <a:tr h="266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Inter-band CA Configuration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E-UTRA Band</a:t>
                      </a:r>
                      <a:endParaRPr lang="ja-JP" sz="1800" u="none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u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ΔT</a:t>
                      </a:r>
                      <a:r>
                        <a:rPr lang="en-US" sz="1800" b="1" u="none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IB,c</a:t>
                      </a:r>
                      <a:r>
                        <a:rPr lang="en-US" sz="18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 [dB]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b="1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ΔR</a:t>
                      </a:r>
                      <a:r>
                        <a:rPr lang="en-US" altLang="ja-JP" sz="1800" b="1" u="none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IB</a:t>
                      </a:r>
                      <a:r>
                        <a:rPr lang="en-US" altLang="ja-JP" sz="1800" b="1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[dB]</a:t>
                      </a:r>
                      <a:endParaRPr lang="ja-JP" altLang="ja-JP" sz="1800" u="none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CA_28A-42A</a:t>
                      </a:r>
                      <a:endParaRPr lang="ja-JP" sz="1800" u="none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28</a:t>
                      </a:r>
                      <a:endParaRPr lang="ja-JP" sz="1800" u="none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0.5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b="1" u="none" dirty="0" smtClean="0">
                          <a:solidFill>
                            <a:srgbClr val="000090"/>
                          </a:solidFill>
                          <a:effectLst/>
                          <a:latin typeface="+mn-lt"/>
                          <a:ea typeface="ＭＳ 明朝"/>
                        </a:rPr>
                        <a:t>0.2</a:t>
                      </a:r>
                      <a:endParaRPr lang="ja-JP" sz="1800" b="1" u="none" dirty="0">
                        <a:solidFill>
                          <a:srgbClr val="000090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306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42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0.8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</a:rPr>
                        <a:t>0.5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647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MTK (R4-155973)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6993745"/>
              </p:ext>
            </p:extLst>
          </p:nvPr>
        </p:nvGraphicFramePr>
        <p:xfrm>
          <a:off x="1043608" y="2348880"/>
          <a:ext cx="7704856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934356"/>
                <a:gridCol w="956322"/>
                <a:gridCol w="956322"/>
                <a:gridCol w="977047"/>
                <a:gridCol w="977047"/>
                <a:gridCol w="977047"/>
                <a:gridCol w="926715"/>
              </a:tblGrid>
              <a:tr h="1981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H5 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MSD (dB)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981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Main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Diversity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 MHz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 MHz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 MHz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 MHz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w/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harmonic filter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-87.3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-87.8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9.0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6.5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5.2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4.4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457200" y="1600201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Below MSD would be expected.</a:t>
            </a:r>
            <a:endParaRPr lang="ja-JP" altLang="en-US" dirty="0"/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>
          <a:xfrm>
            <a:off x="402967" y="3429000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ANT ISO does not affect MSD improvement so much.</a:t>
            </a:r>
            <a:endParaRPr lang="ja-JP" altLang="en-US" dirty="0"/>
          </a:p>
        </p:txBody>
      </p:sp>
      <p:pic>
        <p:nvPicPr>
          <p:cNvPr id="2049" name="Chart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7" y="4149080"/>
            <a:ext cx="43656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1674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QC (R4-156520)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r>
              <a:rPr kumimoji="1" lang="en-US" altLang="ja-JP" dirty="0" smtClean="0"/>
              <a:t>No MSD if 1MHz GB is assumed from direct 5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 wave.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192270"/>
              </p:ext>
            </p:extLst>
          </p:nvPr>
        </p:nvGraphicFramePr>
        <p:xfrm>
          <a:off x="2483768" y="2276872"/>
          <a:ext cx="532859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74979"/>
                <a:gridCol w="2466234"/>
                <a:gridCol w="1487379"/>
              </a:tblGrid>
              <a:tr h="50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B42 CH BW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Sensitivity 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dBm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)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MSD 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dBm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)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5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-99.0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0.0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-96.0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0.0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15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-94.2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0.0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20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-93.0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0.0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467544" y="4217640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Below MSD was observed for direct 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wave.</a:t>
            </a:r>
            <a:endParaRPr lang="ja-JP" altLang="en-US" dirty="0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055002"/>
              </p:ext>
            </p:extLst>
          </p:nvPr>
        </p:nvGraphicFramePr>
        <p:xfrm>
          <a:off x="2411760" y="4865712"/>
          <a:ext cx="5400600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55530"/>
                <a:gridCol w="2431345"/>
                <a:gridCol w="1613725"/>
              </a:tblGrid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B42 CH BW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Sensitivity 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dBm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)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MSD 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dBm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)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5 MHz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-82.4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16.6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10 MHz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-82.3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13.7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15 MHz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-82.2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12.0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20 MHz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-82.1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10.9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013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Delta values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009232"/>
              </p:ext>
            </p:extLst>
          </p:nvPr>
        </p:nvGraphicFramePr>
        <p:xfrm>
          <a:off x="1691681" y="2032640"/>
          <a:ext cx="6696743" cy="1097280"/>
        </p:xfrm>
        <a:graphic>
          <a:graphicData uri="http://schemas.openxmlformats.org/drawingml/2006/table">
            <a:tbl>
              <a:tblPr/>
              <a:tblGrid>
                <a:gridCol w="2014676"/>
                <a:gridCol w="1560689"/>
                <a:gridCol w="1560689"/>
                <a:gridCol w="1560689"/>
              </a:tblGrid>
              <a:tr h="266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Inter-band CA Configuration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E-UTRA Band</a:t>
                      </a:r>
                      <a:endParaRPr lang="ja-JP" sz="1800" u="none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u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ΔT</a:t>
                      </a:r>
                      <a:r>
                        <a:rPr lang="en-US" sz="1800" b="1" u="none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IB,c</a:t>
                      </a:r>
                      <a:r>
                        <a:rPr lang="en-US" sz="18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 [dB]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b="1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ΔR</a:t>
                      </a:r>
                      <a:r>
                        <a:rPr lang="en-US" altLang="ja-JP" sz="1800" b="1" u="none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IB</a:t>
                      </a:r>
                      <a:r>
                        <a:rPr lang="en-US" altLang="ja-JP" sz="1800" b="1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 [dB]</a:t>
                      </a:r>
                      <a:endParaRPr lang="ja-JP" altLang="ja-JP" sz="1800" u="none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CA_28A-42A</a:t>
                      </a:r>
                      <a:endParaRPr lang="ja-JP" sz="1800" u="none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28</a:t>
                      </a:r>
                      <a:endParaRPr lang="ja-JP" sz="1800" u="none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0.6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</a:rPr>
                        <a:t>0.2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306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42</a:t>
                      </a:r>
                      <a:endParaRPr lang="ja-JP" sz="1800" u="none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0.8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</a:rPr>
                        <a:t>0.5</a:t>
                      </a:r>
                      <a:endParaRPr lang="ja-JP" sz="1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12169"/>
            <a:ext cx="8229600" cy="1108720"/>
          </a:xfrm>
        </p:spPr>
        <p:txBody>
          <a:bodyPr/>
          <a:lstStyle/>
          <a:p>
            <a:r>
              <a:rPr kumimoji="1" lang="en-US" altLang="ja-JP" dirty="0" smtClean="0"/>
              <a:t>KDDI: R4-155838</a:t>
            </a:r>
            <a:endParaRPr kumimoji="1" lang="ja-JP" altLang="en-US" dirty="0"/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>
          <a:xfrm>
            <a:off x="467544" y="3212976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Qualcomm: R4-155838</a:t>
            </a:r>
            <a:endParaRPr lang="ja-JP" altLang="en-US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983375"/>
              </p:ext>
            </p:extLst>
          </p:nvPr>
        </p:nvGraphicFramePr>
        <p:xfrm>
          <a:off x="1619672" y="3963556"/>
          <a:ext cx="7016598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056998"/>
                <a:gridCol w="1467358"/>
                <a:gridCol w="1189123"/>
                <a:gridCol w="1189123"/>
                <a:gridCol w="1056998"/>
                <a:gridCol w="1056998"/>
              </a:tblGrid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Band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Triplexer Loss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HTF filter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Total loss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Del_T_IB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Del_R_IB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B28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0.4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0.6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1.0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[0.5]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[0.5]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B42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1.3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1.3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[0.8]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[0.5]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コンテンツ プレースホルダー 2"/>
          <p:cNvSpPr txBox="1">
            <a:spLocks/>
          </p:cNvSpPr>
          <p:nvPr/>
        </p:nvSpPr>
        <p:spPr>
          <a:xfrm>
            <a:off x="467544" y="4984576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err="1" smtClean="0"/>
              <a:t>TeliaSonera</a:t>
            </a:r>
            <a:r>
              <a:rPr lang="en-US" altLang="ja-JP" dirty="0" smtClean="0"/>
              <a:t>: On-line comment</a:t>
            </a:r>
          </a:p>
          <a:p>
            <a:pPr lvl="1"/>
            <a:r>
              <a:rPr lang="en-US" altLang="ja-JP" dirty="0"/>
              <a:t> </a:t>
            </a:r>
            <a:r>
              <a:rPr lang="el-GR" altLang="ja-JP" dirty="0"/>
              <a:t>ΔR</a:t>
            </a:r>
            <a:r>
              <a:rPr lang="el-GR" altLang="ja-JP" baseline="-25000" dirty="0"/>
              <a:t>IB</a:t>
            </a:r>
            <a:r>
              <a:rPr lang="el-GR" altLang="ja-JP" dirty="0"/>
              <a:t> </a:t>
            </a:r>
            <a:r>
              <a:rPr lang="en-US" altLang="ja-JP" dirty="0" smtClean="0"/>
              <a:t>for Band 28 should be 0 </a:t>
            </a:r>
            <a:r>
              <a:rPr lang="en-US" altLang="ja-JP" dirty="0" err="1" smtClean="0"/>
              <a:t>dB.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585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366</Words>
  <Application>Microsoft Macintosh PowerPoint</Application>
  <PresentationFormat>画面に合わせる (4:3)</PresentationFormat>
  <Paragraphs>121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Way Forward on MSD  for CA_28A-42A</vt:lpstr>
      <vt:lpstr>Background</vt:lpstr>
      <vt:lpstr>Way Forward</vt:lpstr>
      <vt:lpstr>MTK (R4-155973)</vt:lpstr>
      <vt:lpstr>QC (R4-156520)</vt:lpstr>
      <vt:lpstr>Delta values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CA_28A-42A MSD</dc:title>
  <dc:creator>OM</dc:creator>
  <cp:lastModifiedBy>尾原 誠明</cp:lastModifiedBy>
  <cp:revision>10</cp:revision>
  <dcterms:created xsi:type="dcterms:W3CDTF">2015-10-08T02:33:11Z</dcterms:created>
  <dcterms:modified xsi:type="dcterms:W3CDTF">2015-10-16T06:31:35Z</dcterms:modified>
</cp:coreProperties>
</file>