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60" r:id="rId3"/>
    <p:sldId id="26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8" d="100"/>
          <a:sy n="78" d="100"/>
        </p:scale>
        <p:origin x="64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AC695-F061-4482-B8A6-7CB5B95185DA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14A1F6-04B3-49C1-9B79-808924B8E3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239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B98750-AF37-4CAC-BACD-F195BFA6737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4A1F6-04B3-49C1-9B79-808924B8E38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0215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4A1F6-04B3-49C1-9B79-808924B8E38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865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90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080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923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251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44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951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285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988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19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496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257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DE028-C543-4125-8159-A6EEE2B373E3}" type="datetimeFigureOut">
              <a:rPr lang="zh-CN" altLang="en-US" smtClean="0"/>
              <a:t>2015/10/4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24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1676400"/>
            <a:ext cx="7772400" cy="1847850"/>
          </a:xfrm>
        </p:spPr>
        <p:txBody>
          <a:bodyPr/>
          <a:lstStyle/>
          <a:p>
            <a:r>
              <a:rPr lang="en-US" altLang="ja-JP" sz="4000" dirty="0" err="1" smtClean="0">
                <a:ea typeface="MS PGothic" panose="020B0600070205080204" pitchFamily="34" charset="-128"/>
              </a:rPr>
              <a:t>Wayforward</a:t>
            </a:r>
            <a:r>
              <a:rPr lang="en-US" altLang="ja-JP" sz="4000" dirty="0" smtClean="0">
                <a:ea typeface="MS PGothic" panose="020B0600070205080204" pitchFamily="34" charset="-128"/>
              </a:rPr>
              <a:t> on </a:t>
            </a:r>
            <a:r>
              <a:rPr lang="en-US" altLang="ja-JP" sz="4000" dirty="0" smtClean="0">
                <a:ea typeface="MS PGothic" panose="020B0600070205080204" pitchFamily="34" charset="-128"/>
              </a:rPr>
              <a:t>SSTD </a:t>
            </a:r>
            <a:r>
              <a:rPr lang="en-US" altLang="ja-JP" sz="4000" dirty="0" smtClean="0">
                <a:ea typeface="MS PGothic" panose="020B0600070205080204" pitchFamily="34" charset="-128"/>
              </a:rPr>
              <a:t>reporting for DC enhancement</a:t>
            </a:r>
            <a:endParaRPr lang="en-US" altLang="ja-JP" sz="4000" dirty="0">
              <a:ea typeface="MS PGothic" panose="020B0600070205080204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ea typeface="MS PGothic" panose="020B0600070205080204" pitchFamily="34" charset="-128"/>
              </a:rPr>
              <a:t>Intel, ….</a:t>
            </a:r>
            <a:endParaRPr lang="en-US" altLang="ja-JP" dirty="0">
              <a:ea typeface="MS PGothic" panose="020B0600070205080204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9719536" y="28416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 dirty="0" smtClean="0">
                <a:ea typeface="MS PGothic" panose="020B0600070205080204" pitchFamily="34" charset="-128"/>
              </a:rPr>
              <a:t>R4-155613</a:t>
            </a:r>
            <a:endParaRPr lang="en-US" altLang="ja-JP" b="1" dirty="0">
              <a:ea typeface="MS PGothic" panose="020B0600070205080204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235026" y="189210"/>
            <a:ext cx="533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zh-CN" b="1" dirty="0">
                <a:ea typeface="宋体" panose="02010600030101010101" pitchFamily="2" charset="-122"/>
              </a:rPr>
              <a:t>3GPP TSG-RAN WG4 #</a:t>
            </a:r>
            <a:r>
              <a:rPr lang="zh-CN" altLang="zh-CN" b="1" dirty="0" smtClean="0">
                <a:ea typeface="宋体" panose="02010600030101010101" pitchFamily="2" charset="-122"/>
              </a:rPr>
              <a:t>76</a:t>
            </a:r>
            <a:r>
              <a:rPr lang="en-US" altLang="zh-CN" b="1" dirty="0" err="1" smtClean="0">
                <a:ea typeface="宋体" panose="02010600030101010101" pitchFamily="2" charset="-122"/>
              </a:rPr>
              <a:t>bis</a:t>
            </a:r>
            <a:endParaRPr lang="zh-CN" altLang="zh-CN" b="1" dirty="0">
              <a:ea typeface="宋体" panose="02010600030101010101" pitchFamily="2" charset="-122"/>
            </a:endParaRPr>
          </a:p>
          <a:p>
            <a:r>
              <a:rPr lang="en-US" altLang="zh-CN" b="1" dirty="0"/>
              <a:t>Sophia </a:t>
            </a:r>
            <a:r>
              <a:rPr lang="en-US" altLang="zh-CN" b="1" dirty="0" err="1"/>
              <a:t>Antipolis</a:t>
            </a:r>
            <a:r>
              <a:rPr lang="en-US" altLang="zh-CN" b="1" dirty="0"/>
              <a:t>, France, 12 – 16 Oct, 2015</a:t>
            </a:r>
            <a:endParaRPr lang="zh-CN" altLang="zh-CN" dirty="0"/>
          </a:p>
          <a:p>
            <a:r>
              <a:rPr lang="en-GB" altLang="zh-CN" b="1" dirty="0" smtClean="0">
                <a:ea typeface="宋体" panose="02010600030101010101" pitchFamily="2" charset="-122"/>
              </a:rPr>
              <a:t>Agenda </a:t>
            </a:r>
            <a:r>
              <a:rPr lang="en-GB" altLang="zh-CN" b="1" dirty="0">
                <a:ea typeface="宋体" panose="02010600030101010101" pitchFamily="2" charset="-122"/>
              </a:rPr>
              <a:t>Item: </a:t>
            </a:r>
            <a:r>
              <a:rPr lang="en-GB" altLang="zh-CN" b="1" dirty="0" smtClean="0">
                <a:ea typeface="宋体" panose="02010600030101010101" pitchFamily="2" charset="-122"/>
              </a:rPr>
              <a:t>7.9.4.1</a:t>
            </a:r>
            <a:endParaRPr lang="zh-CN" altLang="zh-CN" b="1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273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6919" y="198871"/>
            <a:ext cx="10515600" cy="626393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Observations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637" y="991518"/>
            <a:ext cx="10938164" cy="5185445"/>
          </a:xfrm>
        </p:spPr>
        <p:txBody>
          <a:bodyPr>
            <a:normAutofit lnSpcReduction="10000"/>
          </a:bodyPr>
          <a:lstStyle/>
          <a:p>
            <a:r>
              <a:rPr lang="en-US" altLang="zh-CN" b="1" u="sng" dirty="0"/>
              <a:t>Observation 1:  </a:t>
            </a:r>
            <a:r>
              <a:rPr lang="en-US" altLang="zh-CN" b="1" dirty="0"/>
              <a:t>Although SFN/</a:t>
            </a:r>
            <a:r>
              <a:rPr lang="en-US" altLang="zh-CN" b="1" dirty="0" err="1"/>
              <a:t>subframe</a:t>
            </a:r>
            <a:r>
              <a:rPr lang="en-US" altLang="zh-CN" b="1" dirty="0"/>
              <a:t> offset in DC enhancement in Rel13 can be used for other usage possibly, it is reasonable to assume UE reporting on SFN/</a:t>
            </a:r>
            <a:r>
              <a:rPr lang="en-US" altLang="zh-CN" b="1" dirty="0" err="1"/>
              <a:t>subframe</a:t>
            </a:r>
            <a:r>
              <a:rPr lang="en-US" altLang="zh-CN" b="1" dirty="0"/>
              <a:t> offset between </a:t>
            </a:r>
            <a:r>
              <a:rPr lang="en-US" altLang="zh-CN" b="1" dirty="0" err="1"/>
              <a:t>MeNB</a:t>
            </a:r>
            <a:r>
              <a:rPr lang="en-US" altLang="zh-CN" b="1" dirty="0"/>
              <a:t> and </a:t>
            </a:r>
            <a:r>
              <a:rPr lang="en-US" altLang="zh-CN" b="1" dirty="0" err="1"/>
              <a:t>SeNB</a:t>
            </a:r>
            <a:r>
              <a:rPr lang="en-US" altLang="zh-CN" b="1" dirty="0"/>
              <a:t> are mainly for</a:t>
            </a:r>
            <a:endParaRPr lang="zh-CN" altLang="zh-CN" dirty="0"/>
          </a:p>
          <a:p>
            <a:pPr lvl="1"/>
            <a:r>
              <a:rPr lang="en-US" altLang="zh-CN" b="1" dirty="0"/>
              <a:t>DRX or measurement gap configuration alignment</a:t>
            </a:r>
            <a:endParaRPr lang="zh-CN" altLang="zh-CN" dirty="0"/>
          </a:p>
          <a:p>
            <a:pPr lvl="1"/>
            <a:r>
              <a:rPr lang="en-US" altLang="zh-CN" b="1" dirty="0"/>
              <a:t>Power control mode selection</a:t>
            </a:r>
            <a:endParaRPr lang="zh-CN" altLang="zh-CN" dirty="0"/>
          </a:p>
          <a:p>
            <a:r>
              <a:rPr lang="en-US" altLang="zh-CN" b="1" u="sng" dirty="0"/>
              <a:t>Observation 2:  </a:t>
            </a:r>
            <a:r>
              <a:rPr lang="en-US" altLang="zh-CN" b="1" dirty="0"/>
              <a:t>It is possible that with UE reporting on the </a:t>
            </a:r>
            <a:r>
              <a:rPr lang="en-US" altLang="zh-CN" b="1" dirty="0" err="1"/>
              <a:t>subframe</a:t>
            </a:r>
            <a:r>
              <a:rPr lang="en-US" altLang="zh-CN" b="1" dirty="0"/>
              <a:t> offset between </a:t>
            </a:r>
            <a:r>
              <a:rPr lang="en-US" altLang="zh-CN" b="1" dirty="0" err="1"/>
              <a:t>MeNB</a:t>
            </a:r>
            <a:r>
              <a:rPr lang="en-US" altLang="zh-CN" b="1" dirty="0"/>
              <a:t> and </a:t>
            </a:r>
            <a:r>
              <a:rPr lang="en-US" altLang="zh-CN" b="1" dirty="0" err="1"/>
              <a:t>SeNB</a:t>
            </a:r>
            <a:r>
              <a:rPr lang="en-US" altLang="zh-CN" b="1" dirty="0"/>
              <a:t> in DC enhancement in Rel13 the error of the sync/</a:t>
            </a:r>
            <a:r>
              <a:rPr lang="en-US" altLang="zh-CN" b="1" dirty="0" err="1"/>
              <a:t>async</a:t>
            </a:r>
            <a:r>
              <a:rPr lang="en-US" altLang="zh-CN" b="1" dirty="0"/>
              <a:t> DC deployment decision will be occurred.</a:t>
            </a:r>
            <a:endParaRPr lang="zh-CN" altLang="zh-CN" dirty="0"/>
          </a:p>
          <a:p>
            <a:r>
              <a:rPr lang="en-US" altLang="zh-CN" b="1" u="sng" dirty="0"/>
              <a:t>Observation 3:  </a:t>
            </a:r>
            <a:r>
              <a:rPr lang="en-US" altLang="zh-CN" b="1" dirty="0"/>
              <a:t>When </a:t>
            </a:r>
            <a:r>
              <a:rPr lang="en-US" altLang="zh-CN" b="1" dirty="0" err="1"/>
              <a:t>eNB</a:t>
            </a:r>
            <a:r>
              <a:rPr lang="en-US" altLang="zh-CN" b="1" dirty="0"/>
              <a:t> is ambiguous on the sync/</a:t>
            </a:r>
            <a:r>
              <a:rPr lang="en-US" altLang="zh-CN" b="1" dirty="0" err="1"/>
              <a:t>async</a:t>
            </a:r>
            <a:r>
              <a:rPr lang="en-US" altLang="zh-CN" b="1" dirty="0"/>
              <a:t> DC deployment from the </a:t>
            </a:r>
            <a:r>
              <a:rPr lang="en-US" altLang="zh-CN" b="1" dirty="0" err="1"/>
              <a:t>subframe</a:t>
            </a:r>
            <a:r>
              <a:rPr lang="en-US" altLang="zh-CN" b="1" dirty="0"/>
              <a:t> timing offset via UE reporting, the finer reporting resolution is needed to improve the exact sync/</a:t>
            </a:r>
            <a:r>
              <a:rPr lang="en-US" altLang="zh-CN" b="1" dirty="0" err="1"/>
              <a:t>async</a:t>
            </a:r>
            <a:r>
              <a:rPr lang="en-US" altLang="zh-CN" b="1" dirty="0"/>
              <a:t> DC decision. Otherwise, the definite sync/</a:t>
            </a:r>
            <a:r>
              <a:rPr lang="en-US" altLang="zh-CN" b="1" dirty="0" err="1"/>
              <a:t>async</a:t>
            </a:r>
            <a:r>
              <a:rPr lang="en-US" altLang="zh-CN" b="1" dirty="0"/>
              <a:t> state can be reported to </a:t>
            </a:r>
            <a:r>
              <a:rPr lang="en-US" altLang="zh-CN" b="1" dirty="0" err="1"/>
              <a:t>eNB</a:t>
            </a:r>
            <a:r>
              <a:rPr lang="en-US" altLang="zh-CN" b="1" dirty="0"/>
              <a:t>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955215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6919" y="198871"/>
            <a:ext cx="10515600" cy="626393"/>
          </a:xfrm>
        </p:spPr>
        <p:txBody>
          <a:bodyPr>
            <a:normAutofit fontScale="90000"/>
          </a:bodyPr>
          <a:lstStyle/>
          <a:p>
            <a:r>
              <a:rPr lang="en-US" altLang="zh-CN" dirty="0" err="1" smtClean="0"/>
              <a:t>Wayforward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637" y="991518"/>
            <a:ext cx="10938164" cy="5185445"/>
          </a:xfrm>
        </p:spPr>
        <p:txBody>
          <a:bodyPr>
            <a:normAutofit/>
          </a:bodyPr>
          <a:lstStyle/>
          <a:p>
            <a:r>
              <a:rPr lang="en-US" altLang="zh-CN" b="1" i="1" u="sng" dirty="0"/>
              <a:t>Proposal 1: </a:t>
            </a:r>
            <a:r>
              <a:rPr lang="en-US" altLang="zh-CN" b="1" i="1" dirty="0"/>
              <a:t>The various reporting granularity can be applied for UE reporting on </a:t>
            </a:r>
            <a:r>
              <a:rPr lang="en-US" altLang="zh-CN" b="1" i="1" dirty="0" err="1"/>
              <a:t>subframe</a:t>
            </a:r>
            <a:r>
              <a:rPr lang="en-US" altLang="zh-CN" b="1" i="1" dirty="0"/>
              <a:t> offset between </a:t>
            </a:r>
            <a:r>
              <a:rPr lang="en-US" altLang="zh-CN" b="1" i="1" dirty="0" err="1"/>
              <a:t>MeNB</a:t>
            </a:r>
            <a:r>
              <a:rPr lang="en-US" altLang="zh-CN" b="1" i="1" dirty="0"/>
              <a:t> and </a:t>
            </a:r>
            <a:r>
              <a:rPr lang="en-US" altLang="zh-CN" b="1" i="1" dirty="0" err="1"/>
              <a:t>SeNB</a:t>
            </a:r>
            <a:r>
              <a:rPr lang="en-US" altLang="zh-CN" b="1" i="1" dirty="0"/>
              <a:t>. </a:t>
            </a:r>
            <a:endParaRPr lang="en-US" altLang="zh-CN" b="1" i="1" dirty="0" smtClean="0"/>
          </a:p>
          <a:p>
            <a:r>
              <a:rPr lang="en-US" altLang="zh-CN" b="1" i="1" u="sng" dirty="0"/>
              <a:t>Proposal 2:</a:t>
            </a:r>
            <a:r>
              <a:rPr lang="en-US" altLang="zh-CN" b="1" i="1" dirty="0"/>
              <a:t> The reporting range for </a:t>
            </a:r>
            <a:r>
              <a:rPr lang="en-US" altLang="zh-CN" b="1" i="1" dirty="0" err="1"/>
              <a:t>subframe</a:t>
            </a:r>
            <a:r>
              <a:rPr lang="en-US" altLang="zh-CN" b="1" i="1" dirty="0"/>
              <a:t> offset between </a:t>
            </a:r>
            <a:r>
              <a:rPr lang="en-US" altLang="zh-CN" b="1" i="1" dirty="0" err="1"/>
              <a:t>MeNB</a:t>
            </a:r>
            <a:r>
              <a:rPr lang="en-US" altLang="zh-CN" b="1" i="1" dirty="0"/>
              <a:t> and </a:t>
            </a:r>
            <a:r>
              <a:rPr lang="en-US" altLang="zh-CN" b="1" i="1" dirty="0" err="1"/>
              <a:t>SeNB</a:t>
            </a:r>
            <a:r>
              <a:rPr lang="en-US" altLang="zh-CN" b="1" i="1" dirty="0"/>
              <a:t> can be specified as: </a:t>
            </a:r>
            <a:endParaRPr lang="zh-CN" altLang="zh-CN" dirty="0"/>
          </a:p>
          <a:p>
            <a:endParaRPr lang="en-US" altLang="zh-CN" b="1" i="1" dirty="0" smtClean="0"/>
          </a:p>
          <a:p>
            <a:endParaRPr lang="zh-CN" altLang="zh-CN" dirty="0"/>
          </a:p>
          <a:p>
            <a:pPr marL="1371600" lvl="3" indent="0">
              <a:buNone/>
            </a:pPr>
            <a:endParaRPr lang="en-US" altLang="zh-CN" dirty="0"/>
          </a:p>
          <a:p>
            <a:pPr lvl="3"/>
            <a:endParaRPr lang="en-US" altLang="zh-CN" dirty="0" smtClean="0"/>
          </a:p>
          <a:p>
            <a:endParaRPr lang="en-US" altLang="zh-CN" b="1" dirty="0"/>
          </a:p>
          <a:p>
            <a:endParaRPr lang="zh-CN" alt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8233145"/>
              </p:ext>
            </p:extLst>
          </p:nvPr>
        </p:nvGraphicFramePr>
        <p:xfrm>
          <a:off x="1310769" y="3293693"/>
          <a:ext cx="9326229" cy="30495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785862"/>
                <a:gridCol w="3785862"/>
                <a:gridCol w="1754505"/>
              </a:tblGrid>
              <a:tr h="2426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Reported value</a:t>
                      </a:r>
                      <a:endParaRPr lang="zh-CN" sz="16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Measured quantity value</a:t>
                      </a:r>
                      <a:endParaRPr lang="zh-CN" sz="16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Unit</a:t>
                      </a:r>
                      <a:endParaRPr lang="zh-CN" sz="16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9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Subframe_TIME_DIFFERENCE_0000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abs(</a:t>
                      </a:r>
                      <a:r>
                        <a:rPr lang="en-GB" sz="1800">
                          <a:effectLst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en-GB" sz="1800">
                          <a:effectLst/>
                        </a:rPr>
                        <a:t>Z)</a:t>
                      </a:r>
                      <a:r>
                        <a:rPr lang="en-GB" sz="1600">
                          <a:effectLst/>
                        </a:rPr>
                        <a:t>&lt;</a:t>
                      </a:r>
                      <a:r>
                        <a:rPr lang="en-GB" sz="1800">
                          <a:effectLst/>
                        </a:rPr>
                        <a:t> </a:t>
                      </a:r>
                      <a:r>
                        <a:rPr lang="en-GB" sz="1600">
                          <a:effectLst/>
                        </a:rPr>
                        <a:t>33us-24Ts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</a:t>
                      </a:r>
                      <a:r>
                        <a:rPr lang="en-GB" sz="1600" baseline="-25000">
                          <a:effectLst/>
                        </a:rPr>
                        <a:t>s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9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Subframe_TIME_DIFFERENCE_0001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33us-24*Ts </a:t>
                      </a:r>
                      <a:r>
                        <a:rPr lang="en-GB" sz="16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600">
                          <a:effectLst/>
                        </a:rPr>
                        <a:t>abs(</a:t>
                      </a:r>
                      <a:r>
                        <a:rPr lang="en-GB" sz="1800">
                          <a:effectLst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en-GB" sz="1800">
                          <a:effectLst/>
                        </a:rPr>
                        <a:t>Z) &lt; </a:t>
                      </a:r>
                      <a:r>
                        <a:rPr lang="en-GB" sz="1600">
                          <a:effectLst/>
                        </a:rPr>
                        <a:t>33us-22*Ts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</a:t>
                      </a:r>
                      <a:r>
                        <a:rPr lang="en-GB" sz="1600" baseline="-25000">
                          <a:effectLst/>
                        </a:rPr>
                        <a:t>s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9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Subframe_TIME_DIFFERENCE_0002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33us-22*Ts </a:t>
                      </a:r>
                      <a:r>
                        <a:rPr lang="en-GB" sz="1600"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GB" sz="1600">
                          <a:effectLst/>
                        </a:rPr>
                        <a:t>abs(</a:t>
                      </a:r>
                      <a:r>
                        <a:rPr lang="en-GB" sz="1800">
                          <a:effectLst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en-GB" sz="1800">
                          <a:effectLst/>
                        </a:rPr>
                        <a:t>Z) &lt; </a:t>
                      </a:r>
                      <a:r>
                        <a:rPr lang="en-GB" sz="1600">
                          <a:effectLst/>
                        </a:rPr>
                        <a:t>33us-20*Ts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</a:t>
                      </a:r>
                      <a:r>
                        <a:rPr lang="en-GB" sz="1600" baseline="-25000">
                          <a:effectLst/>
                        </a:rPr>
                        <a:t>s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26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…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…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…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9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Subframe_TIME_DIFFERENCE_0013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33us &lt; abs(</a:t>
                      </a:r>
                      <a:r>
                        <a:rPr lang="en-GB" sz="1800" dirty="0">
                          <a:effectLst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en-GB" sz="1800" dirty="0">
                          <a:effectLst/>
                        </a:rPr>
                        <a:t>Z) &lt; </a:t>
                      </a:r>
                      <a:r>
                        <a:rPr lang="en-GB" sz="1600" dirty="0">
                          <a:effectLst/>
                        </a:rPr>
                        <a:t>33us+2*</a:t>
                      </a:r>
                      <a:r>
                        <a:rPr lang="en-GB" sz="1600" dirty="0" err="1">
                          <a:effectLst/>
                        </a:rPr>
                        <a:t>Ts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</a:t>
                      </a:r>
                      <a:r>
                        <a:rPr lang="en-GB" sz="1600" baseline="-25000">
                          <a:effectLst/>
                        </a:rPr>
                        <a:t>s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9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Subframe_TIME_DIFFERENCE_0014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33us+2* </a:t>
                      </a:r>
                      <a:r>
                        <a:rPr lang="en-GB" sz="1600" dirty="0" err="1">
                          <a:effectLst/>
                        </a:rPr>
                        <a:t>Ts</a:t>
                      </a:r>
                      <a:r>
                        <a:rPr lang="en-GB" sz="1600" dirty="0">
                          <a:effectLst/>
                        </a:rPr>
                        <a:t> &lt; abs(</a:t>
                      </a:r>
                      <a:r>
                        <a:rPr lang="en-GB" sz="1800" dirty="0">
                          <a:effectLst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en-GB" sz="1800" dirty="0">
                          <a:effectLst/>
                        </a:rPr>
                        <a:t>Z) &lt; </a:t>
                      </a:r>
                      <a:r>
                        <a:rPr lang="en-GB" sz="1600" dirty="0">
                          <a:effectLst/>
                        </a:rPr>
                        <a:t>33us+4*</a:t>
                      </a:r>
                      <a:r>
                        <a:rPr lang="en-GB" sz="1600" dirty="0" err="1">
                          <a:effectLst/>
                        </a:rPr>
                        <a:t>Ts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T</a:t>
                      </a:r>
                      <a:r>
                        <a:rPr lang="en-GB" sz="1600" baseline="-25000">
                          <a:effectLst/>
                        </a:rPr>
                        <a:t>s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426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…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…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…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9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Subframe_TIME_DIFFERENCE_0025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33us+22* </a:t>
                      </a:r>
                      <a:r>
                        <a:rPr lang="en-GB" sz="1600" dirty="0" err="1">
                          <a:effectLst/>
                        </a:rPr>
                        <a:t>Ts</a:t>
                      </a:r>
                      <a:r>
                        <a:rPr lang="en-GB" sz="1600" dirty="0">
                          <a:effectLst/>
                        </a:rPr>
                        <a:t> &lt; abs(</a:t>
                      </a:r>
                      <a:r>
                        <a:rPr lang="en-GB" sz="1800" dirty="0">
                          <a:effectLst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en-GB" sz="1800" dirty="0">
                          <a:effectLst/>
                        </a:rPr>
                        <a:t>Z) &lt; </a:t>
                      </a:r>
                      <a:r>
                        <a:rPr lang="en-GB" sz="1600" dirty="0">
                          <a:effectLst/>
                        </a:rPr>
                        <a:t>33us+24*</a:t>
                      </a:r>
                      <a:r>
                        <a:rPr lang="en-GB" sz="1600" dirty="0" err="1">
                          <a:effectLst/>
                        </a:rPr>
                        <a:t>Ts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T</a:t>
                      </a:r>
                      <a:r>
                        <a:rPr lang="en-GB" sz="1600" baseline="-25000" dirty="0" err="1">
                          <a:effectLst/>
                        </a:rPr>
                        <a:t>s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6907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</a:rPr>
                        <a:t>Subframe_TIME_DIFFERENCE_0026</a:t>
                      </a:r>
                      <a:endParaRPr lang="zh-CN" sz="16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33us+40* </a:t>
                      </a:r>
                      <a:r>
                        <a:rPr lang="en-GB" sz="1600" dirty="0" err="1">
                          <a:effectLst/>
                        </a:rPr>
                        <a:t>Ts</a:t>
                      </a:r>
                      <a:r>
                        <a:rPr lang="en-GB" sz="1600" dirty="0">
                          <a:effectLst/>
                        </a:rPr>
                        <a:t> &lt; abs(</a:t>
                      </a:r>
                      <a:r>
                        <a:rPr lang="en-GB" sz="1800" dirty="0">
                          <a:effectLst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en-GB" sz="1800" dirty="0">
                          <a:effectLst/>
                        </a:rPr>
                        <a:t>Z)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</a:rPr>
                        <a:t>T</a:t>
                      </a:r>
                      <a:r>
                        <a:rPr lang="en-GB" sz="1600" baseline="-25000" dirty="0" err="1">
                          <a:effectLst/>
                        </a:rPr>
                        <a:t>s</a:t>
                      </a:r>
                      <a:endParaRPr lang="zh-CN" sz="16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656383" y="2882745"/>
            <a:ext cx="524048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Table 9.x.x.x: UE </a:t>
            </a:r>
            <a:r>
              <a:rPr kumimoji="0" lang="en-US" altLang="zh-CN" sz="1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Subframe</a:t>
            </a:r>
            <a:r>
              <a:rPr kumimoji="0" lang="en-US" altLang="zh-CN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 offset measurement report mapping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065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904</TotalTime>
  <Words>303</Words>
  <Application>Microsoft Office PowerPoint</Application>
  <PresentationFormat>Widescreen</PresentationFormat>
  <Paragraphs>53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MS PGothic</vt:lpstr>
      <vt:lpstr>宋体</vt:lpstr>
      <vt:lpstr>Arial</vt:lpstr>
      <vt:lpstr>Calibri</vt:lpstr>
      <vt:lpstr>Calibri Light</vt:lpstr>
      <vt:lpstr>Symbol</vt:lpstr>
      <vt:lpstr>Times New Roman</vt:lpstr>
      <vt:lpstr>Office Theme</vt:lpstr>
      <vt:lpstr>Wayforward on SSTD reporting for DC enhancement</vt:lpstr>
      <vt:lpstr>Observations</vt:lpstr>
      <vt:lpstr>Wayforward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D2D interruption</dc:title>
  <dc:creator>Huang, Rui</dc:creator>
  <cp:lastModifiedBy>Huang, Rui</cp:lastModifiedBy>
  <cp:revision>51</cp:revision>
  <dcterms:created xsi:type="dcterms:W3CDTF">2015-02-12T12:41:14Z</dcterms:created>
  <dcterms:modified xsi:type="dcterms:W3CDTF">2015-10-04T13:48:06Z</dcterms:modified>
</cp:coreProperties>
</file>