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73" r:id="rId3"/>
    <p:sldId id="265" r:id="rId4"/>
    <p:sldId id="266" r:id="rId5"/>
    <p:sldId id="261" r:id="rId6"/>
    <p:sldId id="267" r:id="rId7"/>
    <p:sldId id="272" r:id="rId8"/>
    <p:sldId id="268" r:id="rId9"/>
    <p:sldId id="269" r:id="rId10"/>
    <p:sldId id="271" r:id="rId11"/>
  </p:sldIdLst>
  <p:sldSz cx="9144000" cy="6858000" type="screen4x3"/>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SimSun"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SimSun"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SimSun"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SimSun"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SimSun"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SimSun"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SimSun"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SimSun"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SimSun" panose="02010600030101010101" pitchFamily="2" charset="-122"/>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orgny Palenius" initials="TP"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p:scale>
          <a:sx n="81" d="100"/>
          <a:sy n="81" d="100"/>
        </p:scale>
        <p:origin x="-1056" y="20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cs typeface="Arial" pitchFamily="34"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cs typeface="Arial" pitchFamily="34" charset="0"/>
              </a:defRPr>
            </a:lvl1pPr>
          </a:lstStyle>
          <a:p>
            <a:pPr>
              <a:defRPr/>
            </a:pPr>
            <a:fld id="{E4E4AE19-D84B-426D-9690-ACBBE3855AE8}" type="datetimeFigureOut">
              <a:rPr lang="en-US"/>
              <a:pPr>
                <a:defRPr/>
              </a:pPr>
              <a:t>5/28/2015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cs typeface="Arial" pitchFamily="34"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8AF0D920-60DB-4122-9EB1-66975EAC9ADB}" type="slidenum">
              <a:rPr lang="en-US" altLang="en-US"/>
              <a:pPr>
                <a:defRPr/>
              </a:pPr>
              <a:t>‹#›</a:t>
            </a:fld>
            <a:endParaRPr lang="en-US" altLang="en-US"/>
          </a:p>
        </p:txBody>
      </p:sp>
    </p:spTree>
    <p:extLst>
      <p:ext uri="{BB962C8B-B14F-4D97-AF65-F5344CB8AC3E}">
        <p14:creationId xmlns:p14="http://schemas.microsoft.com/office/powerpoint/2010/main" val="203518486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SimSun" pitchFamily="2" charset="-122"/>
        <a:cs typeface="+mn-cs"/>
      </a:defRPr>
    </a:lvl1pPr>
    <a:lvl2pPr marL="457200" algn="l" rtl="0" eaLnBrk="0" fontAlgn="base" hangingPunct="0">
      <a:spcBef>
        <a:spcPct val="30000"/>
      </a:spcBef>
      <a:spcAft>
        <a:spcPct val="0"/>
      </a:spcAft>
      <a:defRPr sz="1200" kern="1200">
        <a:solidFill>
          <a:schemeClr val="tx1"/>
        </a:solidFill>
        <a:latin typeface="+mn-lt"/>
        <a:ea typeface="SimSun" pitchFamily="2" charset="-122"/>
        <a:cs typeface="+mn-cs"/>
      </a:defRPr>
    </a:lvl2pPr>
    <a:lvl3pPr marL="914400" algn="l" rtl="0" eaLnBrk="0" fontAlgn="base" hangingPunct="0">
      <a:spcBef>
        <a:spcPct val="30000"/>
      </a:spcBef>
      <a:spcAft>
        <a:spcPct val="0"/>
      </a:spcAft>
      <a:defRPr sz="1200" kern="1200">
        <a:solidFill>
          <a:schemeClr val="tx1"/>
        </a:solidFill>
        <a:latin typeface="+mn-lt"/>
        <a:ea typeface="SimSun" pitchFamily="2" charset="-122"/>
        <a:cs typeface="+mn-cs"/>
      </a:defRPr>
    </a:lvl3pPr>
    <a:lvl4pPr marL="1371600" algn="l" rtl="0" eaLnBrk="0" fontAlgn="base" hangingPunct="0">
      <a:spcBef>
        <a:spcPct val="30000"/>
      </a:spcBef>
      <a:spcAft>
        <a:spcPct val="0"/>
      </a:spcAft>
      <a:defRPr sz="1200" kern="1200">
        <a:solidFill>
          <a:schemeClr val="tx1"/>
        </a:solidFill>
        <a:latin typeface="+mn-lt"/>
        <a:ea typeface="SimSun" pitchFamily="2" charset="-122"/>
        <a:cs typeface="+mn-cs"/>
      </a:defRPr>
    </a:lvl4pPr>
    <a:lvl5pPr marL="1828800" algn="l" rtl="0" eaLnBrk="0" fontAlgn="base" hangingPunct="0">
      <a:spcBef>
        <a:spcPct val="30000"/>
      </a:spcBef>
      <a:spcAft>
        <a:spcPct val="0"/>
      </a:spcAft>
      <a:defRPr sz="1200" kern="1200">
        <a:solidFill>
          <a:schemeClr val="tx1"/>
        </a:solidFill>
        <a:latin typeface="+mn-lt"/>
        <a:ea typeface="SimSun"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SimSun" panose="02010600030101010101" pitchFamily="2" charset="-122"/>
              </a:defRPr>
            </a:lvl1pPr>
            <a:lvl2pPr marL="742950" indent="-285750">
              <a:spcBef>
                <a:spcPct val="30000"/>
              </a:spcBef>
              <a:defRPr sz="1200">
                <a:solidFill>
                  <a:schemeClr val="tx1"/>
                </a:solidFill>
                <a:latin typeface="Calibri" panose="020F0502020204030204" pitchFamily="34" charset="0"/>
                <a:ea typeface="SimSun" panose="02010600030101010101" pitchFamily="2" charset="-122"/>
              </a:defRPr>
            </a:lvl2pPr>
            <a:lvl3pPr marL="1143000" indent="-228600">
              <a:spcBef>
                <a:spcPct val="30000"/>
              </a:spcBef>
              <a:defRPr sz="1200">
                <a:solidFill>
                  <a:schemeClr val="tx1"/>
                </a:solidFill>
                <a:latin typeface="Calibri" panose="020F0502020204030204" pitchFamily="34" charset="0"/>
                <a:ea typeface="SimSun" panose="02010600030101010101" pitchFamily="2" charset="-122"/>
              </a:defRPr>
            </a:lvl3pPr>
            <a:lvl4pPr marL="1600200" indent="-228600">
              <a:spcBef>
                <a:spcPct val="30000"/>
              </a:spcBef>
              <a:defRPr sz="1200">
                <a:solidFill>
                  <a:schemeClr val="tx1"/>
                </a:solidFill>
                <a:latin typeface="Calibri" panose="020F0502020204030204" pitchFamily="34" charset="0"/>
                <a:ea typeface="SimSun" panose="02010600030101010101" pitchFamily="2" charset="-122"/>
              </a:defRPr>
            </a:lvl4pPr>
            <a:lvl5pPr marL="2057400" indent="-228600">
              <a:spcBef>
                <a:spcPct val="30000"/>
              </a:spcBef>
              <a:defRPr sz="1200">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SimSun" panose="02010600030101010101" pitchFamily="2" charset="-122"/>
              </a:defRPr>
            </a:lvl9pPr>
          </a:lstStyle>
          <a:p>
            <a:pPr>
              <a:spcBef>
                <a:spcPct val="0"/>
              </a:spcBef>
            </a:pPr>
            <a:fld id="{F029065B-3F34-4306-81EF-5DDD3EDA7BD9}" type="slidenum">
              <a:rPr lang="en-US" altLang="en-US" smtClean="0"/>
              <a:pPr>
                <a:spcBef>
                  <a:spcPct val="0"/>
                </a:spcBef>
              </a:pPr>
              <a:t>1</a:t>
            </a:fld>
            <a:endParaRPr lang="en-US" altLang="en-US" smtClean="0"/>
          </a:p>
        </p:txBody>
      </p:sp>
    </p:spTree>
    <p:extLst>
      <p:ext uri="{BB962C8B-B14F-4D97-AF65-F5344CB8AC3E}">
        <p14:creationId xmlns:p14="http://schemas.microsoft.com/office/powerpoint/2010/main" val="2218663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8AF0D920-60DB-4122-9EB1-66975EAC9ADB}" type="slidenum">
              <a:rPr lang="en-US" altLang="en-US" smtClean="0"/>
              <a:pPr>
                <a:defRPr/>
              </a:pPr>
              <a:t>4</a:t>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9B192B8D-64C1-47BD-A2DC-982D361E4BF1}" type="datetimeFigureOut">
              <a:rPr lang="zh-CN" altLang="en-US"/>
              <a:pPr>
                <a:defRPr/>
              </a:pPr>
              <a:t>2015/5/28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2370532-FE49-4F65-907F-6AD4FE8D4EAC}" type="slidenum">
              <a:rPr lang="zh-CN" altLang="en-US"/>
              <a:pPr>
                <a:defRPr/>
              </a:pPr>
              <a:t>‹#›</a:t>
            </a:fld>
            <a:endParaRPr lang="zh-CN" altLang="en-US"/>
          </a:p>
        </p:txBody>
      </p:sp>
    </p:spTree>
    <p:extLst>
      <p:ext uri="{BB962C8B-B14F-4D97-AF65-F5344CB8AC3E}">
        <p14:creationId xmlns:p14="http://schemas.microsoft.com/office/powerpoint/2010/main" val="28640648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256EE78A-86CD-4974-88D1-0472CD4DBA35}" type="datetimeFigureOut">
              <a:rPr lang="zh-CN" altLang="en-US"/>
              <a:pPr>
                <a:defRPr/>
              </a:pPr>
              <a:t>2015/5/28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7E82240-2471-4A3B-A9CC-B7EBBFF92959}" type="slidenum">
              <a:rPr lang="zh-CN" altLang="en-US"/>
              <a:pPr>
                <a:defRPr/>
              </a:pPr>
              <a:t>‹#›</a:t>
            </a:fld>
            <a:endParaRPr lang="zh-CN" altLang="en-US"/>
          </a:p>
        </p:txBody>
      </p:sp>
    </p:spTree>
    <p:extLst>
      <p:ext uri="{BB962C8B-B14F-4D97-AF65-F5344CB8AC3E}">
        <p14:creationId xmlns:p14="http://schemas.microsoft.com/office/powerpoint/2010/main" val="27265702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9CCFF80-CC2E-4A91-A5DE-7D35DC1E61CB}" type="datetimeFigureOut">
              <a:rPr lang="zh-CN" altLang="en-US"/>
              <a:pPr>
                <a:defRPr/>
              </a:pPr>
              <a:t>2015/5/28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28B98FF-9083-468A-A8C8-C0E4E1C1D358}" type="slidenum">
              <a:rPr lang="zh-CN" altLang="en-US"/>
              <a:pPr>
                <a:defRPr/>
              </a:pPr>
              <a:t>‹#›</a:t>
            </a:fld>
            <a:endParaRPr lang="zh-CN" altLang="en-US"/>
          </a:p>
        </p:txBody>
      </p:sp>
    </p:spTree>
    <p:extLst>
      <p:ext uri="{BB962C8B-B14F-4D97-AF65-F5344CB8AC3E}">
        <p14:creationId xmlns:p14="http://schemas.microsoft.com/office/powerpoint/2010/main" val="21807765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D0A7AF24-DFF6-4C3D-A42A-B61AD09AA45F}" type="datetimeFigureOut">
              <a:rPr lang="zh-CN" altLang="en-US"/>
              <a:pPr>
                <a:defRPr/>
              </a:pPr>
              <a:t>2015/5/28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168D634-972A-46AC-9905-714431D27679}" type="slidenum">
              <a:rPr lang="zh-CN" altLang="en-US"/>
              <a:pPr>
                <a:defRPr/>
              </a:pPr>
              <a:t>‹#›</a:t>
            </a:fld>
            <a:endParaRPr lang="zh-CN" altLang="en-US"/>
          </a:p>
        </p:txBody>
      </p:sp>
    </p:spTree>
    <p:extLst>
      <p:ext uri="{BB962C8B-B14F-4D97-AF65-F5344CB8AC3E}">
        <p14:creationId xmlns:p14="http://schemas.microsoft.com/office/powerpoint/2010/main" val="10377244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A75C8967-0C62-43CF-BCCB-5743D701B1EB}" type="datetimeFigureOut">
              <a:rPr lang="zh-CN" altLang="en-US"/>
              <a:pPr>
                <a:defRPr/>
              </a:pPr>
              <a:t>2015/5/28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A3E8FBA-49BB-4EF3-BDA2-EE7C538F461D}" type="slidenum">
              <a:rPr lang="zh-CN" altLang="en-US"/>
              <a:pPr>
                <a:defRPr/>
              </a:pPr>
              <a:t>‹#›</a:t>
            </a:fld>
            <a:endParaRPr lang="zh-CN" altLang="en-US"/>
          </a:p>
        </p:txBody>
      </p:sp>
    </p:spTree>
    <p:extLst>
      <p:ext uri="{BB962C8B-B14F-4D97-AF65-F5344CB8AC3E}">
        <p14:creationId xmlns:p14="http://schemas.microsoft.com/office/powerpoint/2010/main" val="22043362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A78345C1-B489-47ED-A1EB-0305625BE1D0}" type="datetimeFigureOut">
              <a:rPr lang="zh-CN" altLang="en-US"/>
              <a:pPr>
                <a:defRPr/>
              </a:pPr>
              <a:t>2015/5/28</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10FFE6C-343D-46E1-AAC9-7C070F7B413E}" type="slidenum">
              <a:rPr lang="zh-CN" altLang="en-US"/>
              <a:pPr>
                <a:defRPr/>
              </a:pPr>
              <a:t>‹#›</a:t>
            </a:fld>
            <a:endParaRPr lang="zh-CN" altLang="en-US"/>
          </a:p>
        </p:txBody>
      </p:sp>
    </p:spTree>
    <p:extLst>
      <p:ext uri="{BB962C8B-B14F-4D97-AF65-F5344CB8AC3E}">
        <p14:creationId xmlns:p14="http://schemas.microsoft.com/office/powerpoint/2010/main" val="26312866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6158A7CA-CAE3-45EA-9BA5-ED601EA35B51}" type="datetimeFigureOut">
              <a:rPr lang="zh-CN" altLang="en-US"/>
              <a:pPr>
                <a:defRPr/>
              </a:pPr>
              <a:t>2015/5/28</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543682AD-4635-403E-977C-2A07CD80C93C}" type="slidenum">
              <a:rPr lang="zh-CN" altLang="en-US"/>
              <a:pPr>
                <a:defRPr/>
              </a:pPr>
              <a:t>‹#›</a:t>
            </a:fld>
            <a:endParaRPr lang="zh-CN" altLang="en-US"/>
          </a:p>
        </p:txBody>
      </p:sp>
    </p:spTree>
    <p:extLst>
      <p:ext uri="{BB962C8B-B14F-4D97-AF65-F5344CB8AC3E}">
        <p14:creationId xmlns:p14="http://schemas.microsoft.com/office/powerpoint/2010/main" val="34852414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4E412176-7BFC-4129-94D5-B3450359DB6F}" type="datetimeFigureOut">
              <a:rPr lang="zh-CN" altLang="en-US"/>
              <a:pPr>
                <a:defRPr/>
              </a:pPr>
              <a:t>2015/5/28</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37F4B50D-5939-4D2B-9A4A-9125E983316F}" type="slidenum">
              <a:rPr lang="zh-CN" altLang="en-US"/>
              <a:pPr>
                <a:defRPr/>
              </a:pPr>
              <a:t>‹#›</a:t>
            </a:fld>
            <a:endParaRPr lang="zh-CN" altLang="en-US"/>
          </a:p>
        </p:txBody>
      </p:sp>
    </p:spTree>
    <p:extLst>
      <p:ext uri="{BB962C8B-B14F-4D97-AF65-F5344CB8AC3E}">
        <p14:creationId xmlns:p14="http://schemas.microsoft.com/office/powerpoint/2010/main" val="28380945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67C26D47-F6D7-4ACE-9711-0A1B3CEF4D94}" type="datetimeFigureOut">
              <a:rPr lang="zh-CN" altLang="en-US"/>
              <a:pPr>
                <a:defRPr/>
              </a:pPr>
              <a:t>2015/5/28</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0D53D68C-6B31-4921-BF5A-78EA4E55725E}" type="slidenum">
              <a:rPr lang="zh-CN" altLang="en-US"/>
              <a:pPr>
                <a:defRPr/>
              </a:pPr>
              <a:t>‹#›</a:t>
            </a:fld>
            <a:endParaRPr lang="zh-CN" altLang="en-US"/>
          </a:p>
        </p:txBody>
      </p:sp>
    </p:spTree>
    <p:extLst>
      <p:ext uri="{BB962C8B-B14F-4D97-AF65-F5344CB8AC3E}">
        <p14:creationId xmlns:p14="http://schemas.microsoft.com/office/powerpoint/2010/main" val="22832595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25C5F07-8C4A-4BA3-B5F5-5B6EE796D3CB}" type="datetimeFigureOut">
              <a:rPr lang="zh-CN" altLang="en-US"/>
              <a:pPr>
                <a:defRPr/>
              </a:pPr>
              <a:t>2015/5/28</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A930D763-7749-44CA-9ACC-7207D2101C5E}" type="slidenum">
              <a:rPr lang="zh-CN" altLang="en-US"/>
              <a:pPr>
                <a:defRPr/>
              </a:pPr>
              <a:t>‹#›</a:t>
            </a:fld>
            <a:endParaRPr lang="zh-CN" altLang="en-US"/>
          </a:p>
        </p:txBody>
      </p:sp>
    </p:spTree>
    <p:extLst>
      <p:ext uri="{BB962C8B-B14F-4D97-AF65-F5344CB8AC3E}">
        <p14:creationId xmlns:p14="http://schemas.microsoft.com/office/powerpoint/2010/main" val="5293428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A50B112C-5EB5-46BD-A056-F29EAD4F0AD4}" type="datetimeFigureOut">
              <a:rPr lang="zh-CN" altLang="en-US"/>
              <a:pPr>
                <a:defRPr/>
              </a:pPr>
              <a:t>2015/5/28</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A6C0BA19-09FB-49DA-81A6-9E0255E5E526}" type="slidenum">
              <a:rPr lang="zh-CN" altLang="en-US"/>
              <a:pPr>
                <a:defRPr/>
              </a:pPr>
              <a:t>‹#›</a:t>
            </a:fld>
            <a:endParaRPr lang="zh-CN" altLang="en-US"/>
          </a:p>
        </p:txBody>
      </p:sp>
    </p:spTree>
    <p:extLst>
      <p:ext uri="{BB962C8B-B14F-4D97-AF65-F5344CB8AC3E}">
        <p14:creationId xmlns:p14="http://schemas.microsoft.com/office/powerpoint/2010/main" val="16036617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cs typeface="Arial" pitchFamily="34" charset="0"/>
              </a:defRPr>
            </a:lvl1pPr>
          </a:lstStyle>
          <a:p>
            <a:pPr>
              <a:defRPr/>
            </a:pPr>
            <a:fld id="{AF781505-F503-4333-91BD-8CEA2D9350EF}" type="datetimeFigureOut">
              <a:rPr lang="zh-CN" altLang="en-US"/>
              <a:pPr>
                <a:defRPr/>
              </a:pPr>
              <a:t>2015/5/28</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cs typeface="Arial" pitchFamily="34" charset="0"/>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C3BE2FD3-8784-47BD-BD0A-E955941723E2}"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SimSun" pitchFamily="2" charset="-122"/>
          <a:cs typeface="+mj-cs"/>
        </a:defRPr>
      </a:lvl1pPr>
      <a:lvl2pPr algn="ctr" rtl="0" eaLnBrk="0" fontAlgn="base" hangingPunct="0">
        <a:spcBef>
          <a:spcPct val="0"/>
        </a:spcBef>
        <a:spcAft>
          <a:spcPct val="0"/>
        </a:spcAft>
        <a:defRPr sz="4400">
          <a:solidFill>
            <a:schemeClr val="tx1"/>
          </a:solidFill>
          <a:latin typeface="Calibri" pitchFamily="34" charset="0"/>
          <a:ea typeface="SimSun" pitchFamily="2" charset="-122"/>
        </a:defRPr>
      </a:lvl2pPr>
      <a:lvl3pPr algn="ctr" rtl="0" eaLnBrk="0" fontAlgn="base" hangingPunct="0">
        <a:spcBef>
          <a:spcPct val="0"/>
        </a:spcBef>
        <a:spcAft>
          <a:spcPct val="0"/>
        </a:spcAft>
        <a:defRPr sz="4400">
          <a:solidFill>
            <a:schemeClr val="tx1"/>
          </a:solidFill>
          <a:latin typeface="Calibri" pitchFamily="34" charset="0"/>
          <a:ea typeface="SimSun" pitchFamily="2" charset="-122"/>
        </a:defRPr>
      </a:lvl3pPr>
      <a:lvl4pPr algn="ctr" rtl="0" eaLnBrk="0" fontAlgn="base" hangingPunct="0">
        <a:spcBef>
          <a:spcPct val="0"/>
        </a:spcBef>
        <a:spcAft>
          <a:spcPct val="0"/>
        </a:spcAft>
        <a:defRPr sz="4400">
          <a:solidFill>
            <a:schemeClr val="tx1"/>
          </a:solidFill>
          <a:latin typeface="Calibri" pitchFamily="34" charset="0"/>
          <a:ea typeface="SimSun" pitchFamily="2" charset="-122"/>
        </a:defRPr>
      </a:lvl4pPr>
      <a:lvl5pPr algn="ctr" rtl="0" eaLnBrk="0" fontAlgn="base" hangingPunct="0">
        <a:spcBef>
          <a:spcPct val="0"/>
        </a:spcBef>
        <a:spcAft>
          <a:spcPct val="0"/>
        </a:spcAft>
        <a:defRPr sz="4400">
          <a:solidFill>
            <a:schemeClr val="tx1"/>
          </a:solidFill>
          <a:latin typeface="Calibri" pitchFamily="34" charset="0"/>
          <a:ea typeface="SimSun"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SimSun" pitchFamily="2"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SimSun" pitchFamily="2"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SimSun" pitchFamily="2"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SimSun" pitchFamily="2"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SimSun" pitchFamily="2"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pPr eaLnBrk="1" hangingPunct="1"/>
            <a:r>
              <a:rPr lang="en-GB" altLang="en-US" sz="4000" dirty="0" smtClean="0"/>
              <a:t>WF for NAICS CQI robustness test</a:t>
            </a:r>
            <a:endParaRPr lang="en-US" altLang="en-US" sz="4000" dirty="0" smtClean="0">
              <a:solidFill>
                <a:srgbClr val="FF0000"/>
              </a:solidFill>
            </a:endParaRPr>
          </a:p>
        </p:txBody>
      </p:sp>
      <p:sp>
        <p:nvSpPr>
          <p:cNvPr id="3075" name="Subtitle 2"/>
          <p:cNvSpPr>
            <a:spLocks noGrp="1"/>
          </p:cNvSpPr>
          <p:nvPr>
            <p:ph type="subTitle" idx="1"/>
          </p:nvPr>
        </p:nvSpPr>
        <p:spPr>
          <a:xfrm>
            <a:off x="1042988" y="4149725"/>
            <a:ext cx="7345362" cy="1727200"/>
          </a:xfrm>
        </p:spPr>
        <p:txBody>
          <a:bodyPr/>
          <a:lstStyle/>
          <a:p>
            <a:pPr eaLnBrk="1" hangingPunct="1">
              <a:lnSpc>
                <a:spcPct val="80000"/>
              </a:lnSpc>
            </a:pPr>
            <a:r>
              <a:rPr lang="en-US" altLang="en-US" sz="3000" dirty="0" smtClean="0">
                <a:solidFill>
                  <a:schemeClr val="tx1"/>
                </a:solidFill>
              </a:rPr>
              <a:t>Agenda: 6.6.2</a:t>
            </a:r>
          </a:p>
          <a:p>
            <a:pPr eaLnBrk="1" hangingPunct="1">
              <a:lnSpc>
                <a:spcPct val="80000"/>
              </a:lnSpc>
            </a:pPr>
            <a:r>
              <a:rPr lang="en-US" altLang="en-US" sz="3000" dirty="0" smtClean="0">
                <a:solidFill>
                  <a:schemeClr val="tx1"/>
                </a:solidFill>
              </a:rPr>
              <a:t>Source: Ericsson</a:t>
            </a:r>
          </a:p>
        </p:txBody>
      </p:sp>
      <p:sp>
        <p:nvSpPr>
          <p:cNvPr id="3076" name="Rectangle 3"/>
          <p:cNvSpPr>
            <a:spLocks noChangeArrowheads="1"/>
          </p:cNvSpPr>
          <p:nvPr/>
        </p:nvSpPr>
        <p:spPr bwMode="auto">
          <a:xfrm>
            <a:off x="395288" y="333375"/>
            <a:ext cx="84978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9pPr>
          </a:lstStyle>
          <a:p>
            <a:pPr eaLnBrk="1" hangingPunct="1">
              <a:spcBef>
                <a:spcPct val="0"/>
              </a:spcBef>
              <a:buFontTx/>
              <a:buNone/>
            </a:pPr>
            <a:r>
              <a:rPr lang="en-US" altLang="en-US" sz="2000" b="1" dirty="0"/>
              <a:t>3GPP TSG-RAN WG4 Meeting #</a:t>
            </a:r>
            <a:r>
              <a:rPr lang="en-US" altLang="en-US" sz="2000" b="1" dirty="0" smtClean="0"/>
              <a:t>75                                                      R4-153848</a:t>
            </a:r>
            <a:endParaRPr lang="en-US" altLang="en-US" sz="2000" b="1" dirty="0"/>
          </a:p>
          <a:p>
            <a:pPr eaLnBrk="1" hangingPunct="1">
              <a:spcBef>
                <a:spcPct val="0"/>
              </a:spcBef>
              <a:buFontTx/>
              <a:buNone/>
            </a:pPr>
            <a:r>
              <a:rPr lang="en-US" altLang="en-US" sz="2000" b="1" dirty="0" smtClean="0"/>
              <a:t>Fukuoka, Japan, 25th </a:t>
            </a:r>
            <a:r>
              <a:rPr lang="en-US" altLang="en-US" sz="2000" b="1" dirty="0"/>
              <a:t>– </a:t>
            </a:r>
            <a:r>
              <a:rPr lang="en-US" altLang="en-US" sz="2000" b="1" dirty="0" smtClean="0"/>
              <a:t>29th May </a:t>
            </a:r>
            <a:r>
              <a:rPr lang="en-US" altLang="en-US" sz="2000" b="1" dirty="0"/>
              <a:t>2015</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Agreements</a:t>
            </a:r>
            <a:endParaRPr lang="en-US" dirty="0"/>
          </a:p>
        </p:txBody>
      </p:sp>
      <p:sp>
        <p:nvSpPr>
          <p:cNvPr id="3" name="Content Placeholder 2"/>
          <p:cNvSpPr>
            <a:spLocks noGrp="1"/>
          </p:cNvSpPr>
          <p:nvPr>
            <p:ph idx="1"/>
          </p:nvPr>
        </p:nvSpPr>
        <p:spPr/>
        <p:txBody>
          <a:bodyPr/>
          <a:lstStyle/>
          <a:p>
            <a:r>
              <a:rPr lang="en-US" sz="2800" dirty="0" smtClean="0"/>
              <a:t>RAN4 agrees to further evaluate the test scenarios proposed in the WF and companies are encouraged to bring simulation results for alignment purpose in order to set up requirement for CQI robustness.</a:t>
            </a:r>
          </a:p>
        </p:txBody>
      </p:sp>
    </p:spTree>
    <p:extLst>
      <p:ext uri="{BB962C8B-B14F-4D97-AF65-F5344CB8AC3E}">
        <p14:creationId xmlns:p14="http://schemas.microsoft.com/office/powerpoint/2010/main" val="12416736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Purpose</a:t>
            </a:r>
            <a:endParaRPr lang="en-US" dirty="0"/>
          </a:p>
        </p:txBody>
      </p:sp>
      <p:sp>
        <p:nvSpPr>
          <p:cNvPr id="3" name="Content Placeholder 2"/>
          <p:cNvSpPr>
            <a:spLocks noGrp="1"/>
          </p:cNvSpPr>
          <p:nvPr>
            <p:ph idx="1"/>
          </p:nvPr>
        </p:nvSpPr>
        <p:spPr/>
        <p:txBody>
          <a:bodyPr/>
          <a:lstStyle/>
          <a:p>
            <a:r>
              <a:rPr lang="en-GB" dirty="0" smtClean="0"/>
              <a:t>The purpose here is to down select the options presented here to define the CQI robustness test case for NAICS for inclusion into TS36.101</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Online agreements</a:t>
            </a:r>
            <a:endParaRPr lang="en-US" dirty="0"/>
          </a:p>
        </p:txBody>
      </p:sp>
      <p:sp>
        <p:nvSpPr>
          <p:cNvPr id="3" name="Content Placeholder 2"/>
          <p:cNvSpPr>
            <a:spLocks noGrp="1"/>
          </p:cNvSpPr>
          <p:nvPr>
            <p:ph idx="1"/>
          </p:nvPr>
        </p:nvSpPr>
        <p:spPr/>
        <p:txBody>
          <a:bodyPr/>
          <a:lstStyle/>
          <a:p>
            <a:r>
              <a:rPr lang="en-US" dirty="0"/>
              <a:t>Agreed Proposal 4: Specify at least one NAICS test for CQI reporting.</a:t>
            </a:r>
            <a:endParaRPr lang="sv-SE" dirty="0"/>
          </a:p>
          <a:p>
            <a:r>
              <a:rPr lang="en-US" dirty="0"/>
              <a:t>Agreed Proposal 4a: Test purpose: CQI robustness for NAICS to ensure CQI reporting not worse than MMSE-IRC CQI reporting under non-NAICS favorable condition assuming NAICS receiver is used for demodulation.</a:t>
            </a:r>
            <a:endParaRPr lang="sv-SE" dirty="0"/>
          </a:p>
          <a:p>
            <a:endParaRPr lang="en-US" dirty="0"/>
          </a:p>
        </p:txBody>
      </p:sp>
    </p:spTree>
    <p:extLst>
      <p:ext uri="{BB962C8B-B14F-4D97-AF65-F5344CB8AC3E}">
        <p14:creationId xmlns:p14="http://schemas.microsoft.com/office/powerpoint/2010/main" val="16357775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Evening </a:t>
            </a:r>
            <a:r>
              <a:rPr lang="en-US" dirty="0" err="1" smtClean="0"/>
              <a:t>adhoc</a:t>
            </a:r>
            <a:r>
              <a:rPr lang="en-US" dirty="0" smtClean="0"/>
              <a:t> agreements</a:t>
            </a:r>
            <a:endParaRPr lang="en-US" dirty="0"/>
          </a:p>
        </p:txBody>
      </p:sp>
      <p:sp>
        <p:nvSpPr>
          <p:cNvPr id="3" name="Content Placeholder 2"/>
          <p:cNvSpPr>
            <a:spLocks noGrp="1"/>
          </p:cNvSpPr>
          <p:nvPr>
            <p:ph idx="1"/>
          </p:nvPr>
        </p:nvSpPr>
        <p:spPr/>
        <p:txBody>
          <a:bodyPr/>
          <a:lstStyle/>
          <a:p>
            <a:r>
              <a:rPr lang="en-US" sz="2400" dirty="0"/>
              <a:t>For the parameters specified in Table 9.8.5.1.1-1, and using the downlink physical channels specified in Annex C, the minimum requirements are specified in Table 9.8.5.1.1-2 and by the following </a:t>
            </a:r>
            <a:endParaRPr lang="sv-SE" sz="2400" dirty="0"/>
          </a:p>
          <a:p>
            <a:pPr lvl="1"/>
            <a:r>
              <a:rPr lang="en-GB" sz="1800" dirty="0" smtClean="0"/>
              <a:t>a)the </a:t>
            </a:r>
            <a:r>
              <a:rPr lang="en-GB" sz="1800" dirty="0"/>
              <a:t>ratio of throughput with NAICS assistance information obtained when transmitting the transport format indicated by each reported wideband CQI index subject to interference sources with specified  and that obtained when the NAICS assistance information is not sent to the UE when transmitting the transport format indicated by each reported wideband CQI index shall be ≥ </a:t>
            </a:r>
            <a:r>
              <a:rPr lang="en-GB" sz="1800" i="1" dirty="0"/>
              <a:t>g</a:t>
            </a:r>
            <a:r>
              <a:rPr lang="en-GB" sz="1800" dirty="0"/>
              <a:t> ;</a:t>
            </a:r>
            <a:endParaRPr lang="sv-SE" sz="1800" dirty="0"/>
          </a:p>
          <a:p>
            <a:r>
              <a:rPr lang="en-GB" sz="2400" dirty="0"/>
              <a:t>Agree in concept (actual wording TBD) the wording above.</a:t>
            </a:r>
            <a:endParaRPr lang="sv-SE" sz="2400" dirty="0"/>
          </a:p>
          <a:p>
            <a:r>
              <a:rPr lang="en-GB" sz="2400" dirty="0"/>
              <a:t>Need to further discuss the wideband CQI and the actual gamma value.</a:t>
            </a:r>
            <a:endParaRPr lang="sv-SE" sz="2400" dirty="0"/>
          </a:p>
          <a:p>
            <a:endParaRPr lang="en-US" sz="2400" dirty="0"/>
          </a:p>
        </p:txBody>
      </p:sp>
    </p:spTree>
    <p:extLst>
      <p:ext uri="{BB962C8B-B14F-4D97-AF65-F5344CB8AC3E}">
        <p14:creationId xmlns:p14="http://schemas.microsoft.com/office/powerpoint/2010/main" val="26084349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67544" y="188640"/>
            <a:ext cx="8229600" cy="777875"/>
          </a:xfrm>
        </p:spPr>
        <p:txBody>
          <a:bodyPr/>
          <a:lstStyle/>
          <a:p>
            <a:r>
              <a:rPr lang="en-US" altLang="en-US" dirty="0" smtClean="0"/>
              <a:t>Proposed test scenario - general</a:t>
            </a:r>
          </a:p>
        </p:txBody>
      </p:sp>
      <p:sp>
        <p:nvSpPr>
          <p:cNvPr id="5123" name="Content Placeholder 2"/>
          <p:cNvSpPr>
            <a:spLocks noGrp="1"/>
          </p:cNvSpPr>
          <p:nvPr>
            <p:ph idx="1"/>
          </p:nvPr>
        </p:nvSpPr>
        <p:spPr>
          <a:xfrm>
            <a:off x="395536" y="1052736"/>
            <a:ext cx="8362950" cy="4857403"/>
          </a:xfrm>
        </p:spPr>
        <p:txBody>
          <a:bodyPr/>
          <a:lstStyle/>
          <a:p>
            <a:pPr algn="just"/>
            <a:r>
              <a:rPr lang="en-US" sz="2400" dirty="0" smtClean="0"/>
              <a:t>CSI reporting setup</a:t>
            </a:r>
          </a:p>
          <a:p>
            <a:pPr lvl="1" algn="just"/>
            <a:r>
              <a:rPr lang="en-US" sz="2000" dirty="0" smtClean="0"/>
              <a:t>CQI: Wideband reported CQI should be kept for follow CQI.</a:t>
            </a:r>
            <a:endParaRPr lang="sv-SE" sz="2000" dirty="0" smtClean="0"/>
          </a:p>
          <a:p>
            <a:pPr lvl="1" algn="just"/>
            <a:r>
              <a:rPr lang="en-US" sz="2000" dirty="0" smtClean="0"/>
              <a:t>RI: fixed RI=1 on serving cell</a:t>
            </a:r>
          </a:p>
          <a:p>
            <a:pPr lvl="1" algn="just"/>
            <a:r>
              <a:rPr lang="en-US" sz="2000" dirty="0" smtClean="0"/>
              <a:t>PMI: </a:t>
            </a:r>
          </a:p>
          <a:p>
            <a:pPr lvl="2" algn="just"/>
            <a:r>
              <a:rPr lang="en-US" sz="1600" dirty="0" smtClean="0"/>
              <a:t>Option 1: fixed PMI</a:t>
            </a:r>
          </a:p>
          <a:p>
            <a:pPr lvl="2" algn="just"/>
            <a:r>
              <a:rPr lang="en-US" sz="1600" dirty="0" smtClean="0"/>
              <a:t>Option 2: follow PMI</a:t>
            </a:r>
            <a:endParaRPr lang="sv-SE" sz="1600" dirty="0" smtClean="0"/>
          </a:p>
          <a:p>
            <a:r>
              <a:rPr lang="en-US" sz="2400" dirty="0" smtClean="0"/>
              <a:t>SINR </a:t>
            </a:r>
            <a:r>
              <a:rPr lang="en-US" sz="2400" dirty="0"/>
              <a:t>levels to be simulated [-</a:t>
            </a:r>
            <a:r>
              <a:rPr lang="en-US" sz="2400" dirty="0" smtClean="0"/>
              <a:t>6:2:10]</a:t>
            </a:r>
          </a:p>
          <a:p>
            <a:pPr lvl="1"/>
            <a:r>
              <a:rPr lang="en-US" sz="2000" dirty="0"/>
              <a:t>SINR is used for evaluation purpose in order to pick up a proper test point with reasonable SINR. SNR could be used further for setting up requirement transformed from SINR.</a:t>
            </a:r>
            <a:endParaRPr lang="sv-SE" sz="2000" dirty="0"/>
          </a:p>
          <a:p>
            <a:r>
              <a:rPr lang="en-US" sz="2400" dirty="0" smtClean="0"/>
              <a:t>EPA5 </a:t>
            </a:r>
            <a:r>
              <a:rPr lang="en-US" sz="2400" dirty="0"/>
              <a:t>on all cells</a:t>
            </a:r>
            <a:endParaRPr lang="sv-SE" sz="2400" dirty="0"/>
          </a:p>
          <a:p>
            <a:r>
              <a:rPr lang="en-US" sz="2400" dirty="0" smtClean="0"/>
              <a:t>HARQ </a:t>
            </a:r>
            <a:r>
              <a:rPr lang="en-US" sz="2400" dirty="0"/>
              <a:t>retransmission is switched off</a:t>
            </a:r>
            <a:endParaRPr lang="sv-SE" sz="2400" dirty="0"/>
          </a:p>
          <a:p>
            <a:r>
              <a:rPr lang="en-US" sz="2400" dirty="0" smtClean="0"/>
              <a:t>All </a:t>
            </a:r>
            <a:r>
              <a:rPr lang="en-US" sz="2400" dirty="0"/>
              <a:t>the cells are time synchronous and with no frequency offsets applied</a:t>
            </a:r>
            <a:endParaRPr lang="sv-SE" sz="2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TM list with test configuration</a:t>
            </a:r>
            <a:endParaRPr lang="en-US" dirty="0"/>
          </a:p>
        </p:txBody>
      </p:sp>
      <p:sp>
        <p:nvSpPr>
          <p:cNvPr id="3" name="Content Placeholder 2"/>
          <p:cNvSpPr>
            <a:spLocks noGrp="1"/>
          </p:cNvSpPr>
          <p:nvPr>
            <p:ph idx="1"/>
          </p:nvPr>
        </p:nvSpPr>
        <p:spPr>
          <a:xfrm>
            <a:off x="323528" y="1600200"/>
            <a:ext cx="8640960" cy="4525963"/>
          </a:xfrm>
        </p:spPr>
        <p:txBody>
          <a:bodyPr/>
          <a:lstStyle/>
          <a:p>
            <a:r>
              <a:rPr lang="en-US" sz="2800" dirty="0" smtClean="0"/>
              <a:t>TM4/4/4 </a:t>
            </a:r>
            <a:r>
              <a:rPr lang="en-US" sz="2800" dirty="0"/>
              <a:t>for CRS-based TM with non-colliding CRS, 2x2</a:t>
            </a:r>
            <a:endParaRPr lang="sv-SE" sz="2800" dirty="0"/>
          </a:p>
          <a:p>
            <a:r>
              <a:rPr lang="en-US" sz="2800" dirty="0" smtClean="0"/>
              <a:t>TM9/9/9 </a:t>
            </a:r>
            <a:r>
              <a:rPr lang="en-US" sz="2800" dirty="0"/>
              <a:t>for DM-RS based TM with non-colliding </a:t>
            </a:r>
            <a:r>
              <a:rPr lang="en-US" sz="2800" dirty="0" smtClean="0"/>
              <a:t>CRS, 2x2</a:t>
            </a:r>
          </a:p>
          <a:p>
            <a:pPr lvl="1"/>
            <a:r>
              <a:rPr lang="en-US" sz="2400" dirty="0"/>
              <a:t>Non-overlapping CSI-RS </a:t>
            </a:r>
            <a:r>
              <a:rPr lang="en-US" sz="2400" dirty="0" smtClean="0"/>
              <a:t>are configured</a:t>
            </a:r>
          </a:p>
          <a:p>
            <a:r>
              <a:rPr lang="en-US" sz="2800" dirty="0" smtClean="0"/>
              <a:t>TM10/9/9 for TM10 with non-colliding CRS, one CSI process, non-overlapping CSI-RS and one CSI-IM, 2x2 </a:t>
            </a:r>
          </a:p>
          <a:p>
            <a:pPr marL="742950" lvl="2" indent="-342900"/>
            <a:r>
              <a:rPr lang="en-US" dirty="0"/>
              <a:t>Non-overlapping CSI-RS are configured</a:t>
            </a:r>
          </a:p>
          <a:p>
            <a:endParaRPr lang="en-US" sz="2800" dirty="0" smtClean="0"/>
          </a:p>
          <a:p>
            <a:pPr lvl="1">
              <a:buNone/>
            </a:pPr>
            <a:endParaRPr lang="en-US" sz="2400" dirty="0"/>
          </a:p>
        </p:txBody>
      </p:sp>
    </p:spTree>
    <p:extLst>
      <p:ext uri="{BB962C8B-B14F-4D97-AF65-F5344CB8AC3E}">
        <p14:creationId xmlns:p14="http://schemas.microsoft.com/office/powerpoint/2010/main" val="26132764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Interference Model</a:t>
            </a:r>
            <a:endParaRPr lang="en-US" dirty="0"/>
          </a:p>
        </p:txBody>
      </p:sp>
      <p:sp>
        <p:nvSpPr>
          <p:cNvPr id="3" name="Content Placeholder 2"/>
          <p:cNvSpPr>
            <a:spLocks noGrp="1"/>
          </p:cNvSpPr>
          <p:nvPr>
            <p:ph idx="1"/>
          </p:nvPr>
        </p:nvSpPr>
        <p:spPr/>
        <p:txBody>
          <a:bodyPr/>
          <a:lstStyle/>
          <a:p>
            <a:pPr marL="342900" lvl="1" indent="-342900">
              <a:buFont typeface="Arial" panose="020B0604020202020204" pitchFamily="34" charset="0"/>
              <a:buChar char="•"/>
            </a:pPr>
            <a:r>
              <a:rPr lang="en-US" sz="2400" dirty="0" smtClean="0"/>
              <a:t>Low </a:t>
            </a:r>
            <a:r>
              <a:rPr lang="en-US" sz="2400" dirty="0"/>
              <a:t>INRs with 2 interfering cells.</a:t>
            </a:r>
            <a:endParaRPr lang="sv-SE" sz="2400" dirty="0"/>
          </a:p>
          <a:p>
            <a:pPr marL="342900" lvl="1" indent="-342900">
              <a:buFont typeface="Arial" panose="020B0604020202020204" pitchFamily="34" charset="0"/>
              <a:buChar char="•"/>
            </a:pPr>
            <a:r>
              <a:rPr lang="en-US" sz="2400" dirty="0" smtClean="0"/>
              <a:t>Model </a:t>
            </a:r>
            <a:r>
              <a:rPr lang="en-US" sz="2400" dirty="0" smtClean="0"/>
              <a:t>types</a:t>
            </a:r>
          </a:p>
          <a:p>
            <a:pPr marL="742950" lvl="2" indent="-342900"/>
            <a:r>
              <a:rPr lang="en-US" dirty="0" smtClean="0"/>
              <a:t>Option 1: Fixed interference model. </a:t>
            </a:r>
          </a:p>
          <a:p>
            <a:pPr lvl="3"/>
            <a:r>
              <a:rPr lang="en-US" dirty="0" smtClean="0"/>
              <a:t>Full load with 100% PDSCH scheduled in interfering cells</a:t>
            </a:r>
            <a:endParaRPr lang="sv-SE" dirty="0" smtClean="0"/>
          </a:p>
          <a:p>
            <a:pPr lvl="3"/>
            <a:r>
              <a:rPr lang="en-US" dirty="0" smtClean="0"/>
              <a:t>Fixed interference using</a:t>
            </a:r>
          </a:p>
          <a:p>
            <a:pPr lvl="4"/>
            <a:r>
              <a:rPr lang="en-GB" dirty="0" smtClean="0"/>
              <a:t>Option 1a 16QAM, rank 1</a:t>
            </a:r>
            <a:endParaRPr lang="en-US" dirty="0" smtClean="0"/>
          </a:p>
          <a:p>
            <a:pPr lvl="4"/>
            <a:r>
              <a:rPr lang="en-GB" dirty="0" smtClean="0"/>
              <a:t>Option 1b </a:t>
            </a:r>
            <a:r>
              <a:rPr lang="en-US" dirty="0" smtClean="0"/>
              <a:t>64QAM, rank 2</a:t>
            </a:r>
            <a:r>
              <a:rPr lang="en-GB" dirty="0" smtClean="0"/>
              <a:t> </a:t>
            </a:r>
            <a:endParaRPr lang="en-US" dirty="0" smtClean="0"/>
          </a:p>
          <a:p>
            <a:pPr lvl="3"/>
            <a:r>
              <a:rPr lang="en-US" dirty="0" smtClean="0"/>
              <a:t>Fixed interferer precoding</a:t>
            </a:r>
            <a:endParaRPr lang="sv-SE" dirty="0" smtClean="0"/>
          </a:p>
          <a:p>
            <a:pPr marL="742950" lvl="2" indent="-342900"/>
            <a:r>
              <a:rPr lang="en-US" dirty="0" smtClean="0"/>
              <a:t>Option 2: Randomized interference model used for the demodulation test cases</a:t>
            </a:r>
          </a:p>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TP with follow CQI to be evaluated</a:t>
            </a:r>
            <a:endParaRPr lang="en-US" dirty="0"/>
          </a:p>
        </p:txBody>
      </p:sp>
      <p:sp>
        <p:nvSpPr>
          <p:cNvPr id="3" name="Content Placeholder 2"/>
          <p:cNvSpPr>
            <a:spLocks noGrp="1"/>
          </p:cNvSpPr>
          <p:nvPr>
            <p:ph idx="1"/>
          </p:nvPr>
        </p:nvSpPr>
        <p:spPr>
          <a:xfrm>
            <a:off x="323528" y="1412776"/>
            <a:ext cx="8507288" cy="4824536"/>
          </a:xfrm>
        </p:spPr>
        <p:txBody>
          <a:bodyPr/>
          <a:lstStyle/>
          <a:p>
            <a:r>
              <a:rPr lang="en-US" sz="2400" dirty="0"/>
              <a:t>TP curves with follow CQI to be provided as following</a:t>
            </a:r>
            <a:endParaRPr lang="sv-SE" sz="2400" dirty="0"/>
          </a:p>
          <a:p>
            <a:pPr lvl="1"/>
            <a:r>
              <a:rPr lang="en-US" sz="1800" dirty="0" smtClean="0"/>
              <a:t>TP1-1</a:t>
            </a:r>
            <a:r>
              <a:rPr lang="sv-SE" sz="1800" dirty="0" smtClean="0"/>
              <a:t>: </a:t>
            </a:r>
            <a:r>
              <a:rPr lang="en-US" sz="1800" dirty="0" smtClean="0"/>
              <a:t>NAICS </a:t>
            </a:r>
            <a:r>
              <a:rPr lang="en-US" sz="1800" dirty="0"/>
              <a:t>signaling is configured with NAICS receiver on </a:t>
            </a:r>
            <a:r>
              <a:rPr lang="en-US" sz="1800" dirty="0" err="1"/>
              <a:t>demod</a:t>
            </a:r>
            <a:r>
              <a:rPr lang="en-US" sz="1800" dirty="0"/>
              <a:t> +  NAICS receiver </a:t>
            </a:r>
            <a:r>
              <a:rPr lang="en-US" sz="1800" dirty="0" smtClean="0"/>
              <a:t>on CQI (Note 1)</a:t>
            </a:r>
          </a:p>
          <a:p>
            <a:pPr lvl="1"/>
            <a:r>
              <a:rPr lang="en-US" sz="1800" dirty="0" smtClean="0"/>
              <a:t>TP1-2</a:t>
            </a:r>
            <a:r>
              <a:rPr lang="sv-SE" sz="1800" dirty="0" smtClean="0"/>
              <a:t>: </a:t>
            </a:r>
            <a:r>
              <a:rPr lang="en-US" sz="1800" dirty="0" smtClean="0"/>
              <a:t>NAICS </a:t>
            </a:r>
            <a:r>
              <a:rPr lang="en-US" sz="1800" dirty="0"/>
              <a:t>signaling is configured with NAICS receiver on </a:t>
            </a:r>
            <a:r>
              <a:rPr lang="en-US" sz="1800" dirty="0" err="1"/>
              <a:t>demod</a:t>
            </a:r>
            <a:r>
              <a:rPr lang="en-US" sz="1800" dirty="0"/>
              <a:t> +  NAICS receiver (up to UE implementation) on CQI with fallback mode switched </a:t>
            </a:r>
            <a:r>
              <a:rPr lang="en-US" sz="1800" dirty="0" smtClean="0"/>
              <a:t>off</a:t>
            </a:r>
          </a:p>
          <a:p>
            <a:pPr lvl="1"/>
            <a:r>
              <a:rPr lang="en-US" sz="1800" dirty="0" smtClean="0"/>
              <a:t>TP2-1</a:t>
            </a:r>
            <a:r>
              <a:rPr lang="sv-SE" sz="1800" dirty="0" smtClean="0"/>
              <a:t>: </a:t>
            </a:r>
            <a:r>
              <a:rPr lang="en-US" sz="1800" dirty="0" smtClean="0"/>
              <a:t>NAICS </a:t>
            </a:r>
            <a:r>
              <a:rPr lang="en-US" sz="1800" dirty="0"/>
              <a:t>signaling is configured with NAICS receiver on </a:t>
            </a:r>
            <a:r>
              <a:rPr lang="en-US" sz="1800" dirty="0" err="1"/>
              <a:t>demod</a:t>
            </a:r>
            <a:r>
              <a:rPr lang="en-US" sz="1800" dirty="0"/>
              <a:t> +  MMSE-IRC receiver on </a:t>
            </a:r>
            <a:r>
              <a:rPr lang="en-US" sz="1800" dirty="0" smtClean="0"/>
              <a:t>CQI (Note 1)</a:t>
            </a:r>
          </a:p>
          <a:p>
            <a:pPr lvl="1"/>
            <a:r>
              <a:rPr lang="en-US" sz="1800" dirty="0" smtClean="0"/>
              <a:t>TP2-2: NAICS </a:t>
            </a:r>
            <a:r>
              <a:rPr lang="en-US" sz="1800" dirty="0"/>
              <a:t>signaling is configured with NAICS receiver on </a:t>
            </a:r>
            <a:r>
              <a:rPr lang="en-US" sz="1800" dirty="0" err="1"/>
              <a:t>demod</a:t>
            </a:r>
            <a:r>
              <a:rPr lang="en-US" sz="1800" dirty="0"/>
              <a:t> +  MMSE-IRC receiver on CQI with fallback mode switched off</a:t>
            </a:r>
          </a:p>
          <a:p>
            <a:pPr lvl="1"/>
            <a:r>
              <a:rPr lang="en-US" sz="1800" dirty="0" smtClean="0"/>
              <a:t>TP3</a:t>
            </a:r>
            <a:r>
              <a:rPr lang="sv-SE" sz="1800" dirty="0" smtClean="0"/>
              <a:t>: </a:t>
            </a:r>
            <a:r>
              <a:rPr lang="en-US" sz="1800" dirty="0" smtClean="0"/>
              <a:t>NAICS </a:t>
            </a:r>
            <a:r>
              <a:rPr lang="en-US" sz="1800" dirty="0"/>
              <a:t>signaling is not configured with MMSE-IRC receiver on both </a:t>
            </a:r>
            <a:r>
              <a:rPr lang="en-US" sz="1800" dirty="0" err="1"/>
              <a:t>demod</a:t>
            </a:r>
            <a:r>
              <a:rPr lang="en-US" sz="1800" dirty="0"/>
              <a:t> and CQI (up to UE implementation to perform pure blind detection to get better performance or not</a:t>
            </a:r>
            <a:r>
              <a:rPr lang="en-US" sz="1800" dirty="0" smtClean="0"/>
              <a:t>)</a:t>
            </a:r>
            <a:endParaRPr lang="sv-SE" sz="1800" dirty="0"/>
          </a:p>
          <a:p>
            <a:endParaRPr lang="en-GB" sz="1800" dirty="0" smtClean="0"/>
          </a:p>
          <a:p>
            <a:pPr>
              <a:buNone/>
            </a:pPr>
            <a:r>
              <a:rPr lang="en-GB" sz="1800" dirty="0" smtClean="0"/>
              <a:t>Note 1: </a:t>
            </a:r>
            <a:r>
              <a:rPr lang="en-US" sz="2000" dirty="0" smtClean="0"/>
              <a:t>Up to UE implementation</a:t>
            </a:r>
            <a:endParaRPr lang="en-US" sz="2000" dirty="0"/>
          </a:p>
        </p:txBody>
      </p:sp>
    </p:spTree>
    <p:extLst>
      <p:ext uri="{BB962C8B-B14F-4D97-AF65-F5344CB8AC3E}">
        <p14:creationId xmlns:p14="http://schemas.microsoft.com/office/powerpoint/2010/main" val="34064810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Relative throughput ratio</a:t>
            </a:r>
            <a:endParaRPr lang="en-US" dirty="0"/>
          </a:p>
        </p:txBody>
      </p:sp>
      <p:sp>
        <p:nvSpPr>
          <p:cNvPr id="3" name="Content Placeholder 2"/>
          <p:cNvSpPr>
            <a:spLocks noGrp="1"/>
          </p:cNvSpPr>
          <p:nvPr>
            <p:ph idx="1"/>
          </p:nvPr>
        </p:nvSpPr>
        <p:spPr>
          <a:xfrm>
            <a:off x="323528" y="1600200"/>
            <a:ext cx="8352928" cy="4525963"/>
          </a:xfrm>
        </p:spPr>
        <p:txBody>
          <a:bodyPr/>
          <a:lstStyle/>
          <a:p>
            <a:r>
              <a:rPr lang="en-US" sz="2400" dirty="0"/>
              <a:t>Relative throughput ratio </a:t>
            </a:r>
            <a:r>
              <a:rPr lang="en-US" sz="2400" dirty="0" smtClean="0"/>
              <a:t>are used</a:t>
            </a:r>
            <a:endParaRPr lang="sv-SE" sz="2400" dirty="0"/>
          </a:p>
          <a:p>
            <a:pPr lvl="1"/>
            <a:r>
              <a:rPr lang="en-US" sz="1800" dirty="0"/>
              <a:t>Gamma1-1=TP1-1/TP3</a:t>
            </a:r>
            <a:endParaRPr lang="sv-SE" sz="1800" dirty="0"/>
          </a:p>
          <a:p>
            <a:pPr lvl="1"/>
            <a:r>
              <a:rPr lang="en-US" sz="1800" dirty="0"/>
              <a:t>Gamma1-2=TP1-2/TP3</a:t>
            </a:r>
            <a:endParaRPr lang="sv-SE" sz="1800" dirty="0"/>
          </a:p>
          <a:p>
            <a:pPr lvl="1"/>
            <a:r>
              <a:rPr lang="en-US" sz="1800" dirty="0"/>
              <a:t>Gamma2-1=TP2-1/TP3</a:t>
            </a:r>
            <a:endParaRPr lang="sv-SE" sz="1800" dirty="0"/>
          </a:p>
          <a:p>
            <a:pPr lvl="1"/>
            <a:r>
              <a:rPr lang="en-US" sz="1800" dirty="0" smtClean="0"/>
              <a:t>Gamma2-2=TP2-2/TP3</a:t>
            </a:r>
          </a:p>
          <a:p>
            <a:r>
              <a:rPr lang="en-US" sz="2400" dirty="0"/>
              <a:t>Notes: </a:t>
            </a:r>
          </a:p>
          <a:p>
            <a:pPr lvl="1"/>
            <a:r>
              <a:rPr lang="en-US" sz="1800" dirty="0"/>
              <a:t>The minimum results to be provided are TP1-1, TP3 and Gamma1-1 which could be used for alignment purpose and requirement setup.</a:t>
            </a:r>
            <a:endParaRPr lang="sv-SE" sz="1800" dirty="0"/>
          </a:p>
          <a:p>
            <a:pPr lvl="1"/>
            <a:r>
              <a:rPr lang="en-US" sz="1800" dirty="0"/>
              <a:t>The other TPs and Gammas are only for information as a configured setup in order to provide a reference and subject to each company’s wish to provide or not.</a:t>
            </a:r>
            <a:endParaRPr lang="sv-SE" sz="1800" dirty="0"/>
          </a:p>
          <a:p>
            <a:pPr>
              <a:buNone/>
            </a:pPr>
            <a:endParaRPr lang="en-US" sz="2400" dirty="0"/>
          </a:p>
        </p:txBody>
      </p:sp>
    </p:spTree>
    <p:extLst>
      <p:ext uri="{BB962C8B-B14F-4D97-AF65-F5344CB8AC3E}">
        <p14:creationId xmlns:p14="http://schemas.microsoft.com/office/powerpoint/2010/main" val="235302833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4914</TotalTime>
  <Words>559</Words>
  <Application>Microsoft Office PowerPoint</Application>
  <PresentationFormat>On-screen Show (4:3)</PresentationFormat>
  <Paragraphs>65</Paragraphs>
  <Slides>10</Slides>
  <Notes>2</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主题</vt:lpstr>
      <vt:lpstr>WF for NAICS CQI robustness test</vt:lpstr>
      <vt:lpstr>Purpose</vt:lpstr>
      <vt:lpstr>Online agreements</vt:lpstr>
      <vt:lpstr>Evening adhoc agreements</vt:lpstr>
      <vt:lpstr>Proposed test scenario - general</vt:lpstr>
      <vt:lpstr>TM list with test configuration</vt:lpstr>
      <vt:lpstr>Interference Model</vt:lpstr>
      <vt:lpstr>TP with follow CQI to be evaluated</vt:lpstr>
      <vt:lpstr>Relative throughput ratio</vt:lpstr>
      <vt:lpstr>Agreements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Proposed test for DL CA with 2 or 3DL CCs with minimum channel spacing in Rel-12</dc:title>
  <dc:creator>Maomao Chen</dc:creator>
  <cp:lastModifiedBy>Maomao Chen</cp:lastModifiedBy>
  <cp:revision>356</cp:revision>
  <dcterms:created xsi:type="dcterms:W3CDTF">2014-03-20T14:32:54Z</dcterms:created>
  <dcterms:modified xsi:type="dcterms:W3CDTF">2015-05-28T13:06:36Z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