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50" r:id="rId1"/>
    <p:sldMasterId id="2147483764" r:id="rId2"/>
  </p:sldMasterIdLst>
  <p:notesMasterIdLst>
    <p:notesMasterId r:id="rId10"/>
  </p:notesMasterIdLst>
  <p:handoutMasterIdLst>
    <p:handoutMasterId r:id="rId11"/>
  </p:handoutMasterIdLst>
  <p:sldIdLst>
    <p:sldId id="256" r:id="rId3"/>
    <p:sldId id="297" r:id="rId4"/>
    <p:sldId id="303" r:id="rId5"/>
    <p:sldId id="301" r:id="rId6"/>
    <p:sldId id="307" r:id="rId7"/>
    <p:sldId id="304" r:id="rId8"/>
    <p:sldId id="265" r:id="rId9"/>
  </p:sldIdLst>
  <p:sldSz cx="9144000" cy="5143500" type="screen16x9"/>
  <p:notesSz cx="6858000" cy="9144000"/>
  <p:defaultTextStyle>
    <a:defPPr>
      <a:defRPr lang="en-US"/>
    </a:defPPr>
    <a:lvl1pPr marL="0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45714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2883">
          <p15:clr>
            <a:srgbClr val="A4A3A4"/>
          </p15:clr>
        </p15:guide>
        <p15:guide id="3" orient="horz" pos="1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therell, Mike S [NTK]" initials="WMS[" lastIdx="2" clrIdx="0">
    <p:extLst>
      <p:ext uri="{19B8F6BF-5375-455C-9EA6-DF929625EA0E}">
        <p15:presenceInfo xmlns:p15="http://schemas.microsoft.com/office/powerpoint/2012/main" userId="S-1-5-21-2082608051-353801373-1996733877-22480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822"/>
    <a:srgbClr val="79B832"/>
    <a:srgbClr val="7D0082"/>
    <a:srgbClr val="80C113"/>
    <a:srgbClr val="F54C2D"/>
    <a:srgbClr val="04C5CC"/>
    <a:srgbClr val="FFE100"/>
    <a:srgbClr val="9A27A0"/>
    <a:srgbClr val="A7D603"/>
    <a:srgbClr val="FFE1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2949" autoAdjust="0"/>
  </p:normalViewPr>
  <p:slideViewPr>
    <p:cSldViewPr snapToObjects="1" showGuides="1">
      <p:cViewPr varScale="1">
        <p:scale>
          <a:sx n="98" d="100"/>
          <a:sy n="98" d="100"/>
        </p:scale>
        <p:origin x="528" y="78"/>
      </p:cViewPr>
      <p:guideLst>
        <p:guide orient="horz" pos="2152"/>
        <p:guide pos="2883"/>
        <p:guide orient="horz" pos="1602"/>
      </p:guideLst>
    </p:cSldViewPr>
  </p:slideViewPr>
  <p:outlineViewPr>
    <p:cViewPr>
      <p:scale>
        <a:sx n="33" d="100"/>
        <a:sy n="33" d="100"/>
      </p:scale>
      <p:origin x="0" y="2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 snapToGrid="0" snapToObjects="1" showGuides="1">
      <p:cViewPr varScale="1">
        <p:scale>
          <a:sx n="67" d="100"/>
          <a:sy n="67" d="100"/>
        </p:scale>
        <p:origin x="-4120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FFDAD-BBA5-084C-AAC3-3F5326EDE6AB}" type="datetimeFigureOut">
              <a:rPr lang="en-US" smtClean="0"/>
              <a:t>05/15/2015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74D25-0BE6-F648-AEE0-F63B3B7D1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18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63D59-6714-F54F-8860-915DB83183C7}" type="datetimeFigureOut">
              <a:rPr lang="en-US" smtClean="0"/>
              <a:pPr/>
              <a:t>05/15/2015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40F05-6612-AD46-A34C-22B33C54C5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550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45714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rint_Black_Fin_Yellow_®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0"/>
          <a:stretch/>
        </p:blipFill>
        <p:spPr>
          <a:xfrm>
            <a:off x="2721328" y="1079734"/>
            <a:ext cx="3755672" cy="1500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221970" y="2571750"/>
            <a:ext cx="4712230" cy="600164"/>
          </a:xfrm>
        </p:spPr>
        <p:txBody>
          <a:bodyPr/>
          <a:lstStyle>
            <a:lvl1pPr marL="0" algn="ctr" defTabSz="457200" rtl="0" eaLnBrk="1" latinLnBrk="0" hangingPunct="1">
              <a:spcBef>
                <a:spcPct val="0"/>
              </a:spcBef>
              <a:buNone/>
              <a:defRPr lang="en-US" sz="3600" b="0" i="0" kern="1200" baseline="0" dirty="0">
                <a:solidFill>
                  <a:srgbClr val="000000"/>
                </a:solidFill>
                <a:latin typeface="Sprint Sans Ofc Med Regular"/>
                <a:ea typeface="+mj-ea"/>
                <a:cs typeface="Sprint Sans Ofc Med Regular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857500" y="3333750"/>
            <a:ext cx="3429000" cy="45720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000" b="0" i="0" kern="1200" baseline="0" dirty="0">
                <a:solidFill>
                  <a:srgbClr val="000000"/>
                </a:solidFill>
                <a:latin typeface="Sprint Sans Ofc Regular"/>
                <a:ea typeface="+mn-ea"/>
                <a:cs typeface="Sprint Sans Ofc Regular"/>
              </a:defRPr>
            </a:lvl1pPr>
          </a:lstStyle>
          <a:p>
            <a:r>
              <a:rPr lang="en-US" dirty="0" smtClean="0"/>
              <a:t>Month / Day / Year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614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3988" y="228600"/>
            <a:ext cx="6561666" cy="825042"/>
          </a:xfrm>
          <a:prstGeom prst="rect">
            <a:avLst/>
          </a:prstGeom>
        </p:spPr>
        <p:txBody>
          <a:bodyPr/>
          <a:lstStyle>
            <a:lvl1pPr>
              <a:defRPr cap="none" baseline="0"/>
            </a:lvl1pPr>
          </a:lstStyle>
          <a:p>
            <a:r>
              <a:rPr lang="en-US" dirty="0" smtClean="0"/>
              <a:t>Color Palette.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45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>
          <a:xfrm>
            <a:off x="296332" y="210456"/>
            <a:ext cx="8519585" cy="71301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idx="1" hasCustomPrompt="1"/>
          </p:nvPr>
        </p:nvSpPr>
        <p:spPr>
          <a:xfrm>
            <a:off x="296331" y="921303"/>
            <a:ext cx="8519585" cy="3700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2pPr>
              <a:defRPr baseline="0"/>
            </a:lvl2pPr>
          </a:lstStyle>
          <a:p>
            <a:pPr lvl="0"/>
            <a:r>
              <a:rPr lang="en-US" dirty="0" smtClean="0"/>
              <a:t>Bullet list</a:t>
            </a:r>
          </a:p>
          <a:p>
            <a:pPr lvl="1"/>
            <a:r>
              <a:rPr lang="en-US" dirty="0" smtClean="0"/>
              <a:t>Indented bullet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313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>
          <a:xfrm>
            <a:off x="296332" y="210456"/>
            <a:ext cx="8519585" cy="71301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idx="1" hasCustomPrompt="1"/>
          </p:nvPr>
        </p:nvSpPr>
        <p:spPr>
          <a:xfrm>
            <a:off x="296331" y="921303"/>
            <a:ext cx="8519585" cy="3700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800100" indent="-342900">
              <a:buFont typeface="Arial"/>
              <a:buChar char="•"/>
              <a:defRPr/>
            </a:lvl2pPr>
          </a:lstStyle>
          <a:p>
            <a:pPr lvl="0"/>
            <a:r>
              <a:rPr lang="en-US" dirty="0" smtClean="0"/>
              <a:t>Subhead</a:t>
            </a:r>
          </a:p>
          <a:p>
            <a:pPr lvl="1"/>
            <a:r>
              <a:rPr lang="en-US" dirty="0" smtClean="0"/>
              <a:t>Indented bullet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420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96332" y="895350"/>
            <a:ext cx="8523512" cy="1601977"/>
          </a:xfrm>
          <a:prstGeom prst="rect">
            <a:avLst/>
          </a:prstGeom>
        </p:spPr>
        <p:txBody>
          <a:bodyPr anchor="t" anchorCtr="0"/>
          <a:lstStyle>
            <a:lvl1pPr>
              <a:defRPr sz="5400"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Separation Slide: Section Title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6332" y="2607809"/>
            <a:ext cx="7008812" cy="268741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b="0" i="0" baseline="0">
                <a:solidFill>
                  <a:srgbClr val="A6A6A6"/>
                </a:solidFill>
                <a:latin typeface="Sprint Sans Ofc Med Regular"/>
                <a:cs typeface="Sprint Sans Ofc Med Regular"/>
              </a:defRPr>
            </a:lvl1pPr>
            <a:lvl2pPr algn="l">
              <a:defRPr>
                <a:solidFill>
                  <a:srgbClr val="FFE100"/>
                </a:solidFill>
              </a:defRPr>
            </a:lvl2pPr>
            <a:lvl3pPr algn="l">
              <a:defRPr>
                <a:solidFill>
                  <a:srgbClr val="FFE100"/>
                </a:solidFill>
              </a:defRPr>
            </a:lvl3pPr>
            <a:lvl4pPr algn="l">
              <a:defRPr>
                <a:solidFill>
                  <a:srgbClr val="FFE100"/>
                </a:solidFill>
              </a:defRPr>
            </a:lvl4pPr>
            <a:lvl5pPr algn="l">
              <a:defRPr>
                <a:solidFill>
                  <a:srgbClr val="FFE100"/>
                </a:solidFill>
              </a:defRPr>
            </a:lvl5pPr>
          </a:lstStyle>
          <a:p>
            <a:pPr lvl="0"/>
            <a:r>
              <a:rPr lang="en-US" dirty="0" smtClean="0"/>
              <a:t>Subhead title goes here. If needed.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96332" y="2988809"/>
            <a:ext cx="7008812" cy="268741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b="0" i="0" baseline="0">
                <a:solidFill>
                  <a:schemeClr val="tx1"/>
                </a:solidFill>
                <a:latin typeface="Sprint Sans Ofc Med Regular"/>
                <a:cs typeface="Sprint Sans Ofc Med Regular"/>
              </a:defRPr>
            </a:lvl1pPr>
            <a:lvl2pPr algn="l">
              <a:defRPr>
                <a:solidFill>
                  <a:srgbClr val="FFE100"/>
                </a:solidFill>
              </a:defRPr>
            </a:lvl2pPr>
            <a:lvl3pPr algn="l">
              <a:defRPr>
                <a:solidFill>
                  <a:srgbClr val="FFE100"/>
                </a:solidFill>
              </a:defRPr>
            </a:lvl3pPr>
            <a:lvl4pPr algn="l">
              <a:defRPr>
                <a:solidFill>
                  <a:srgbClr val="FFE100"/>
                </a:solidFill>
              </a:defRPr>
            </a:lvl4pPr>
            <a:lvl5pPr algn="l">
              <a:defRPr>
                <a:solidFill>
                  <a:srgbClr val="FFE100"/>
                </a:solidFill>
              </a:defRPr>
            </a:lvl5pPr>
          </a:lstStyle>
          <a:p>
            <a:pPr lvl="0"/>
            <a:r>
              <a:rPr lang="en-US" dirty="0" smtClean="0"/>
              <a:t>Highlight is black</a:t>
            </a:r>
          </a:p>
        </p:txBody>
      </p:sp>
      <p:pic>
        <p:nvPicPr>
          <p:cNvPr id="14" name="Picture 13" descr="Sprint_Black_Fin_Yellow_®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779863"/>
            <a:ext cx="731520" cy="363637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rgbClr val="000000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34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96332" y="210456"/>
            <a:ext cx="8519585" cy="71301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28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96332" y="210456"/>
            <a:ext cx="8519585" cy="713016"/>
          </a:xfrm>
        </p:spPr>
        <p:txBody>
          <a:bodyPr/>
          <a:lstStyle/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7" name="Table Placeholder 5"/>
          <p:cNvSpPr>
            <a:spLocks noGrp="1"/>
          </p:cNvSpPr>
          <p:nvPr>
            <p:ph type="tbl" sz="quarter" idx="11" hasCustomPrompt="1"/>
          </p:nvPr>
        </p:nvSpPr>
        <p:spPr>
          <a:xfrm>
            <a:off x="296864" y="930316"/>
            <a:ext cx="8518525" cy="3750542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</a:lstStyle>
          <a:p>
            <a:r>
              <a:rPr lang="en-US" dirty="0" smtClean="0"/>
              <a:t>Use this template page when importing a table</a:t>
            </a:r>
          </a:p>
          <a:p>
            <a:pPr lvl="1"/>
            <a:r>
              <a:rPr lang="en-US" dirty="0" smtClean="0"/>
              <a:t>Once you create a table with the icon below, choose the color “Table Layout” tab. 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146" rtl="0" eaLnBrk="1" latinLnBrk="0" hangingPunct="1">
              <a:defRPr sz="3000" b="0" i="0" kern="1200">
                <a:solidFill>
                  <a:schemeClr val="bg1"/>
                </a:solidFill>
                <a:latin typeface="Sprint Sans Ofc Regular"/>
                <a:ea typeface="+mn-ea"/>
                <a:cs typeface="Sprint Sans Ofc Regular"/>
              </a:defRPr>
            </a:lvl1pPr>
            <a:lvl2pPr marL="457146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3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40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6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33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9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26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72" algn="l" defTabSz="45714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2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96332" y="115648"/>
            <a:ext cx="4275669" cy="1322413"/>
          </a:xfrm>
        </p:spPr>
        <p:txBody>
          <a:bodyPr/>
          <a:lstStyle/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296864" y="1365647"/>
            <a:ext cx="4275137" cy="328612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Use this template page when showing multiple graphic elements (tables, pictures, etc.)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29164" y="300038"/>
            <a:ext cx="4110037" cy="4351735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400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96332" y="210456"/>
            <a:ext cx="8519585" cy="71301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296332" y="952501"/>
            <a:ext cx="8542869" cy="3699272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Use this template page when importing a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476340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print®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26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print_Black_Fin_Yellow_®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0"/>
          <a:stretch/>
        </p:blipFill>
        <p:spPr>
          <a:xfrm>
            <a:off x="2721328" y="1079734"/>
            <a:ext cx="3755672" cy="150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744357"/>
            <a:ext cx="9144000" cy="39914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3018" y="4781550"/>
            <a:ext cx="43409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©2014 Sprint. This information is subject to Sprint policies regarding use and is the property of Sprint and/or its relevant affiliates and may contain restricted,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confidential or privileged materials intended for the sole use of the intended</a:t>
            </a:r>
            <a:r>
              <a:rPr lang="en-US" sz="500" baseline="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 </a:t>
            </a:r>
            <a:r>
              <a:rPr lang="en-US" sz="500" dirty="0" smtClean="0">
                <a:solidFill>
                  <a:schemeClr val="bg1"/>
                </a:solidFill>
                <a:latin typeface="Sprint Sans Ofc Regular"/>
                <a:cs typeface="Sprint Sans Ofc Regular"/>
              </a:rPr>
              <a:t>recipient. Any review, use, distribution or disclosure is prohibited without authorization. </a:t>
            </a:r>
            <a:endParaRPr lang="en-US" sz="500" dirty="0">
              <a:solidFill>
                <a:schemeClr val="bg1"/>
              </a:solidFill>
              <a:latin typeface="Sprint Sans Ofc Regular"/>
              <a:cs typeface="Sprint Sans Ofc Regular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bg1"/>
                </a:solidFill>
                <a:latin typeface="Sprint Sans Ofc Regular"/>
                <a:cs typeface="Sprint Sans Ofc Regular"/>
              </a:defRPr>
            </a:lvl1pPr>
          </a:lstStyle>
          <a:p>
            <a:fld id="{6D1C3F8D-93E3-AE42-80A6-58431F1BCAC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5"/>
          <p:cNvSpPr>
            <a:spLocks noGrp="1"/>
          </p:cNvSpPr>
          <p:nvPr>
            <p:ph type="title"/>
          </p:nvPr>
        </p:nvSpPr>
        <p:spPr>
          <a:xfrm>
            <a:off x="296332" y="210456"/>
            <a:ext cx="8519585" cy="71301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Header Goes </a:t>
            </a:r>
            <a:r>
              <a:rPr lang="en-US" dirty="0" err="1" smtClean="0"/>
              <a:t>Here.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idx="1"/>
          </p:nvPr>
        </p:nvSpPr>
        <p:spPr>
          <a:xfrm>
            <a:off x="296331" y="921303"/>
            <a:ext cx="8519585" cy="3700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2" name="Picture 11" descr="Sprint® copy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815079"/>
            <a:ext cx="609599" cy="27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72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758" r:id="rId2"/>
    <p:sldLayoutId id="2147483835" r:id="rId3"/>
    <p:sldLayoutId id="2147483795" r:id="rId4"/>
    <p:sldLayoutId id="2147483763" r:id="rId5"/>
    <p:sldLayoutId id="2147483759" r:id="rId6"/>
    <p:sldLayoutId id="2147483760" r:id="rId7"/>
    <p:sldLayoutId id="2147483762" r:id="rId8"/>
    <p:sldLayoutId id="2147483797" r:id="rId9"/>
  </p:sldLayoutIdLst>
  <p:hf hdr="0" ftr="0" dt="0"/>
  <p:txStyles>
    <p:titleStyle>
      <a:lvl1pPr marL="0" algn="l" defTabSz="457200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baseline="0" dirty="0">
          <a:solidFill>
            <a:srgbClr val="000000"/>
          </a:solidFill>
          <a:latin typeface="Sprint Sans Ofc Med Bold"/>
          <a:ea typeface="+mj-ea"/>
          <a:cs typeface="Sprint Sans Ofc Med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Tx/>
        <a:buFont typeface="Arial"/>
        <a:buChar char="•"/>
        <a:defRPr sz="2000" b="0" i="0" kern="1200" baseline="0">
          <a:solidFill>
            <a:schemeClr val="tx1"/>
          </a:solidFill>
          <a:latin typeface="Sprint Sans Ofc Med Regular"/>
          <a:ea typeface="+mn-ea"/>
          <a:cs typeface="Sprint Sans Ofc Med Regular"/>
        </a:defRPr>
      </a:lvl1pPr>
      <a:lvl2pPr marL="800100" indent="-342900" algn="l" defTabSz="457200" rtl="0" eaLnBrk="1" latinLnBrk="0" hangingPunct="1">
        <a:spcBef>
          <a:spcPct val="20000"/>
        </a:spcBef>
        <a:buFont typeface="Lucida Grande"/>
        <a:buChar char="-"/>
        <a:defRPr sz="1800" b="0" i="0" kern="1200">
          <a:solidFill>
            <a:srgbClr val="000000"/>
          </a:solidFill>
          <a:latin typeface="Sprint Sans Ofc Regular"/>
          <a:ea typeface="+mn-ea"/>
          <a:cs typeface="Sprint Sans Ofc Regular"/>
        </a:defRPr>
      </a:lvl2pPr>
      <a:lvl3pPr marL="12573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000000"/>
          </a:solidFill>
          <a:latin typeface="Sprint Sans Ofc Med Regular"/>
          <a:ea typeface="+mn-ea"/>
          <a:cs typeface="Sprint Sans Ofc Med Regular"/>
        </a:defRPr>
      </a:lvl3pPr>
      <a:lvl4pPr marL="1714500" indent="-342900" algn="l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rgbClr val="000000"/>
          </a:solidFill>
          <a:latin typeface="Sprint Sans Ofc Med Regular"/>
          <a:ea typeface="+mn-ea"/>
          <a:cs typeface="Sprint Sans Ofc Med Regular"/>
        </a:defRPr>
      </a:lvl4pPr>
      <a:lvl5pPr marL="2171700" indent="-342900" algn="l" defTabSz="457200" rtl="0" eaLnBrk="1" latinLnBrk="0" hangingPunct="1">
        <a:spcBef>
          <a:spcPct val="20000"/>
        </a:spcBef>
        <a:buFont typeface="Arial"/>
        <a:buChar char="•"/>
        <a:defRPr sz="1200" b="0" i="0" kern="1200">
          <a:solidFill>
            <a:srgbClr val="000000"/>
          </a:solidFill>
          <a:latin typeface="Sprint Sans Ofc Med Regular"/>
          <a:ea typeface="+mn-ea"/>
          <a:cs typeface="Sprint Sans Ofc Med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86735" y="272440"/>
            <a:ext cx="8229600" cy="739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Color Palette.</a:t>
            </a:r>
            <a:endParaRPr lang="en-US" dirty="0"/>
          </a:p>
        </p:txBody>
      </p:sp>
      <p:pic>
        <p:nvPicPr>
          <p:cNvPr id="2" name="Picture 1" descr="Screen Shot 2014-06-10 at 1.31.02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" t="22622" r="4678" b="27971"/>
          <a:stretch/>
        </p:blipFill>
        <p:spPr>
          <a:xfrm>
            <a:off x="304801" y="1597062"/>
            <a:ext cx="8500149" cy="211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8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b="1" i="0" kern="1200" cap="none">
          <a:solidFill>
            <a:schemeClr val="tx1"/>
          </a:solidFill>
          <a:latin typeface="Sprint Sans Ofc Med Regular"/>
          <a:ea typeface="+mj-ea"/>
          <a:cs typeface="Sprint Sans Ofc Med Regular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1600" b="0" i="0" kern="1200" baseline="0">
          <a:solidFill>
            <a:srgbClr val="FFFFFF"/>
          </a:solidFill>
          <a:latin typeface="Sprint Sans Medium"/>
          <a:ea typeface="+mn-ea"/>
          <a:cs typeface="Sprint Sans Medium"/>
        </a:defRPr>
      </a:lvl1pPr>
      <a:lvl2pPr marL="457200" indent="0" algn="ctr" defTabSz="457200" rtl="0" eaLnBrk="1" latinLnBrk="0" hangingPunct="1">
        <a:spcBef>
          <a:spcPct val="20000"/>
        </a:spcBef>
        <a:buFontTx/>
        <a:buNone/>
        <a:defRPr sz="1400" b="0" i="0" kern="1200">
          <a:solidFill>
            <a:srgbClr val="FFFFFF"/>
          </a:solidFill>
          <a:latin typeface="Sprint Sans Medium"/>
          <a:ea typeface="+mn-ea"/>
          <a:cs typeface="Sprint Sans Medium"/>
        </a:defRPr>
      </a:lvl2pPr>
      <a:lvl3pPr marL="914400" indent="0" algn="ctr" defTabSz="457200" rtl="0" eaLnBrk="1" latinLnBrk="0" hangingPunct="1">
        <a:spcBef>
          <a:spcPct val="20000"/>
        </a:spcBef>
        <a:buFontTx/>
        <a:buNone/>
        <a:defRPr sz="1200" b="0" i="0" kern="1200">
          <a:solidFill>
            <a:srgbClr val="FFFFFF"/>
          </a:solidFill>
          <a:latin typeface="Sprint Sans Medium"/>
          <a:ea typeface="+mn-ea"/>
          <a:cs typeface="Sprint Sans Medium"/>
        </a:defRPr>
      </a:lvl3pPr>
      <a:lvl4pPr marL="1371600" indent="0" algn="ctr" defTabSz="457200" rtl="0" eaLnBrk="1" latinLnBrk="0" hangingPunct="1">
        <a:spcBef>
          <a:spcPct val="20000"/>
        </a:spcBef>
        <a:buFontTx/>
        <a:buNone/>
        <a:defRPr sz="1100" b="0" i="0" kern="1200">
          <a:solidFill>
            <a:srgbClr val="FFFFFF"/>
          </a:solidFill>
          <a:latin typeface="Sprint Sans Medium"/>
          <a:ea typeface="+mn-ea"/>
          <a:cs typeface="Sprint Sans Medium"/>
        </a:defRPr>
      </a:lvl4pPr>
      <a:lvl5pPr marL="1828800" indent="0" algn="ctr" defTabSz="457200" rtl="0" eaLnBrk="1" latinLnBrk="0" hangingPunct="1">
        <a:spcBef>
          <a:spcPct val="20000"/>
        </a:spcBef>
        <a:buFontTx/>
        <a:buNone/>
        <a:defRPr sz="1100" b="0" i="0" kern="1200">
          <a:solidFill>
            <a:srgbClr val="FFFFFF"/>
          </a:solidFill>
          <a:latin typeface="Sprint Sans Medium"/>
          <a:ea typeface="+mn-ea"/>
          <a:cs typeface="Sprint Sans Medium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343150"/>
            <a:ext cx="7010400" cy="1089529"/>
          </a:xfrm>
        </p:spPr>
        <p:txBody>
          <a:bodyPr/>
          <a:lstStyle/>
          <a:p>
            <a:r>
              <a:rPr lang="en-GB" b="1" dirty="0" smtClean="0"/>
              <a:t>Motivation for New </a:t>
            </a:r>
            <a:r>
              <a:rPr lang="en-GB" b="1" dirty="0"/>
              <a:t>Band 41 UE power class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04800" y="3943350"/>
            <a:ext cx="8229600" cy="838200"/>
          </a:xfrm>
        </p:spPr>
        <p:txBody>
          <a:bodyPr/>
          <a:lstStyle/>
          <a:p>
            <a:r>
              <a:rPr lang="en-US" dirty="0" smtClean="0"/>
              <a:t>RP-152756  </a:t>
            </a:r>
            <a:r>
              <a:rPr lang="en-US" dirty="0" smtClean="0"/>
              <a:t>Motivation on </a:t>
            </a:r>
            <a:r>
              <a:rPr lang="en-US" dirty="0" smtClean="0"/>
              <a:t>Band 41 TDD </a:t>
            </a:r>
            <a:r>
              <a:rPr lang="en-US" dirty="0" smtClean="0"/>
              <a:t>Power Class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59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</p:spPr>
        <p:txBody>
          <a:bodyPr/>
          <a:lstStyle/>
          <a:p>
            <a:fld id="{6D1C3F8D-93E3-AE42-80A6-58431F1BCAC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6332" y="203402"/>
            <a:ext cx="8519585" cy="369332"/>
          </a:xfrm>
        </p:spPr>
        <p:txBody>
          <a:bodyPr/>
          <a:lstStyle/>
          <a:p>
            <a:pPr algn="ctr"/>
            <a:r>
              <a:rPr lang="en-US" sz="2000" dirty="0" smtClean="0"/>
              <a:t>Higher UL UE </a:t>
            </a:r>
            <a:r>
              <a:rPr lang="en-US" sz="2000" dirty="0" err="1" smtClean="0"/>
              <a:t>Tx</a:t>
            </a:r>
            <a:r>
              <a:rPr lang="en-US" sz="2000" dirty="0" smtClean="0"/>
              <a:t> Power Increases Band 41 Coverage</a:t>
            </a:r>
            <a:endParaRPr lang="en-US" sz="2000" dirty="0"/>
          </a:p>
        </p:txBody>
      </p:sp>
      <p:sp>
        <p:nvSpPr>
          <p:cNvPr id="11" name="Text Placeholder 3"/>
          <p:cNvSpPr>
            <a:spLocks noGrp="1"/>
          </p:cNvSpPr>
          <p:nvPr>
            <p:ph idx="1"/>
          </p:nvPr>
        </p:nvSpPr>
        <p:spPr>
          <a:xfrm>
            <a:off x="300260" y="781398"/>
            <a:ext cx="8519585" cy="26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800100" indent="-342900">
              <a:buFont typeface="Arial"/>
              <a:buChar char="•"/>
              <a:defRPr/>
            </a:lvl2pPr>
          </a:lstStyle>
          <a:p>
            <a:pPr lvl="0"/>
            <a:r>
              <a:rPr lang="en-US" dirty="0" smtClean="0"/>
              <a:t>Band 41 coverage is UL limited</a:t>
            </a:r>
          </a:p>
          <a:p>
            <a:pPr lvl="1"/>
            <a:r>
              <a:rPr lang="en-US" dirty="0" smtClean="0"/>
              <a:t>Data (1 Mbps DL, 256 kbps UL) link budget is UL limited as shown in TR 36.824</a:t>
            </a:r>
          </a:p>
          <a:p>
            <a:pPr lvl="1"/>
            <a:r>
              <a:rPr lang="en-US" dirty="0" smtClean="0"/>
              <a:t>Planet </a:t>
            </a:r>
            <a:r>
              <a:rPr lang="en-US" dirty="0"/>
              <a:t>Simulation shows ~30% increase in </a:t>
            </a:r>
            <a:r>
              <a:rPr lang="en-US" dirty="0" smtClean="0"/>
              <a:t>B41 </a:t>
            </a:r>
            <a:r>
              <a:rPr lang="en-US" dirty="0"/>
              <a:t>coverage area from 3dB increase in UL </a:t>
            </a:r>
            <a:r>
              <a:rPr lang="en-US" dirty="0" smtClean="0"/>
              <a:t>Power</a:t>
            </a:r>
          </a:p>
          <a:p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1381827" y="2836786"/>
            <a:ext cx="6170010" cy="1329496"/>
            <a:chOff x="1373968" y="3359108"/>
            <a:chExt cx="6170010" cy="1329496"/>
          </a:xfrm>
        </p:grpSpPr>
        <p:grpSp>
          <p:nvGrpSpPr>
            <p:cNvPr id="6" name="Group 5"/>
            <p:cNvGrpSpPr/>
            <p:nvPr/>
          </p:nvGrpSpPr>
          <p:grpSpPr>
            <a:xfrm>
              <a:off x="1373968" y="3359108"/>
              <a:ext cx="6170010" cy="1329496"/>
              <a:chOff x="3206364" y="3285355"/>
              <a:chExt cx="4036123" cy="2035456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3206364" y="3285355"/>
                <a:ext cx="3731875" cy="2035456"/>
                <a:chOff x="2820215" y="1897537"/>
                <a:chExt cx="2473596" cy="1535086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2820215" y="1897537"/>
                  <a:ext cx="2471591" cy="1337117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2866838" y="1952956"/>
                  <a:ext cx="2363340" cy="1225678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pic>
              <p:nvPicPr>
                <p:cNvPr id="24" name="Picture 2" descr="http://www.iyogi.net/mac/images/airport_express_base_station_image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64091" y="2385407"/>
                  <a:ext cx="192186" cy="33799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/>
                <p:cNvSpPr txBox="1"/>
                <p:nvPr/>
              </p:nvSpPr>
              <p:spPr>
                <a:xfrm>
                  <a:off x="4829419" y="2372351"/>
                  <a:ext cx="464392" cy="216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 smtClean="0"/>
                    <a:t>3dB</a:t>
                  </a:r>
                  <a:endParaRPr lang="en-US" sz="1050" b="1" dirty="0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4600454" y="3143887"/>
                  <a:ext cx="466533" cy="2887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 smtClean="0"/>
                    <a:t>UL @</a:t>
                  </a:r>
                </a:p>
                <a:p>
                  <a:pPr algn="ctr"/>
                  <a:r>
                    <a:rPr lang="en-US" sz="800" dirty="0" smtClean="0"/>
                    <a:t> +23 </a:t>
                  </a:r>
                  <a:r>
                    <a:rPr lang="en-US" sz="800" dirty="0" err="1" smtClean="0"/>
                    <a:t>dBm</a:t>
                  </a:r>
                  <a:endParaRPr lang="en-US" sz="800" dirty="0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3149573" y="2119831"/>
                  <a:ext cx="1765097" cy="839562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</p:grpSp>
          <p:sp>
            <p:nvSpPr>
              <p:cNvPr id="10" name="Curved Down Arrow 9"/>
              <p:cNvSpPr/>
              <p:nvPr/>
            </p:nvSpPr>
            <p:spPr>
              <a:xfrm>
                <a:off x="6326649" y="3794123"/>
                <a:ext cx="554570" cy="264920"/>
              </a:xfrm>
              <a:prstGeom prst="curved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6366237" y="4154977"/>
                <a:ext cx="481998" cy="1686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" name="Picture 2" descr="http://www.iyogi.net/mac/images/airport_express_base_station_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7041" y="3932248"/>
                <a:ext cx="192186" cy="2698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8" name="Straight Connector 17"/>
              <p:cNvCxnSpPr/>
              <p:nvPr/>
            </p:nvCxnSpPr>
            <p:spPr>
              <a:xfrm>
                <a:off x="6366237" y="4171836"/>
                <a:ext cx="0" cy="812196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848235" y="4171835"/>
                <a:ext cx="0" cy="7416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6932190" y="4171835"/>
                <a:ext cx="0" cy="52149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6541604" y="4921102"/>
                <a:ext cx="700883" cy="382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/>
                  <a:t>UL @ +26 </a:t>
                </a:r>
                <a:r>
                  <a:rPr lang="en-US" sz="800" dirty="0" err="1" smtClean="0"/>
                  <a:t>dBm</a:t>
                </a:r>
                <a:endParaRPr lang="en-US" sz="800" dirty="0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6969621" y="4182314"/>
              <a:ext cx="4306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DL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882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</p:spPr>
        <p:txBody>
          <a:bodyPr/>
          <a:lstStyle/>
          <a:p>
            <a:fld id="{6D1C3F8D-93E3-AE42-80A6-58431F1BCAC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6332" y="77951"/>
            <a:ext cx="8519585" cy="978729"/>
          </a:xfrm>
        </p:spPr>
        <p:txBody>
          <a:bodyPr/>
          <a:lstStyle/>
          <a:p>
            <a:pPr algn="ctr"/>
            <a:r>
              <a:rPr lang="en-US" sz="3200" dirty="0" smtClean="0"/>
              <a:t>UE UL </a:t>
            </a:r>
            <a:r>
              <a:rPr lang="en-US" sz="3200" dirty="0" err="1" smtClean="0"/>
              <a:t>Tx</a:t>
            </a:r>
            <a:r>
              <a:rPr lang="en-US" sz="3200" dirty="0" smtClean="0"/>
              <a:t> Power Increase Enabling Technologies</a:t>
            </a:r>
            <a:endParaRPr lang="en-US" sz="3200" dirty="0"/>
          </a:p>
        </p:txBody>
      </p:sp>
      <p:sp>
        <p:nvSpPr>
          <p:cNvPr id="11" name="Text Placeholder 3"/>
          <p:cNvSpPr>
            <a:spLocks noGrp="1"/>
          </p:cNvSpPr>
          <p:nvPr>
            <p:ph idx="1"/>
          </p:nvPr>
        </p:nvSpPr>
        <p:spPr>
          <a:xfrm>
            <a:off x="129655" y="1352550"/>
            <a:ext cx="8686262" cy="3200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>
              <a:buNone/>
              <a:defRPr/>
            </a:lvl1pPr>
            <a:lvl2pPr marL="800100" indent="-342900">
              <a:buFont typeface="Arial"/>
              <a:buChar char="•"/>
              <a:defRPr/>
            </a:lvl2pPr>
          </a:lstStyle>
          <a:p>
            <a:pPr lvl="1"/>
            <a:r>
              <a:rPr lang="en-US" dirty="0" smtClean="0"/>
              <a:t>“Boost” Envelope Tracking allows </a:t>
            </a:r>
            <a:r>
              <a:rPr lang="en-US" dirty="0"/>
              <a:t>increased </a:t>
            </a:r>
            <a:r>
              <a:rPr lang="en-US" dirty="0" err="1" smtClean="0"/>
              <a:t>PA_out</a:t>
            </a:r>
            <a:r>
              <a:rPr lang="en-US" dirty="0" smtClean="0"/>
              <a:t> with </a:t>
            </a:r>
            <a:r>
              <a:rPr lang="en-US" dirty="0"/>
              <a:t>similar </a:t>
            </a:r>
            <a:r>
              <a:rPr lang="en-US" dirty="0" smtClean="0"/>
              <a:t>linearity with same battery supply voltage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Multi-Stage Amplifiers allows higher power while mitigating thermal issues from single PA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Implementation of flexible B41 FBAR Filters would allow for reduced insertion losses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New RF switches with higher linearity and lower insertion loss (e.g. MEMS)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Optimized RF Front End B41 </a:t>
            </a:r>
            <a:r>
              <a:rPr lang="en-US" dirty="0" err="1" smtClean="0"/>
              <a:t>Tx</a:t>
            </a:r>
            <a:r>
              <a:rPr lang="en-US" dirty="0" smtClean="0"/>
              <a:t> chain to reduce insertion losses</a:t>
            </a:r>
          </a:p>
        </p:txBody>
      </p:sp>
    </p:spTree>
    <p:extLst>
      <p:ext uri="{BB962C8B-B14F-4D97-AF65-F5344CB8AC3E}">
        <p14:creationId xmlns:p14="http://schemas.microsoft.com/office/powerpoint/2010/main" val="58234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</p:spPr>
        <p:txBody>
          <a:bodyPr/>
          <a:lstStyle/>
          <a:p>
            <a:fld id="{6D1C3F8D-93E3-AE42-80A6-58431F1BCAC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36967" y="137638"/>
            <a:ext cx="8519585" cy="590931"/>
          </a:xfrm>
        </p:spPr>
        <p:txBody>
          <a:bodyPr/>
          <a:lstStyle/>
          <a:p>
            <a:pPr algn="ctr"/>
            <a:r>
              <a:rPr lang="en-US" sz="3600" dirty="0" smtClean="0"/>
              <a:t>Regulatory Considerations</a:t>
            </a:r>
            <a:endParaRPr lang="en-US" sz="3600" dirty="0"/>
          </a:p>
        </p:txBody>
      </p:sp>
      <p:sp>
        <p:nvSpPr>
          <p:cNvPr id="11" name="Text Placeholder 3"/>
          <p:cNvSpPr>
            <a:spLocks noGrp="1"/>
          </p:cNvSpPr>
          <p:nvPr>
            <p:ph idx="1"/>
          </p:nvPr>
        </p:nvSpPr>
        <p:spPr>
          <a:xfrm>
            <a:off x="1524000" y="793159"/>
            <a:ext cx="7330481" cy="38987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/>
            </a:lvl1pPr>
            <a:lvl2pPr marL="800100" indent="-342900">
              <a:buFont typeface="Arial"/>
              <a:buChar char="•"/>
              <a:defRPr/>
            </a:lvl2pPr>
          </a:lstStyle>
          <a:p>
            <a:pPr lvl="0"/>
            <a:r>
              <a:rPr lang="en-US" sz="1200" dirty="0" smtClean="0"/>
              <a:t>In the US market there are two factors that limit a UE’s output power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endParaRPr lang="en-US" sz="1200" dirty="0" smtClean="0"/>
          </a:p>
          <a:p>
            <a:pPr marL="971550" lvl="1" indent="-171450">
              <a:buFont typeface="Arial" panose="020B0604020202020204" pitchFamily="34" charset="0"/>
              <a:buChar char="•"/>
            </a:pPr>
            <a:r>
              <a:rPr lang="en-US" sz="1100" b="1" dirty="0" smtClean="0"/>
              <a:t>Specific Absorption Rate (SAR) </a:t>
            </a:r>
          </a:p>
          <a:p>
            <a:pPr lvl="2"/>
            <a:r>
              <a:rPr lang="en-US" sz="900" dirty="0" smtClean="0"/>
              <a:t>FCC has specific requirements to protect public health.  </a:t>
            </a:r>
          </a:p>
          <a:p>
            <a:pPr lvl="2"/>
            <a:r>
              <a:rPr lang="en-US" sz="900" dirty="0" smtClean="0"/>
              <a:t>Based on the FCC test reports most of current Band 41 devices pass FCC SAR </a:t>
            </a:r>
            <a:r>
              <a:rPr lang="en-US" sz="900" dirty="0"/>
              <a:t>testing (&lt;1.6 </a:t>
            </a:r>
            <a:r>
              <a:rPr lang="en-US" sz="900" dirty="0" smtClean="0"/>
              <a:t>W/kg) with comfortable margin </a:t>
            </a:r>
          </a:p>
          <a:p>
            <a:pPr lvl="2"/>
            <a:r>
              <a:rPr lang="en-US" sz="900" dirty="0" smtClean="0"/>
              <a:t>SAR mediation is implementation specific</a:t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endParaRPr lang="en-US" sz="1200" dirty="0" smtClean="0"/>
          </a:p>
          <a:p>
            <a:pPr marL="9715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 </a:t>
            </a:r>
            <a:r>
              <a:rPr lang="en-US" sz="1100" b="1" dirty="0" smtClean="0"/>
              <a:t>Out of Band Emissions / ACLR</a:t>
            </a:r>
            <a:endParaRPr lang="en-US" sz="1100" b="1" dirty="0"/>
          </a:p>
          <a:p>
            <a:pPr lvl="2"/>
            <a:r>
              <a:rPr lang="en-US" sz="900" dirty="0" smtClean="0"/>
              <a:t>Analysis of FCC Certification reports shows current Sprint devices meeting OOBE limits with comfortable margins (~7-8 dB)</a:t>
            </a:r>
          </a:p>
          <a:p>
            <a:pPr lvl="2"/>
            <a:r>
              <a:rPr lang="en-US" sz="900" dirty="0" smtClean="0"/>
              <a:t>Analysis of detailed data from a tier 1 RF Front End vendor shows 8 dB margin (worst case) for OOBE limits when operating at +23 </a:t>
            </a:r>
            <a:r>
              <a:rPr lang="en-US" sz="900" dirty="0" err="1" smtClean="0"/>
              <a:t>dBm</a:t>
            </a:r>
            <a:r>
              <a:rPr lang="en-US" sz="900" dirty="0" smtClean="0"/>
              <a:t> (at antenna connector)</a:t>
            </a:r>
          </a:p>
          <a:p>
            <a:pPr lvl="2"/>
            <a:r>
              <a:rPr lang="en-US" sz="900" dirty="0" smtClean="0"/>
              <a:t>Consultations with vendors indicate that higher powers (+26 dBm, or more) within current emissions limits are definitely possible with PA linearization techniques such as </a:t>
            </a:r>
            <a:r>
              <a:rPr lang="en-US" sz="900" dirty="0" err="1" smtClean="0"/>
              <a:t>EnvelopTracking</a:t>
            </a:r>
            <a:r>
              <a:rPr lang="en-US" sz="900" dirty="0" smtClean="0"/>
              <a:t>. </a:t>
            </a:r>
            <a:endParaRPr lang="en-US" sz="9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" y="3028949"/>
            <a:ext cx="2247257" cy="16629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67" y="1194785"/>
            <a:ext cx="2041072" cy="147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5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332" y="271498"/>
            <a:ext cx="8519585" cy="590931"/>
          </a:xfrm>
        </p:spPr>
        <p:txBody>
          <a:bodyPr/>
          <a:lstStyle/>
          <a:p>
            <a:r>
              <a:rPr lang="en-US" sz="3600" dirty="0" smtClean="0"/>
              <a:t>Implementation Aspects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1C3F8D-93E3-AE42-80A6-58431F1BCAC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248995" y="1276350"/>
            <a:ext cx="6139105" cy="2692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Tx/>
              <a:buFont typeface="Arial"/>
              <a:buNone/>
              <a:defRPr sz="2000" b="0" i="0" kern="1200" baseline="0">
                <a:solidFill>
                  <a:schemeClr val="tx1"/>
                </a:solidFill>
                <a:latin typeface="Sprint Sans Ofc Med Regular"/>
                <a:ea typeface="+mn-ea"/>
                <a:cs typeface="Sprint Sans Ofc Med Regular"/>
              </a:defRPr>
            </a:lvl1pPr>
            <a:lvl2pPr marL="8001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rgbClr val="000000"/>
                </a:solidFill>
                <a:latin typeface="Sprint Sans Ofc Regular"/>
                <a:ea typeface="+mn-ea"/>
                <a:cs typeface="Sprint Sans Ofc Regular"/>
              </a:defRPr>
            </a:lvl2pPr>
            <a:lvl3pPr marL="12573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b="0" i="0" kern="1200">
                <a:solidFill>
                  <a:srgbClr val="000000"/>
                </a:solidFill>
                <a:latin typeface="Sprint Sans Ofc Med Regular"/>
                <a:ea typeface="+mn-ea"/>
                <a:cs typeface="Sprint Sans Ofc Med Regular"/>
              </a:defRPr>
            </a:lvl3pPr>
            <a:lvl4pPr marL="17145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0" i="0" kern="1200">
                <a:solidFill>
                  <a:srgbClr val="000000"/>
                </a:solidFill>
                <a:latin typeface="Sprint Sans Ofc Med Regular"/>
                <a:ea typeface="+mn-ea"/>
                <a:cs typeface="Sprint Sans Ofc Med Regular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0" i="0" kern="1200">
                <a:solidFill>
                  <a:srgbClr val="000000"/>
                </a:solidFill>
                <a:latin typeface="Sprint Sans Ofc Med Regular"/>
                <a:ea typeface="+mn-ea"/>
                <a:cs typeface="Sprint Sans Ofc Med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Power Consumption / Battery Life not significantly impacted</a:t>
            </a:r>
          </a:p>
          <a:p>
            <a:pPr lvl="1"/>
            <a:r>
              <a:rPr lang="en-US" sz="1200" dirty="0" smtClean="0"/>
              <a:t>Most smartphone power is used for App Processor and Display. </a:t>
            </a:r>
          </a:p>
          <a:p>
            <a:pPr lvl="1"/>
            <a:r>
              <a:rPr lang="en-US" sz="1200" dirty="0" smtClean="0"/>
              <a:t>Theoretical extrapolation analysis suggests +3 dB TDD </a:t>
            </a:r>
            <a:r>
              <a:rPr lang="en-US" sz="1200" dirty="0" err="1" smtClean="0"/>
              <a:t>Tx</a:t>
            </a:r>
            <a:r>
              <a:rPr lang="en-US" sz="1200" dirty="0" smtClean="0"/>
              <a:t> Power would increase overall device power consumption 7-12%, assuming 100% UL TTI usage, which is absolute worse case.</a:t>
            </a:r>
          </a:p>
          <a:p>
            <a:pPr lvl="1"/>
            <a:r>
              <a:rPr lang="en-US" sz="1200" dirty="0" smtClean="0">
                <a:solidFill>
                  <a:schemeClr val="tx1"/>
                </a:solidFill>
              </a:rPr>
              <a:t>Increased use of TDD with higher power will allow device power savings </a:t>
            </a:r>
            <a:r>
              <a:rPr lang="en-US" sz="1200" dirty="0">
                <a:solidFill>
                  <a:schemeClr val="tx1"/>
                </a:solidFill>
              </a:rPr>
              <a:t>for the offered UL </a:t>
            </a:r>
            <a:r>
              <a:rPr lang="en-US" sz="1200" dirty="0" smtClean="0">
                <a:solidFill>
                  <a:schemeClr val="tx1"/>
                </a:solidFill>
              </a:rPr>
              <a:t>traffic due </a:t>
            </a:r>
            <a:r>
              <a:rPr lang="en-US" sz="1200" dirty="0">
                <a:solidFill>
                  <a:schemeClr val="tx1"/>
                </a:solidFill>
              </a:rPr>
              <a:t>to frame configuration</a:t>
            </a:r>
            <a:r>
              <a:rPr lang="en-US" sz="1200" dirty="0" smtClean="0">
                <a:solidFill>
                  <a:schemeClr val="tx1"/>
                </a:solidFill>
              </a:rPr>
              <a:t>, compared to continuous FDD transmissions.</a:t>
            </a:r>
          </a:p>
          <a:p>
            <a:pPr lvl="1"/>
            <a:r>
              <a:rPr lang="en-US" sz="1200" dirty="0">
                <a:solidFill>
                  <a:schemeClr val="tx1"/>
                </a:solidFill>
              </a:rPr>
              <a:t>Therefore, use of higher TDD </a:t>
            </a:r>
            <a:r>
              <a:rPr lang="en-US" sz="1200" dirty="0" err="1">
                <a:solidFill>
                  <a:schemeClr val="tx1"/>
                </a:solidFill>
              </a:rPr>
              <a:t>Tx</a:t>
            </a:r>
            <a:r>
              <a:rPr lang="en-US" sz="1200" dirty="0">
                <a:solidFill>
                  <a:schemeClr val="tx1"/>
                </a:solidFill>
              </a:rPr>
              <a:t> power may have insignificant impact on overall device power consumption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</a:p>
          <a:p>
            <a:pPr lvl="1"/>
            <a:endParaRPr lang="en-US" sz="1200" dirty="0">
              <a:solidFill>
                <a:schemeClr val="tx1"/>
              </a:solidFill>
            </a:endParaRPr>
          </a:p>
          <a:p>
            <a:endParaRPr lang="en-US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59" y="1657350"/>
            <a:ext cx="2805159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25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001000" y="4761798"/>
            <a:ext cx="818845" cy="324552"/>
          </a:xfrm>
        </p:spPr>
        <p:txBody>
          <a:bodyPr/>
          <a:lstStyle/>
          <a:p>
            <a:fld id="{6D1C3F8D-93E3-AE42-80A6-58431F1BCAC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6332" y="299198"/>
            <a:ext cx="8519585" cy="535531"/>
          </a:xfrm>
        </p:spPr>
        <p:txBody>
          <a:bodyPr/>
          <a:lstStyle/>
          <a:p>
            <a:r>
              <a:rPr lang="en-US" sz="3200" dirty="0" smtClean="0"/>
              <a:t>3GPP Power Class Definitions</a:t>
            </a:r>
            <a:endParaRPr lang="en-US" sz="3200" dirty="0"/>
          </a:p>
        </p:txBody>
      </p:sp>
      <p:sp>
        <p:nvSpPr>
          <p:cNvPr id="11" name="Text Placeholder 3"/>
          <p:cNvSpPr>
            <a:spLocks noGrp="1"/>
          </p:cNvSpPr>
          <p:nvPr>
            <p:ph idx="1"/>
          </p:nvPr>
        </p:nvSpPr>
        <p:spPr>
          <a:xfrm>
            <a:off x="296331" y="1047750"/>
            <a:ext cx="8519585" cy="3326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800100" indent="-342900">
              <a:buFont typeface="Arial"/>
              <a:buChar char="•"/>
              <a:defRPr/>
            </a:lvl2pPr>
          </a:lstStyle>
          <a:p>
            <a:pPr lvl="0"/>
            <a:r>
              <a:rPr lang="en-US" sz="1800" dirty="0" smtClean="0"/>
              <a:t>Currently, nearly all LTE UEs use the same Power Class 3 (+23 </a:t>
            </a:r>
            <a:r>
              <a:rPr lang="en-US" sz="1800" dirty="0" err="1" smtClean="0"/>
              <a:t>dBm</a:t>
            </a:r>
            <a:r>
              <a:rPr lang="en-US" sz="1800" dirty="0" smtClean="0"/>
              <a:t>)</a:t>
            </a:r>
          </a:p>
          <a:p>
            <a:pPr lvl="1">
              <a:lnSpc>
                <a:spcPct val="80000"/>
              </a:lnSpc>
            </a:pPr>
            <a:endParaRPr lang="en-US" sz="1600" dirty="0" smtClean="0"/>
          </a:p>
          <a:p>
            <a:pPr lvl="1">
              <a:lnSpc>
                <a:spcPct val="80000"/>
              </a:lnSpc>
            </a:pPr>
            <a:r>
              <a:rPr lang="en-US" sz="1600" dirty="0" smtClean="0"/>
              <a:t>Other  </a:t>
            </a:r>
            <a:r>
              <a:rPr lang="en-US" sz="1600" dirty="0"/>
              <a:t>cellular </a:t>
            </a:r>
            <a:r>
              <a:rPr lang="en-US" sz="1600" dirty="0" smtClean="0"/>
              <a:t>technologies have </a:t>
            </a:r>
            <a:r>
              <a:rPr lang="en-US" sz="1600" dirty="0"/>
              <a:t>multiple </a:t>
            </a:r>
            <a:r>
              <a:rPr lang="en-US" sz="1600" dirty="0" smtClean="0"/>
              <a:t>UE classes </a:t>
            </a:r>
            <a:r>
              <a:rPr lang="en-US" sz="1600" dirty="0"/>
              <a:t>for different purposes</a:t>
            </a:r>
            <a:r>
              <a:rPr lang="en-US" sz="1600" dirty="0" smtClean="0"/>
              <a:t>.</a:t>
            </a:r>
          </a:p>
          <a:p>
            <a:pPr lvl="2">
              <a:lnSpc>
                <a:spcPct val="80000"/>
              </a:lnSpc>
            </a:pPr>
            <a:r>
              <a:rPr lang="en-US" sz="1400" dirty="0" smtClean="0"/>
              <a:t>GSM/Edge have 5/7 Power Classes, with </a:t>
            </a:r>
            <a:r>
              <a:rPr lang="en-US" sz="1400" dirty="0" err="1" smtClean="0"/>
              <a:t>Tx</a:t>
            </a:r>
            <a:r>
              <a:rPr lang="en-US" sz="1400" dirty="0" smtClean="0"/>
              <a:t> powers ranging from +23..+39 </a:t>
            </a:r>
            <a:r>
              <a:rPr lang="en-US" sz="1400" dirty="0" err="1" smtClean="0"/>
              <a:t>dBm</a:t>
            </a:r>
            <a:endParaRPr lang="en-US" sz="1400" dirty="0" smtClean="0"/>
          </a:p>
          <a:p>
            <a:pPr lvl="2">
              <a:lnSpc>
                <a:spcPct val="80000"/>
              </a:lnSpc>
            </a:pPr>
            <a:r>
              <a:rPr lang="en-US" sz="1400" dirty="0" smtClean="0"/>
              <a:t>UMTS has 5 Power Classes, </a:t>
            </a:r>
            <a:r>
              <a:rPr lang="en-US" sz="1400" dirty="0"/>
              <a:t>with </a:t>
            </a:r>
            <a:r>
              <a:rPr lang="en-US" sz="1400" dirty="0" err="1"/>
              <a:t>Tx</a:t>
            </a:r>
            <a:r>
              <a:rPr lang="en-US" sz="1400" dirty="0"/>
              <a:t> powers ranging from </a:t>
            </a:r>
            <a:r>
              <a:rPr lang="en-US" sz="1400" dirty="0" smtClean="0"/>
              <a:t>+21..+33 dBm</a:t>
            </a:r>
            <a:endParaRPr lang="en-US" sz="1400" dirty="0"/>
          </a:p>
          <a:p>
            <a:pPr lvl="2">
              <a:lnSpc>
                <a:spcPct val="80000"/>
              </a:lnSpc>
            </a:pPr>
            <a:endParaRPr lang="en-US" sz="1400" dirty="0" smtClean="0"/>
          </a:p>
          <a:p>
            <a:pPr lvl="1">
              <a:lnSpc>
                <a:spcPct val="80000"/>
              </a:lnSpc>
            </a:pPr>
            <a:r>
              <a:rPr lang="en-US" sz="1600" dirty="0" smtClean="0"/>
              <a:t>3GPP LTE standards designed for 4 Power Classes from the beginning, but to date, full standards definition only complete for Power Class 3.</a:t>
            </a:r>
          </a:p>
          <a:p>
            <a:pPr lvl="2">
              <a:lnSpc>
                <a:spcPct val="80000"/>
              </a:lnSpc>
            </a:pPr>
            <a:r>
              <a:rPr lang="en-US" sz="1400" dirty="0"/>
              <a:t>One exception: Power Class 1 (31 </a:t>
            </a:r>
            <a:r>
              <a:rPr lang="en-US" sz="1400" dirty="0" err="1"/>
              <a:t>dBm</a:t>
            </a:r>
            <a:r>
              <a:rPr lang="en-US" sz="1400" dirty="0"/>
              <a:t>) for Band 14 introduced in Rel-11</a:t>
            </a:r>
          </a:p>
          <a:p>
            <a:pPr lvl="2">
              <a:lnSpc>
                <a:spcPct val="80000"/>
              </a:lnSpc>
            </a:pPr>
            <a:r>
              <a:rPr lang="en-US" sz="1400" dirty="0" smtClean="0"/>
              <a:t>Power Class 3 was originally defined to maintain cell site count parity with UMTS, which is not applicable to Band 41 deployments.</a:t>
            </a:r>
          </a:p>
          <a:p>
            <a:pPr lvl="2">
              <a:lnSpc>
                <a:spcPct val="80000"/>
              </a:lnSpc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201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40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sion 2 Template">
  <a:themeElements>
    <a:clrScheme name="Sprint Them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4C5CC"/>
      </a:accent1>
      <a:accent2>
        <a:srgbClr val="7D0082"/>
      </a:accent2>
      <a:accent3>
        <a:srgbClr val="F54C2D"/>
      </a:accent3>
      <a:accent4>
        <a:srgbClr val="FFE100"/>
      </a:accent4>
      <a:accent5>
        <a:srgbClr val="80C113"/>
      </a:accent5>
      <a:accent6>
        <a:srgbClr val="FFFF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lor Palette">
  <a:themeElements>
    <a:clrScheme name="Sprint Them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4C5CC"/>
      </a:accent1>
      <a:accent2>
        <a:srgbClr val="7D0082"/>
      </a:accent2>
      <a:accent3>
        <a:srgbClr val="F54C2D"/>
      </a:accent3>
      <a:accent4>
        <a:srgbClr val="FFE100"/>
      </a:accent4>
      <a:accent5>
        <a:srgbClr val="80C113"/>
      </a:accent5>
      <a:accent6>
        <a:srgbClr val="FFFFFF"/>
      </a:accent6>
      <a:hlink>
        <a:srgbClr val="0000FF"/>
      </a:hlink>
      <a:folHlink>
        <a:srgbClr val="800080"/>
      </a:folHlink>
    </a:clrScheme>
    <a:fontScheme name="Sprint Theme">
      <a:majorFont>
        <a:latin typeface="Sprint Sans Ofc Med Bold"/>
        <a:ea typeface=""/>
        <a:cs typeface=""/>
      </a:majorFont>
      <a:minorFont>
        <a:latin typeface="Sprint Sans Ofc M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Version 2 Template.potx</Template>
  <TotalTime>8590</TotalTime>
  <Words>403</Words>
  <Application>Microsoft Office PowerPoint</Application>
  <PresentationFormat>On-screen Show (16:9)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Lucida Grande</vt:lpstr>
      <vt:lpstr>Sprint Sans Medium</vt:lpstr>
      <vt:lpstr>Sprint Sans Ofc Med Bold</vt:lpstr>
      <vt:lpstr>Sprint Sans Ofc Med Regular</vt:lpstr>
      <vt:lpstr>Sprint Sans Ofc Regular</vt:lpstr>
      <vt:lpstr>Version 2 Template</vt:lpstr>
      <vt:lpstr>Color Palette</vt:lpstr>
      <vt:lpstr>Motivation for New Band 41 UE power class</vt:lpstr>
      <vt:lpstr>Higher UL UE Tx Power Increases Band 41 Coverage</vt:lpstr>
      <vt:lpstr>UE UL Tx Power Increase Enabling Technologies</vt:lpstr>
      <vt:lpstr>Regulatory Considerations</vt:lpstr>
      <vt:lpstr>Implementation Aspects</vt:lpstr>
      <vt:lpstr>3GPP Power Class Definitions</vt:lpstr>
      <vt:lpstr>PowerPoint Presentation</vt:lpstr>
    </vt:vector>
  </TitlesOfParts>
  <Company>Publicis Groupe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SPRINT THE FIRST 100 DAYS</dc:title>
  <dc:creator>Publicis Groupe</dc:creator>
  <cp:lastModifiedBy>Humbert, John J [CTO]</cp:lastModifiedBy>
  <cp:revision>382</cp:revision>
  <cp:lastPrinted>2014-03-31T22:52:07Z</cp:lastPrinted>
  <dcterms:created xsi:type="dcterms:W3CDTF">2012-03-16T18:18:06Z</dcterms:created>
  <dcterms:modified xsi:type="dcterms:W3CDTF">2015-05-15T19:22:25Z</dcterms:modified>
</cp:coreProperties>
</file>