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3GPP TSG-RAN WG4 Meeting #</a:t>
            </a:r>
            <a:r>
              <a:rPr lang="en-GB" dirty="0" smtClean="0"/>
              <a:t>72bis</a:t>
            </a:r>
            <a:r>
              <a:rPr lang="en-GB" i="1" dirty="0"/>
              <a:t>	</a:t>
            </a:r>
            <a:r>
              <a:rPr lang="en-GB" i="1" dirty="0" smtClean="0"/>
              <a:t>                                                            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smtClean="0">
                <a:solidFill>
                  <a:srgbClr val="FF0000"/>
                </a:solidFill>
              </a:rPr>
              <a:t>            </a:t>
            </a:r>
            <a:r>
              <a:rPr lang="en-GB" dirty="0"/>
              <a:t>R4-146834</a:t>
            </a:r>
            <a:endParaRPr lang="en-US" dirty="0"/>
          </a:p>
          <a:p>
            <a:r>
              <a:rPr lang="en-US" dirty="0"/>
              <a:t>Singapore, 6 – 10 Oct, 2014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Deutsche Telekom, Telefonica, Vodafone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 smtClean="0"/>
              <a:t>WF on B42 </a:t>
            </a:r>
            <a:r>
              <a:rPr lang="en-US" dirty="0"/>
              <a:t>and B43 UE co-existence</a:t>
            </a:r>
          </a:p>
          <a:p>
            <a:r>
              <a:rPr lang="en-GB" b="1" dirty="0"/>
              <a:t>Agenda item:	</a:t>
            </a:r>
            <a:r>
              <a:rPr lang="en-GB" dirty="0" smtClean="0"/>
              <a:t>4.2.1.1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348880"/>
            <a:ext cx="82809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3GPP RAN4 </a:t>
            </a:r>
            <a:r>
              <a:rPr lang="en-GB" dirty="0"/>
              <a:t>obtained the LS R4-146600 from MSG </a:t>
            </a:r>
            <a:r>
              <a:rPr lang="en-GB" dirty="0" smtClean="0"/>
              <a:t>TFES, which is in charge of the harmonised standard in the EU, with the following actions:</a:t>
            </a:r>
          </a:p>
          <a:p>
            <a:r>
              <a:rPr lang="en-GB" dirty="0" smtClean="0"/>
              <a:t>“</a:t>
            </a:r>
            <a:r>
              <a:rPr lang="en-US" dirty="0" smtClean="0"/>
              <a:t>To </a:t>
            </a:r>
            <a:r>
              <a:rPr lang="en-US" dirty="0"/>
              <a:t>RAN4: MSG TFES would like to ask RAN4 to finalize the specifications of the requirements on UE spurious emissions for co-existence between Band 42, 43 as well as Band 28 UE MOP for UL-MIMO at the earliest possible convenience. </a:t>
            </a:r>
            <a:r>
              <a:rPr lang="en-GB" dirty="0" smtClean="0"/>
              <a:t>”</a:t>
            </a:r>
          </a:p>
          <a:p>
            <a:endParaRPr lang="en-GB" dirty="0"/>
          </a:p>
          <a:p>
            <a:r>
              <a:rPr lang="en-GB" dirty="0" smtClean="0"/>
              <a:t>Region 1 operators in RAN4 </a:t>
            </a:r>
            <a:r>
              <a:rPr lang="en-GB" dirty="0"/>
              <a:t>could agree in </a:t>
            </a:r>
            <a:r>
              <a:rPr lang="en-GB" dirty="0" smtClean="0"/>
              <a:t>R4-145620 on the following:</a:t>
            </a:r>
          </a:p>
          <a:p>
            <a:r>
              <a:rPr lang="en-US" dirty="0"/>
              <a:t>Proposal 1: Use case 4 to define A-MPR for unsynchronized B42/B43 UE-coexistence</a:t>
            </a:r>
          </a:p>
          <a:p>
            <a:r>
              <a:rPr lang="en-US" dirty="0"/>
              <a:t>Proposal 2: Use case 4 to define A-MPR for UE-coexistence within B42 and B43 in unsynchronized mode. </a:t>
            </a:r>
            <a:endParaRPr lang="en-US" dirty="0" smtClean="0"/>
          </a:p>
          <a:p>
            <a:r>
              <a:rPr lang="en-US" dirty="0"/>
              <a:t>Case 4:   -23dBm/5MHz at 5MHz offset from the aggressor over a 20 MHz region</a:t>
            </a:r>
          </a:p>
          <a:p>
            <a:r>
              <a:rPr lang="en-US" dirty="0"/>
              <a:t>-40dBm/MHz at 25 MHz offset from the aggressor to the end of the </a:t>
            </a:r>
            <a:r>
              <a:rPr lang="en-US" dirty="0" smtClean="0"/>
              <a:t>band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A-MPR studies for Case 1 to Case 4 UE-coexistence are done </a:t>
            </a:r>
            <a:r>
              <a:rPr lang="en-US" dirty="0">
                <a:solidFill>
                  <a:srgbClr val="FF0000"/>
                </a:solidFill>
              </a:rPr>
              <a:t>in R4-145103, R4-144719, </a:t>
            </a:r>
            <a:r>
              <a:rPr lang="en-US" dirty="0" smtClean="0">
                <a:solidFill>
                  <a:srgbClr val="FF0000"/>
                </a:solidFill>
              </a:rPr>
              <a:t>R4-145283 </a:t>
            </a:r>
            <a:r>
              <a:rPr lang="en-US" dirty="0">
                <a:solidFill>
                  <a:srgbClr val="FF0000"/>
                </a:solidFill>
              </a:rPr>
              <a:t>and </a:t>
            </a:r>
            <a:r>
              <a:rPr lang="en-US" dirty="0" smtClean="0">
                <a:solidFill>
                  <a:srgbClr val="FF0000"/>
                </a:solidFill>
              </a:rPr>
              <a:t>R4-144985. The simulation assumed B7 component performance.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B42 and B43 UE </a:t>
            </a:r>
            <a:r>
              <a:rPr lang="en-US" dirty="0" smtClean="0"/>
              <a:t>co-existence</a:t>
            </a:r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836712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 order to finalize the un-synchronised operation between B42 and B43 and in-band as requested by ETSI  MSG TFES (Region 1) the following case </a:t>
            </a:r>
            <a:r>
              <a:rPr lang="en-US" dirty="0" smtClean="0"/>
              <a:t>proposed </a:t>
            </a:r>
            <a:r>
              <a:rPr lang="en-US" dirty="0"/>
              <a:t>by region 1 operators </a:t>
            </a:r>
            <a:r>
              <a:rPr lang="en-GB" dirty="0" smtClean="0"/>
              <a:t>shall be considered </a:t>
            </a:r>
            <a:r>
              <a:rPr lang="en-US" dirty="0" smtClean="0"/>
              <a:t>with NS_22/A-MPR:</a:t>
            </a:r>
          </a:p>
          <a:p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-23dBm/5MHz </a:t>
            </a:r>
            <a:r>
              <a:rPr lang="en-US" dirty="0"/>
              <a:t>at 5MHz offset from the aggressor over a 20 MHz </a:t>
            </a:r>
            <a:r>
              <a:rPr lang="en-US" dirty="0" smtClean="0"/>
              <a:t>region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-40dBm/MHz at 25 MHz offset from the aggressor to the end of the band</a:t>
            </a:r>
          </a:p>
          <a:p>
            <a:endParaRPr lang="en-GB" dirty="0" smtClean="0"/>
          </a:p>
          <a:p>
            <a:r>
              <a:rPr lang="en-GB" dirty="0" smtClean="0"/>
              <a:t>Define </a:t>
            </a:r>
            <a:r>
              <a:rPr lang="en-GB" dirty="0"/>
              <a:t>A-MPR required for SEM within </a:t>
            </a:r>
            <a:r>
              <a:rPr lang="en-GB" dirty="0" err="1"/>
              <a:t>ΔfOOB</a:t>
            </a:r>
            <a:r>
              <a:rPr lang="en-GB" dirty="0"/>
              <a:t> range and</a:t>
            </a:r>
            <a:r>
              <a:rPr lang="en-GB" u="sng" dirty="0"/>
              <a:t> </a:t>
            </a:r>
            <a:r>
              <a:rPr lang="en-GB" dirty="0"/>
              <a:t>extended SEM for  </a:t>
            </a:r>
            <a:r>
              <a:rPr lang="el-GR" dirty="0"/>
              <a:t>&gt;Δ</a:t>
            </a:r>
            <a:r>
              <a:rPr lang="en-GB" dirty="0" err="1" smtClean="0"/>
              <a:t>fOOB</a:t>
            </a:r>
            <a:r>
              <a:rPr lang="en-GB" dirty="0" smtClean="0"/>
              <a:t>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PA, filter, and transceivers performances at B42/B43 frequency  are tighter to achieve than at lower frequencies , e.g. at B7. 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3735532" y="4187957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5263370" y="4195826"/>
            <a:ext cx="2117761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6274235" y="5140069"/>
            <a:ext cx="1138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>
            <a:off x="6193187" y="4515819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7476824" y="5802694"/>
            <a:ext cx="1364629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7473301" y="4542048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6129283" y="4737193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7473301" y="5459359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5241075" y="4488278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5365663" y="4183315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6056796" y="3882389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  <p:sp>
        <p:nvSpPr>
          <p:cNvPr id="16" name="Rectangle 15"/>
          <p:cNvSpPr/>
          <p:nvPr/>
        </p:nvSpPr>
        <p:spPr bwMode="auto">
          <a:xfrm flipH="1">
            <a:off x="3739233" y="4190527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 flipH="1">
            <a:off x="1745875" y="4198396"/>
            <a:ext cx="2011720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H="1">
            <a:off x="1777773" y="5142639"/>
            <a:ext cx="968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flipH="1">
            <a:off x="2827777" y="4518389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 bwMode="auto">
          <a:xfrm flipH="1">
            <a:off x="179512" y="5805264"/>
            <a:ext cx="1545098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 flipH="1">
            <a:off x="1712661" y="4544618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8"/>
          <p:cNvSpPr txBox="1">
            <a:spLocks noChangeArrowheads="1"/>
          </p:cNvSpPr>
          <p:nvPr/>
        </p:nvSpPr>
        <p:spPr bwMode="auto">
          <a:xfrm flipH="1">
            <a:off x="1336446" y="4737193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 flipH="1">
            <a:off x="232522" y="5466565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 flipH="1">
            <a:off x="2827777" y="4490848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7"/>
          <p:cNvSpPr txBox="1">
            <a:spLocks noChangeArrowheads="1"/>
          </p:cNvSpPr>
          <p:nvPr/>
        </p:nvSpPr>
        <p:spPr bwMode="auto">
          <a:xfrm flipH="1">
            <a:off x="3005995" y="4185885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 flipH="1">
            <a:off x="2136308" y="3884959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312</Words>
  <Application>Microsoft Office PowerPoint</Application>
  <PresentationFormat>On-screen Show (4:3)</PresentationFormat>
  <Paragraphs>39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44</cp:revision>
  <dcterms:created xsi:type="dcterms:W3CDTF">2014-05-22T15:37:23Z</dcterms:created>
  <dcterms:modified xsi:type="dcterms:W3CDTF">2014-10-10T05:41:31Z</dcterms:modified>
</cp:coreProperties>
</file>