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262" r:id="rId2"/>
    <p:sldId id="264" r:id="rId3"/>
    <p:sldId id="259" r:id="rId4"/>
    <p:sldId id="260" r:id="rId5"/>
    <p:sldId id="271" r:id="rId6"/>
    <p:sldId id="261" r:id="rId7"/>
    <p:sldId id="263" r:id="rId8"/>
    <p:sldId id="266" r:id="rId9"/>
    <p:sldId id="272" r:id="rId10"/>
    <p:sldId id="268" r:id="rId11"/>
    <p:sldId id="267" r:id="rId12"/>
    <p:sldId id="265" r:id="rId13"/>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8637" autoAdjust="0"/>
  </p:normalViewPr>
  <p:slideViewPr>
    <p:cSldViewPr>
      <p:cViewPr varScale="1">
        <p:scale>
          <a:sx n="116" d="100"/>
          <a:sy n="116" d="100"/>
        </p:scale>
        <p:origin x="-342"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94CC365-3079-4085-B7C2-CDDB92347186}" type="datetimeFigureOut">
              <a:rPr kumimoji="1" lang="ja-JP" altLang="en-US" smtClean="0"/>
              <a:t>2014/11/10</a:t>
            </a:fld>
            <a:endParaRPr kumimoji="1" lang="ja-JP" altLang="en-US"/>
          </a:p>
        </p:txBody>
      </p:sp>
      <p:sp>
        <p:nvSpPr>
          <p:cNvPr id="4" name="スライド イメージ プレースホルダー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6" name="フッター プレースホルダー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2D99AC4-204B-484D-B3E6-A2C9D4D43ED4}" type="slidenum">
              <a:rPr kumimoji="1" lang="ja-JP" altLang="en-US" smtClean="0"/>
              <a:t>‹#›</a:t>
            </a:fld>
            <a:endParaRPr kumimoji="1" lang="ja-JP" altLang="en-US"/>
          </a:p>
        </p:txBody>
      </p:sp>
    </p:spTree>
    <p:extLst>
      <p:ext uri="{BB962C8B-B14F-4D97-AF65-F5344CB8AC3E}">
        <p14:creationId xmlns:p14="http://schemas.microsoft.com/office/powerpoint/2010/main" val="3294751899"/>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92D99AC4-204B-484D-B3E6-A2C9D4D43ED4}" type="slidenum">
              <a:rPr kumimoji="1" lang="ja-JP" altLang="en-US" smtClean="0"/>
              <a:t>4</a:t>
            </a:fld>
            <a:endParaRPr kumimoji="1" lang="ja-JP" altLang="en-US"/>
          </a:p>
        </p:txBody>
      </p:sp>
    </p:spTree>
    <p:extLst>
      <p:ext uri="{BB962C8B-B14F-4D97-AF65-F5344CB8AC3E}">
        <p14:creationId xmlns:p14="http://schemas.microsoft.com/office/powerpoint/2010/main" val="9124737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92D99AC4-204B-484D-B3E6-A2C9D4D43ED4}" type="slidenum">
              <a:rPr kumimoji="1" lang="ja-JP" altLang="en-US" smtClean="0"/>
              <a:t>5</a:t>
            </a:fld>
            <a:endParaRPr kumimoji="1" lang="ja-JP" altLang="en-US"/>
          </a:p>
        </p:txBody>
      </p:sp>
    </p:spTree>
    <p:extLst>
      <p:ext uri="{BB962C8B-B14F-4D97-AF65-F5344CB8AC3E}">
        <p14:creationId xmlns:p14="http://schemas.microsoft.com/office/powerpoint/2010/main" val="9124737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smtClean="0"/>
              <a:t>マスタ タイトルの書式設定</a:t>
            </a:r>
            <a:endParaRPr kumimoji="1"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smtClean="0"/>
              <a:t>マスタ サブタイトルの書式設定</a:t>
            </a:r>
            <a:endParaRPr kumimoji="1" lang="ja-JP" altLang="en-US"/>
          </a:p>
        </p:txBody>
      </p:sp>
      <p:sp>
        <p:nvSpPr>
          <p:cNvPr id="4" name="日付プレースホルダ 3"/>
          <p:cNvSpPr>
            <a:spLocks noGrp="1"/>
          </p:cNvSpPr>
          <p:nvPr>
            <p:ph type="dt" sz="half" idx="10"/>
          </p:nvPr>
        </p:nvSpPr>
        <p:spPr/>
        <p:txBody>
          <a:bodyPr/>
          <a:lstStyle/>
          <a:p>
            <a:fld id="{55B918CC-A54E-4ED6-8EAC-650D5BAC9F68}" type="datetime1">
              <a:rPr kumimoji="1" lang="ja-JP" altLang="en-US" smtClean="0"/>
              <a:t>2014/11/10</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縦書きテキスト プレースホルダ 2"/>
          <p:cNvSpPr>
            <a:spLocks noGrp="1"/>
          </p:cNvSpPr>
          <p:nvPr>
            <p:ph type="body" orient="vert" idx="1"/>
          </p:nvPr>
        </p:nvSpPr>
        <p:spPr/>
        <p:txBody>
          <a:bodyPr vert="eaVert"/>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 3"/>
          <p:cNvSpPr>
            <a:spLocks noGrp="1"/>
          </p:cNvSpPr>
          <p:nvPr>
            <p:ph type="dt" sz="half" idx="10"/>
          </p:nvPr>
        </p:nvSpPr>
        <p:spPr/>
        <p:txBody>
          <a:bodyPr/>
          <a:lstStyle/>
          <a:p>
            <a:fld id="{60A18633-2D82-4BCA-B68D-27FDB950A2EE}" type="datetime1">
              <a:rPr kumimoji="1" lang="ja-JP" altLang="en-US" smtClean="0"/>
              <a:t>2014/11/10</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smtClean="0"/>
              <a:t>マスタ タイトルの書式設定</a:t>
            </a:r>
            <a:endParaRPr kumimoji="1" lang="ja-JP" altLang="en-US"/>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 3"/>
          <p:cNvSpPr>
            <a:spLocks noGrp="1"/>
          </p:cNvSpPr>
          <p:nvPr>
            <p:ph type="dt" sz="half" idx="10"/>
          </p:nvPr>
        </p:nvSpPr>
        <p:spPr/>
        <p:txBody>
          <a:bodyPr/>
          <a:lstStyle/>
          <a:p>
            <a:fld id="{C3D4094C-7472-438E-AFCD-C9EE474012F5}" type="datetime1">
              <a:rPr kumimoji="1" lang="ja-JP" altLang="en-US" smtClean="0"/>
              <a:t>2014/11/10</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コンテンツ プレースホルダ 2"/>
          <p:cNvSpPr>
            <a:spLocks noGrp="1"/>
          </p:cNvSpPr>
          <p:nvPr>
            <p:ph idx="1"/>
          </p:nvPr>
        </p:nvSpPr>
        <p:spPr/>
        <p:txBody>
          <a:body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 3"/>
          <p:cNvSpPr>
            <a:spLocks noGrp="1"/>
          </p:cNvSpPr>
          <p:nvPr>
            <p:ph type="dt" sz="half" idx="10"/>
          </p:nvPr>
        </p:nvSpPr>
        <p:spPr/>
        <p:txBody>
          <a:bodyPr/>
          <a:lstStyle/>
          <a:p>
            <a:fld id="{F3B4AB45-7202-4E2A-A536-C4BEC36F2F9E}" type="datetime1">
              <a:rPr kumimoji="1" lang="ja-JP" altLang="en-US" smtClean="0"/>
              <a:t>2014/11/10</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smtClean="0"/>
              <a:t>マスタ タイトルの書式設定</a:t>
            </a:r>
            <a:endParaRPr kumimoji="1" lang="ja-JP" altLang="en-US"/>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smtClean="0"/>
              <a:t>マスタ テキストの書式設定</a:t>
            </a:r>
          </a:p>
        </p:txBody>
      </p:sp>
      <p:sp>
        <p:nvSpPr>
          <p:cNvPr id="4" name="日付プレースホルダ 3"/>
          <p:cNvSpPr>
            <a:spLocks noGrp="1"/>
          </p:cNvSpPr>
          <p:nvPr>
            <p:ph type="dt" sz="half" idx="10"/>
          </p:nvPr>
        </p:nvSpPr>
        <p:spPr/>
        <p:txBody>
          <a:bodyPr/>
          <a:lstStyle/>
          <a:p>
            <a:fld id="{545D4E71-4D7D-477D-A5C3-E89F54AC49C8}" type="datetime1">
              <a:rPr kumimoji="1" lang="ja-JP" altLang="en-US" smtClean="0"/>
              <a:t>2014/11/10</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 4"/>
          <p:cNvSpPr>
            <a:spLocks noGrp="1"/>
          </p:cNvSpPr>
          <p:nvPr>
            <p:ph type="dt" sz="half" idx="10"/>
          </p:nvPr>
        </p:nvSpPr>
        <p:spPr/>
        <p:txBody>
          <a:bodyPr/>
          <a:lstStyle/>
          <a:p>
            <a:fld id="{F8BA4408-5D13-4C59-89B6-630CADF7498A}" type="datetime1">
              <a:rPr kumimoji="1" lang="ja-JP" altLang="en-US" smtClean="0"/>
              <a:t>2014/11/10</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smtClean="0"/>
              <a:t>マスタ タイトルの書式設定</a:t>
            </a:r>
            <a:endParaRPr kumimoji="1" lang="ja-JP" altLang="en-US"/>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 6"/>
          <p:cNvSpPr>
            <a:spLocks noGrp="1"/>
          </p:cNvSpPr>
          <p:nvPr>
            <p:ph type="dt" sz="half" idx="10"/>
          </p:nvPr>
        </p:nvSpPr>
        <p:spPr/>
        <p:txBody>
          <a:bodyPr/>
          <a:lstStyle/>
          <a:p>
            <a:fld id="{082488FF-CEF9-4C1A-A64C-8F94224E4F26}" type="datetime1">
              <a:rPr kumimoji="1" lang="ja-JP" altLang="en-US" smtClean="0"/>
              <a:t>2014/11/10</a:t>
            </a:fld>
            <a:endParaRPr kumimoji="1" lang="ja-JP" altLang="en-US"/>
          </a:p>
        </p:txBody>
      </p:sp>
      <p:sp>
        <p:nvSpPr>
          <p:cNvPr id="8" name="フッター プレースホルダ 7"/>
          <p:cNvSpPr>
            <a:spLocks noGrp="1"/>
          </p:cNvSpPr>
          <p:nvPr>
            <p:ph type="ftr" sz="quarter" idx="11"/>
          </p:nvPr>
        </p:nvSpPr>
        <p:spPr/>
        <p:txBody>
          <a:bodyPr/>
          <a:lstStyle/>
          <a:p>
            <a:endParaRPr kumimoji="1" lang="ja-JP" altLang="en-US"/>
          </a:p>
        </p:txBody>
      </p:sp>
      <p:sp>
        <p:nvSpPr>
          <p:cNvPr id="9" name="スライド番号プレースホルダ 8"/>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日付プレースホルダ 2"/>
          <p:cNvSpPr>
            <a:spLocks noGrp="1"/>
          </p:cNvSpPr>
          <p:nvPr>
            <p:ph type="dt" sz="half" idx="10"/>
          </p:nvPr>
        </p:nvSpPr>
        <p:spPr/>
        <p:txBody>
          <a:bodyPr/>
          <a:lstStyle/>
          <a:p>
            <a:fld id="{2114CAEF-B0FC-44A0-91BC-5C1EA7EABFE4}" type="datetime1">
              <a:rPr kumimoji="1" lang="ja-JP" altLang="en-US" smtClean="0"/>
              <a:t>2014/11/10</a:t>
            </a:fld>
            <a:endParaRPr kumimoji="1" lang="ja-JP" altLang="en-US"/>
          </a:p>
        </p:txBody>
      </p:sp>
      <p:sp>
        <p:nvSpPr>
          <p:cNvPr id="4" name="フッター プレースホルダ 3"/>
          <p:cNvSpPr>
            <a:spLocks noGrp="1"/>
          </p:cNvSpPr>
          <p:nvPr>
            <p:ph type="ftr" sz="quarter" idx="11"/>
          </p:nvPr>
        </p:nvSpPr>
        <p:spPr/>
        <p:txBody>
          <a:bodyPr/>
          <a:lstStyle/>
          <a:p>
            <a:endParaRPr kumimoji="1" lang="ja-JP" altLang="en-US"/>
          </a:p>
        </p:txBody>
      </p:sp>
      <p:sp>
        <p:nvSpPr>
          <p:cNvPr id="5" name="スライド番号プレースホルダ 4"/>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p:txBody>
          <a:bodyPr/>
          <a:lstStyle/>
          <a:p>
            <a:fld id="{7518E303-9160-4179-ADED-030E20F24316}" type="datetime1">
              <a:rPr kumimoji="1" lang="ja-JP" altLang="en-US" smtClean="0"/>
              <a:t>2014/11/10</a:t>
            </a:fld>
            <a:endParaRPr kumimoji="1" lang="ja-JP" altLang="en-US"/>
          </a:p>
        </p:txBody>
      </p:sp>
      <p:sp>
        <p:nvSpPr>
          <p:cNvPr id="3" name="フッター プレースホルダ 2"/>
          <p:cNvSpPr>
            <a:spLocks noGrp="1"/>
          </p:cNvSpPr>
          <p:nvPr>
            <p:ph type="ftr" sz="quarter" idx="11"/>
          </p:nvPr>
        </p:nvSpPr>
        <p:spPr/>
        <p:txBody>
          <a:bodyPr/>
          <a:lstStyle/>
          <a:p>
            <a:endParaRPr kumimoji="1" lang="ja-JP" altLang="en-US"/>
          </a:p>
        </p:txBody>
      </p:sp>
      <p:sp>
        <p:nvSpPr>
          <p:cNvPr id="4" name="スライド番号プレースホルダ 3"/>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smtClean="0"/>
              <a:t>マスタ タイトルの書式設定</a:t>
            </a:r>
            <a:endParaRPr kumimoji="1" lang="ja-JP" altLang="en-US"/>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 テキストの書式設定</a:t>
            </a:r>
          </a:p>
        </p:txBody>
      </p:sp>
      <p:sp>
        <p:nvSpPr>
          <p:cNvPr id="5" name="日付プレースホルダ 4"/>
          <p:cNvSpPr>
            <a:spLocks noGrp="1"/>
          </p:cNvSpPr>
          <p:nvPr>
            <p:ph type="dt" sz="half" idx="10"/>
          </p:nvPr>
        </p:nvSpPr>
        <p:spPr/>
        <p:txBody>
          <a:bodyPr/>
          <a:lstStyle/>
          <a:p>
            <a:fld id="{C9B13289-0442-43CE-A060-E668008B6A1D}" type="datetime1">
              <a:rPr kumimoji="1" lang="ja-JP" altLang="en-US" smtClean="0"/>
              <a:t>2014/11/10</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smtClean="0"/>
              <a:t>マスタ タイトルの書式設定</a:t>
            </a:r>
            <a:endParaRPr kumimoji="1" lang="ja-JP" altLang="en-US"/>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 テキストの書式設定</a:t>
            </a:r>
          </a:p>
        </p:txBody>
      </p:sp>
      <p:sp>
        <p:nvSpPr>
          <p:cNvPr id="5" name="日付プレースホルダ 4"/>
          <p:cNvSpPr>
            <a:spLocks noGrp="1"/>
          </p:cNvSpPr>
          <p:nvPr>
            <p:ph type="dt" sz="half" idx="10"/>
          </p:nvPr>
        </p:nvSpPr>
        <p:spPr/>
        <p:txBody>
          <a:bodyPr/>
          <a:lstStyle/>
          <a:p>
            <a:fld id="{C57F7407-9F2E-4862-9651-6ED875CDCD49}" type="datetime1">
              <a:rPr kumimoji="1" lang="ja-JP" altLang="en-US" smtClean="0"/>
              <a:t>2014/11/10</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smtClean="0"/>
              <a:t>マスタ タイトルの書式設定</a:t>
            </a:r>
            <a:endParaRPr kumimoji="1" lang="ja-JP" altLang="en-US"/>
          </a:p>
        </p:txBody>
      </p:sp>
      <p:sp>
        <p:nvSpPr>
          <p:cNvPr id="3" name="テキスト プレースホル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90CC20-DD6A-4651-A16D-8D9C9C44D0A3}" type="datetime1">
              <a:rPr kumimoji="1" lang="ja-JP" altLang="en-US" smtClean="0"/>
              <a:t>2014/11/10</a:t>
            </a:fld>
            <a:endParaRPr kumimoji="1" lang="ja-JP" altLang="en-US"/>
          </a:p>
        </p:txBody>
      </p:sp>
      <p:sp>
        <p:nvSpPr>
          <p:cNvPr id="5" name="フッター プレースホル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2D8002D-B5B0-4BAC-B1F6-782DDCCE6D9C}" type="slidenum">
              <a:rPr kumimoji="1" lang="ja-JP" altLang="en-US" smtClean="0"/>
              <a:t>‹#›</a:t>
            </a:fld>
            <a:endParaRPr kumimoji="1"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normAutofit/>
          </a:bodyPr>
          <a:lstStyle/>
          <a:p>
            <a:r>
              <a:rPr lang="en-US" altLang="ja-JP" dirty="0" smtClean="0"/>
              <a:t>Consideration on test patterns for PUSCH requirements</a:t>
            </a:r>
            <a:endParaRPr kumimoji="1" lang="ja-JP" altLang="en-US" dirty="0"/>
          </a:p>
        </p:txBody>
      </p:sp>
      <p:sp>
        <p:nvSpPr>
          <p:cNvPr id="3" name="サブタイトル 2"/>
          <p:cNvSpPr>
            <a:spLocks noGrp="1"/>
          </p:cNvSpPr>
          <p:nvPr>
            <p:ph type="subTitle" idx="1"/>
          </p:nvPr>
        </p:nvSpPr>
        <p:spPr/>
        <p:txBody>
          <a:bodyPr/>
          <a:lstStyle/>
          <a:p>
            <a:r>
              <a:rPr kumimoji="1" lang="en-US" altLang="ja-JP" dirty="0" smtClean="0">
                <a:solidFill>
                  <a:schemeClr val="tx1"/>
                </a:solidFill>
              </a:rPr>
              <a:t>NTT DOCOMO, </a:t>
            </a:r>
            <a:r>
              <a:rPr lang="en-US" altLang="ja-JP" dirty="0" smtClean="0">
                <a:solidFill>
                  <a:schemeClr val="tx1"/>
                </a:solidFill>
              </a:rPr>
              <a:t>INC.</a:t>
            </a:r>
            <a:endParaRPr kumimoji="1" lang="ja-JP" altLang="en-US" dirty="0">
              <a:solidFill>
                <a:schemeClr val="tx1"/>
              </a:solidFill>
            </a:endParaRPr>
          </a:p>
        </p:txBody>
      </p:sp>
      <p:sp>
        <p:nvSpPr>
          <p:cNvPr id="4" name="TextBox 3"/>
          <p:cNvSpPr txBox="1">
            <a:spLocks noChangeArrowheads="1"/>
          </p:cNvSpPr>
          <p:nvPr/>
        </p:nvSpPr>
        <p:spPr bwMode="auto">
          <a:xfrm>
            <a:off x="6012160" y="395288"/>
            <a:ext cx="2608268"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Trebuchet MS" pitchFamily="34" charset="0"/>
              </a:defRPr>
            </a:lvl1pPr>
            <a:lvl2pPr marL="742950" indent="-285750" eaLnBrk="0" hangingPunct="0">
              <a:defRPr>
                <a:solidFill>
                  <a:schemeClr val="tx1"/>
                </a:solidFill>
                <a:latin typeface="Trebuchet MS" pitchFamily="34" charset="0"/>
              </a:defRPr>
            </a:lvl2pPr>
            <a:lvl3pPr marL="1143000" indent="-228600" eaLnBrk="0" hangingPunct="0">
              <a:defRPr>
                <a:solidFill>
                  <a:schemeClr val="tx1"/>
                </a:solidFill>
                <a:latin typeface="Trebuchet MS" pitchFamily="34" charset="0"/>
              </a:defRPr>
            </a:lvl3pPr>
            <a:lvl4pPr marL="1600200" indent="-228600" eaLnBrk="0" hangingPunct="0">
              <a:defRPr>
                <a:solidFill>
                  <a:schemeClr val="tx1"/>
                </a:solidFill>
                <a:latin typeface="Trebuchet MS" pitchFamily="34" charset="0"/>
              </a:defRPr>
            </a:lvl4pPr>
            <a:lvl5pPr marL="2057400" indent="-228600" eaLnBrk="0" hangingPunct="0">
              <a:defRPr>
                <a:solidFill>
                  <a:schemeClr val="tx1"/>
                </a:solidFill>
                <a:latin typeface="Trebuchet MS" pitchFamily="34" charset="0"/>
              </a:defRPr>
            </a:lvl5pPr>
            <a:lvl6pPr marL="2514600" indent="-228600" eaLnBrk="0" fontAlgn="base" hangingPunct="0">
              <a:spcBef>
                <a:spcPct val="0"/>
              </a:spcBef>
              <a:spcAft>
                <a:spcPct val="0"/>
              </a:spcAft>
              <a:defRPr>
                <a:solidFill>
                  <a:schemeClr val="tx1"/>
                </a:solidFill>
                <a:latin typeface="Trebuchet MS" pitchFamily="34" charset="0"/>
              </a:defRPr>
            </a:lvl6pPr>
            <a:lvl7pPr marL="2971800" indent="-228600" eaLnBrk="0" fontAlgn="base" hangingPunct="0">
              <a:spcBef>
                <a:spcPct val="0"/>
              </a:spcBef>
              <a:spcAft>
                <a:spcPct val="0"/>
              </a:spcAft>
              <a:defRPr>
                <a:solidFill>
                  <a:schemeClr val="tx1"/>
                </a:solidFill>
                <a:latin typeface="Trebuchet MS" pitchFamily="34" charset="0"/>
              </a:defRPr>
            </a:lvl7pPr>
            <a:lvl8pPr marL="3429000" indent="-228600" eaLnBrk="0" fontAlgn="base" hangingPunct="0">
              <a:spcBef>
                <a:spcPct val="0"/>
              </a:spcBef>
              <a:spcAft>
                <a:spcPct val="0"/>
              </a:spcAft>
              <a:defRPr>
                <a:solidFill>
                  <a:schemeClr val="tx1"/>
                </a:solidFill>
                <a:latin typeface="Trebuchet MS" pitchFamily="34" charset="0"/>
              </a:defRPr>
            </a:lvl8pPr>
            <a:lvl9pPr marL="3886200" indent="-228600" eaLnBrk="0" fontAlgn="base" hangingPunct="0">
              <a:spcBef>
                <a:spcPct val="0"/>
              </a:spcBef>
              <a:spcAft>
                <a:spcPct val="0"/>
              </a:spcAft>
              <a:defRPr>
                <a:solidFill>
                  <a:schemeClr val="tx1"/>
                </a:solidFill>
                <a:latin typeface="Trebuchet MS" pitchFamily="34" charset="0"/>
              </a:defRPr>
            </a:lvl9pPr>
          </a:lstStyle>
          <a:p>
            <a:pPr algn="r" eaLnBrk="1" hangingPunct="1"/>
            <a:r>
              <a:rPr lang="en-US" altLang="en-US" sz="2000" dirty="0" smtClean="0">
                <a:latin typeface="Calibri" pitchFamily="34" charset="0"/>
                <a:cs typeface="Arial" charset="0"/>
              </a:rPr>
              <a:t>R4-14</a:t>
            </a:r>
            <a:r>
              <a:rPr lang="en-US" altLang="ja-JP" sz="2000" dirty="0" smtClean="0">
                <a:latin typeface="Calibri" pitchFamily="34" charset="0"/>
                <a:cs typeface="Arial" charset="0"/>
              </a:rPr>
              <a:t>7253</a:t>
            </a:r>
          </a:p>
          <a:p>
            <a:pPr eaLnBrk="1" hangingPunct="1"/>
            <a:r>
              <a:rPr lang="en-US" altLang="ja-JP" sz="2000" dirty="0" smtClean="0">
                <a:latin typeface="Calibri" pitchFamily="34" charset="0"/>
                <a:cs typeface="Arial" charset="0"/>
              </a:rPr>
              <a:t>Agenda</a:t>
            </a:r>
            <a:r>
              <a:rPr lang="ja-JP" altLang="en-US" sz="2000" dirty="0" smtClean="0">
                <a:latin typeface="Calibri" pitchFamily="34" charset="0"/>
                <a:cs typeface="Arial" charset="0"/>
              </a:rPr>
              <a:t> </a:t>
            </a:r>
            <a:r>
              <a:rPr lang="en-US" altLang="ja-JP" sz="2000" dirty="0" smtClean="0">
                <a:latin typeface="Calibri" pitchFamily="34" charset="0"/>
                <a:cs typeface="Arial" charset="0"/>
              </a:rPr>
              <a:t>7.6.2</a:t>
            </a:r>
            <a:endParaRPr lang="en-US" altLang="en-US" sz="2000" dirty="0">
              <a:latin typeface="Calibri" pitchFamily="34" charset="0"/>
              <a:cs typeface="Arial" charset="0"/>
            </a:endParaRPr>
          </a:p>
        </p:txBody>
      </p:sp>
      <p:sp>
        <p:nvSpPr>
          <p:cNvPr id="5" name="TextBox 4"/>
          <p:cNvSpPr txBox="1">
            <a:spLocks noChangeArrowheads="1"/>
          </p:cNvSpPr>
          <p:nvPr/>
        </p:nvSpPr>
        <p:spPr bwMode="auto">
          <a:xfrm>
            <a:off x="323850" y="404813"/>
            <a:ext cx="3689856"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rebuchet MS" pitchFamily="34" charset="0"/>
              </a:defRPr>
            </a:lvl1pPr>
            <a:lvl2pPr marL="742950" indent="-285750" eaLnBrk="0" hangingPunct="0">
              <a:defRPr>
                <a:solidFill>
                  <a:schemeClr val="tx1"/>
                </a:solidFill>
                <a:latin typeface="Trebuchet MS" pitchFamily="34" charset="0"/>
              </a:defRPr>
            </a:lvl2pPr>
            <a:lvl3pPr marL="1143000" indent="-228600" eaLnBrk="0" hangingPunct="0">
              <a:defRPr>
                <a:solidFill>
                  <a:schemeClr val="tx1"/>
                </a:solidFill>
                <a:latin typeface="Trebuchet MS" pitchFamily="34" charset="0"/>
              </a:defRPr>
            </a:lvl3pPr>
            <a:lvl4pPr marL="1600200" indent="-228600" eaLnBrk="0" hangingPunct="0">
              <a:defRPr>
                <a:solidFill>
                  <a:schemeClr val="tx1"/>
                </a:solidFill>
                <a:latin typeface="Trebuchet MS" pitchFamily="34" charset="0"/>
              </a:defRPr>
            </a:lvl4pPr>
            <a:lvl5pPr marL="2057400" indent="-228600" eaLnBrk="0" hangingPunct="0">
              <a:defRPr>
                <a:solidFill>
                  <a:schemeClr val="tx1"/>
                </a:solidFill>
                <a:latin typeface="Trebuchet MS" pitchFamily="34" charset="0"/>
              </a:defRPr>
            </a:lvl5pPr>
            <a:lvl6pPr marL="2514600" indent="-228600" eaLnBrk="0" fontAlgn="base" hangingPunct="0">
              <a:spcBef>
                <a:spcPct val="0"/>
              </a:spcBef>
              <a:spcAft>
                <a:spcPct val="0"/>
              </a:spcAft>
              <a:defRPr>
                <a:solidFill>
                  <a:schemeClr val="tx1"/>
                </a:solidFill>
                <a:latin typeface="Trebuchet MS" pitchFamily="34" charset="0"/>
              </a:defRPr>
            </a:lvl6pPr>
            <a:lvl7pPr marL="2971800" indent="-228600" eaLnBrk="0" fontAlgn="base" hangingPunct="0">
              <a:spcBef>
                <a:spcPct val="0"/>
              </a:spcBef>
              <a:spcAft>
                <a:spcPct val="0"/>
              </a:spcAft>
              <a:defRPr>
                <a:solidFill>
                  <a:schemeClr val="tx1"/>
                </a:solidFill>
                <a:latin typeface="Trebuchet MS" pitchFamily="34" charset="0"/>
              </a:defRPr>
            </a:lvl7pPr>
            <a:lvl8pPr marL="3429000" indent="-228600" eaLnBrk="0" fontAlgn="base" hangingPunct="0">
              <a:spcBef>
                <a:spcPct val="0"/>
              </a:spcBef>
              <a:spcAft>
                <a:spcPct val="0"/>
              </a:spcAft>
              <a:defRPr>
                <a:solidFill>
                  <a:schemeClr val="tx1"/>
                </a:solidFill>
                <a:latin typeface="Trebuchet MS" pitchFamily="34" charset="0"/>
              </a:defRPr>
            </a:lvl8pPr>
            <a:lvl9pPr marL="3886200" indent="-228600" eaLnBrk="0" fontAlgn="base" hangingPunct="0">
              <a:spcBef>
                <a:spcPct val="0"/>
              </a:spcBef>
              <a:spcAft>
                <a:spcPct val="0"/>
              </a:spcAft>
              <a:defRPr>
                <a:solidFill>
                  <a:schemeClr val="tx1"/>
                </a:solidFill>
                <a:latin typeface="Trebuchet MS" pitchFamily="34" charset="0"/>
              </a:defRPr>
            </a:lvl9pPr>
          </a:lstStyle>
          <a:p>
            <a:pPr eaLnBrk="1" hangingPunct="1"/>
            <a:r>
              <a:rPr lang="en-GB" altLang="en-US" sz="2000" dirty="0">
                <a:latin typeface="Calibri" pitchFamily="34" charset="0"/>
                <a:cs typeface="Arial" charset="0"/>
              </a:rPr>
              <a:t>3GPP TSG-RAN WG4 Meeting </a:t>
            </a:r>
            <a:r>
              <a:rPr lang="en-GB" altLang="en-US" sz="2000" dirty="0" smtClean="0">
                <a:latin typeface="Calibri" pitchFamily="34" charset="0"/>
                <a:cs typeface="Arial" charset="0"/>
              </a:rPr>
              <a:t>#73</a:t>
            </a:r>
            <a:endParaRPr lang="en-US" altLang="en-US" sz="2000" dirty="0">
              <a:latin typeface="Calibri" pitchFamily="34" charset="0"/>
              <a:cs typeface="Arial" charset="0"/>
            </a:endParaRPr>
          </a:p>
          <a:p>
            <a:pPr eaLnBrk="1" hangingPunct="1">
              <a:buFont typeface="Arial" charset="0"/>
              <a:buNone/>
            </a:pPr>
            <a:r>
              <a:rPr lang="en-US" altLang="ja-JP" sz="2000" dirty="0" smtClean="0">
                <a:latin typeface="Calibri" pitchFamily="34" charset="0"/>
                <a:cs typeface="Arial" charset="0"/>
              </a:rPr>
              <a:t>San Francisco</a:t>
            </a:r>
            <a:r>
              <a:rPr lang="en-US" altLang="en-US" sz="2000" dirty="0" smtClean="0">
                <a:latin typeface="Calibri" pitchFamily="34" charset="0"/>
                <a:cs typeface="Arial" charset="0"/>
              </a:rPr>
              <a:t>, </a:t>
            </a:r>
            <a:r>
              <a:rPr lang="en-US" altLang="ja-JP" sz="2000" dirty="0" smtClean="0">
                <a:latin typeface="Calibri" pitchFamily="34" charset="0"/>
                <a:cs typeface="Arial" charset="0"/>
              </a:rPr>
              <a:t>Nov</a:t>
            </a:r>
            <a:r>
              <a:rPr lang="en-US" altLang="en-US" sz="2000" dirty="0" smtClean="0">
                <a:latin typeface="Calibri" pitchFamily="34" charset="0"/>
                <a:cs typeface="Arial" charset="0"/>
              </a:rPr>
              <a:t> </a:t>
            </a:r>
            <a:r>
              <a:rPr lang="en-US" altLang="ja-JP" sz="2000" dirty="0" smtClean="0">
                <a:latin typeface="Calibri" pitchFamily="34" charset="0"/>
                <a:cs typeface="Arial" charset="0"/>
              </a:rPr>
              <a:t>17</a:t>
            </a:r>
            <a:r>
              <a:rPr lang="en-US" altLang="en-US" sz="2000" dirty="0" smtClean="0">
                <a:latin typeface="Calibri" pitchFamily="34" charset="0"/>
                <a:cs typeface="Arial" charset="0"/>
              </a:rPr>
              <a:t> </a:t>
            </a:r>
            <a:r>
              <a:rPr lang="en-US" altLang="en-US" sz="2000" dirty="0">
                <a:latin typeface="Calibri" pitchFamily="34" charset="0"/>
                <a:cs typeface="Arial" charset="0"/>
              </a:rPr>
              <a:t>– </a:t>
            </a:r>
            <a:r>
              <a:rPr lang="en-US" altLang="ja-JP" sz="2000" dirty="0" smtClean="0">
                <a:latin typeface="Calibri" pitchFamily="34" charset="0"/>
                <a:cs typeface="Arial" charset="0"/>
              </a:rPr>
              <a:t>21</a:t>
            </a:r>
            <a:r>
              <a:rPr lang="en-US" altLang="en-US" sz="2000" dirty="0" smtClean="0">
                <a:latin typeface="Calibri" pitchFamily="34" charset="0"/>
                <a:cs typeface="Arial" charset="0"/>
              </a:rPr>
              <a:t>, </a:t>
            </a:r>
            <a:r>
              <a:rPr lang="en-US" altLang="en-US" sz="2000" dirty="0">
                <a:latin typeface="Calibri" pitchFamily="34" charset="0"/>
                <a:cs typeface="Arial" charset="0"/>
              </a:rPr>
              <a:t>2014</a:t>
            </a:r>
          </a:p>
        </p:txBody>
      </p:sp>
      <p:sp>
        <p:nvSpPr>
          <p:cNvPr id="6" name="スライド番号プレースホルダー 5"/>
          <p:cNvSpPr>
            <a:spLocks noGrp="1"/>
          </p:cNvSpPr>
          <p:nvPr>
            <p:ph type="sldNum" sz="quarter" idx="12"/>
          </p:nvPr>
        </p:nvSpPr>
        <p:spPr/>
        <p:txBody>
          <a:bodyPr/>
          <a:lstStyle/>
          <a:p>
            <a:fld id="{D2D8002D-B5B0-4BAC-B1F6-782DDCCE6D9C}" type="slidenum">
              <a:rPr kumimoji="1" lang="ja-JP" altLang="en-US" smtClean="0"/>
              <a:t>1</a:t>
            </a:fld>
            <a:endParaRPr kumimoji="1" lang="ja-JP" altLang="en-US"/>
          </a:p>
        </p:txBody>
      </p:sp>
    </p:spTree>
    <p:extLst>
      <p:ext uri="{BB962C8B-B14F-4D97-AF65-F5344CB8AC3E}">
        <p14:creationId xmlns:p14="http://schemas.microsoft.com/office/powerpoint/2010/main" val="54142760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Annex(1/2)</a:t>
            </a:r>
            <a:endParaRPr kumimoji="1" lang="ja-JP" altLang="en-US" dirty="0"/>
          </a:p>
        </p:txBody>
      </p:sp>
      <p:sp>
        <p:nvSpPr>
          <p:cNvPr id="3" name="コンテンツ プレースホルダー 2"/>
          <p:cNvSpPr>
            <a:spLocks noGrp="1"/>
          </p:cNvSpPr>
          <p:nvPr>
            <p:ph idx="1"/>
          </p:nvPr>
        </p:nvSpPr>
        <p:spPr>
          <a:xfrm>
            <a:off x="457200" y="1196752"/>
            <a:ext cx="8229600" cy="4525963"/>
          </a:xfrm>
        </p:spPr>
        <p:txBody>
          <a:bodyPr/>
          <a:lstStyle/>
          <a:p>
            <a:r>
              <a:rPr kumimoji="1" lang="en-US" altLang="ja-JP" dirty="0" smtClean="0"/>
              <a:t>Ex</a:t>
            </a:r>
            <a:r>
              <a:rPr lang="en-US" altLang="ja-JP" dirty="0"/>
              <a:t>) </a:t>
            </a:r>
            <a:r>
              <a:rPr lang="en-US" altLang="ja-JP" dirty="0" smtClean="0"/>
              <a:t>BS </a:t>
            </a:r>
            <a:r>
              <a:rPr lang="en-US" altLang="ja-JP" dirty="0"/>
              <a:t>supporting </a:t>
            </a:r>
            <a:r>
              <a:rPr lang="en-US" altLang="ja-JP" dirty="0" err="1" smtClean="0"/>
              <a:t>B_</a:t>
            </a:r>
            <a:r>
              <a:rPr lang="en-US" altLang="ja-JP" i="1" dirty="0" err="1" smtClean="0"/>
              <a:t>a</a:t>
            </a:r>
            <a:r>
              <a:rPr lang="en-US" altLang="ja-JP" dirty="0" smtClean="0"/>
              <a:t>(5M, 10M, 15M, 20M), </a:t>
            </a:r>
            <a:r>
              <a:rPr lang="en-US" altLang="ja-JP" dirty="0" err="1" smtClean="0"/>
              <a:t>B_</a:t>
            </a:r>
            <a:r>
              <a:rPr lang="en-US" altLang="ja-JP" i="1" dirty="0" err="1" smtClean="0"/>
              <a:t>b</a:t>
            </a:r>
            <a:r>
              <a:rPr lang="en-US" altLang="ja-JP" dirty="0" smtClean="0"/>
              <a:t>(10M, 15M)</a:t>
            </a:r>
          </a:p>
          <a:p>
            <a:pPr lvl="1"/>
            <a:r>
              <a:rPr kumimoji="1" lang="en-US" altLang="ja-JP" dirty="0" smtClean="0"/>
              <a:t>Following our r</a:t>
            </a:r>
            <a:r>
              <a:rPr lang="en-US" altLang="ja-JP" dirty="0" smtClean="0"/>
              <a:t>ecommendation</a:t>
            </a:r>
          </a:p>
          <a:p>
            <a:pPr lvl="1"/>
            <a:endParaRPr kumimoji="1" lang="en-US" altLang="ja-JP" dirty="0"/>
          </a:p>
          <a:p>
            <a:pPr lvl="1"/>
            <a:endParaRPr lang="en-US" altLang="ja-JP" dirty="0" smtClean="0"/>
          </a:p>
          <a:p>
            <a:pPr lvl="1"/>
            <a:endParaRPr kumimoji="1" lang="en-US" altLang="ja-JP" dirty="0"/>
          </a:p>
          <a:p>
            <a:pPr lvl="1"/>
            <a:r>
              <a:rPr lang="en-US" altLang="ja-JP" dirty="0" smtClean="0"/>
              <a:t>Not following our recommendation</a:t>
            </a:r>
            <a:endParaRPr kumimoji="1" lang="ja-JP" altLang="en-US" dirty="0"/>
          </a:p>
        </p:txBody>
      </p:sp>
      <p:graphicFrame>
        <p:nvGraphicFramePr>
          <p:cNvPr id="4" name="表 3"/>
          <p:cNvGraphicFramePr>
            <a:graphicFrameLocks noGrp="1"/>
          </p:cNvGraphicFramePr>
          <p:nvPr>
            <p:extLst>
              <p:ext uri="{D42A27DB-BD31-4B8C-83A1-F6EECF244321}">
                <p14:modId xmlns:p14="http://schemas.microsoft.com/office/powerpoint/2010/main" val="228186872"/>
              </p:ext>
            </p:extLst>
          </p:nvPr>
        </p:nvGraphicFramePr>
        <p:xfrm>
          <a:off x="1331640" y="2809528"/>
          <a:ext cx="5688630" cy="1463040"/>
        </p:xfrm>
        <a:graphic>
          <a:graphicData uri="http://schemas.openxmlformats.org/drawingml/2006/table">
            <a:tbl>
              <a:tblPr firstRow="1" bandRow="1">
                <a:tableStyleId>{5940675A-B579-460E-94D1-54222C63F5DA}</a:tableStyleId>
              </a:tblPr>
              <a:tblGrid>
                <a:gridCol w="1137726"/>
                <a:gridCol w="1137726"/>
                <a:gridCol w="1137726"/>
                <a:gridCol w="1137726"/>
                <a:gridCol w="1137726"/>
              </a:tblGrid>
              <a:tr h="208822">
                <a:tc>
                  <a:txBody>
                    <a:bodyPr/>
                    <a:lstStyle/>
                    <a:p>
                      <a:endParaRPr kumimoji="1" lang="ja-JP" altLang="en-US" dirty="0"/>
                    </a:p>
                  </a:txBody>
                  <a:tcPr/>
                </a:tc>
                <a:tc gridSpan="4">
                  <a:txBody>
                    <a:bodyPr/>
                    <a:lstStyle/>
                    <a:p>
                      <a:pPr algn="ctr"/>
                      <a:r>
                        <a:rPr kumimoji="1" lang="en-US" altLang="ja-JP" dirty="0" smtClean="0"/>
                        <a:t>Channel bandwidth</a:t>
                      </a:r>
                      <a:endParaRPr kumimoji="1" lang="ja-JP" altLang="en-US" dirty="0"/>
                    </a:p>
                  </a:txBody>
                  <a:tcPr/>
                </a:tc>
                <a:tc hMerge="1">
                  <a:txBody>
                    <a:bodyPr/>
                    <a:lstStyle/>
                    <a:p>
                      <a:endParaRPr kumimoji="1" lang="ja-JP" altLang="en-US" dirty="0"/>
                    </a:p>
                  </a:txBody>
                  <a:tcPr/>
                </a:tc>
                <a:tc hMerge="1">
                  <a:txBody>
                    <a:bodyPr/>
                    <a:lstStyle/>
                    <a:p>
                      <a:endParaRPr kumimoji="1" lang="ja-JP" altLang="en-US" dirty="0"/>
                    </a:p>
                  </a:txBody>
                  <a:tcPr/>
                </a:tc>
                <a:tc hMerge="1">
                  <a:txBody>
                    <a:bodyPr/>
                    <a:lstStyle/>
                    <a:p>
                      <a:endParaRPr kumimoji="1" lang="ja-JP" altLang="en-US" dirty="0"/>
                    </a:p>
                  </a:txBody>
                  <a:tcPr/>
                </a:tc>
              </a:tr>
              <a:tr h="208822">
                <a:tc>
                  <a:txBody>
                    <a:bodyPr/>
                    <a:lstStyle/>
                    <a:p>
                      <a:endParaRPr kumimoji="1" lang="ja-JP" altLang="en-US" dirty="0"/>
                    </a:p>
                  </a:txBody>
                  <a:tcPr/>
                </a:tc>
                <a:tc>
                  <a:txBody>
                    <a:bodyPr/>
                    <a:lstStyle/>
                    <a:p>
                      <a:r>
                        <a:rPr kumimoji="1" lang="en-US" altLang="ja-JP" dirty="0" smtClean="0"/>
                        <a:t>5MHz</a:t>
                      </a:r>
                      <a:endParaRPr kumimoji="1" lang="ja-JP" altLang="en-US" dirty="0"/>
                    </a:p>
                  </a:txBody>
                  <a:tcPr/>
                </a:tc>
                <a:tc>
                  <a:txBody>
                    <a:bodyPr/>
                    <a:lstStyle/>
                    <a:p>
                      <a:r>
                        <a:rPr kumimoji="1" lang="en-US" altLang="ja-JP" dirty="0" smtClean="0"/>
                        <a:t>10MHz</a:t>
                      </a:r>
                      <a:endParaRPr kumimoji="1" lang="ja-JP" altLang="en-US" dirty="0"/>
                    </a:p>
                  </a:txBody>
                  <a:tcPr/>
                </a:tc>
                <a:tc>
                  <a:txBody>
                    <a:bodyPr/>
                    <a:lstStyle/>
                    <a:p>
                      <a:r>
                        <a:rPr kumimoji="1" lang="en-US" altLang="ja-JP" dirty="0" smtClean="0"/>
                        <a:t>15MHz</a:t>
                      </a:r>
                      <a:endParaRPr kumimoji="1" lang="ja-JP" altLang="en-US" dirty="0"/>
                    </a:p>
                  </a:txBody>
                  <a:tcPr/>
                </a:tc>
                <a:tc>
                  <a:txBody>
                    <a:bodyPr/>
                    <a:lstStyle/>
                    <a:p>
                      <a:r>
                        <a:rPr kumimoji="1" lang="en-US" altLang="ja-JP" dirty="0" smtClean="0"/>
                        <a:t>20MHz</a:t>
                      </a:r>
                      <a:endParaRPr kumimoji="1" lang="ja-JP" altLang="en-US" dirty="0"/>
                    </a:p>
                  </a:txBody>
                  <a:tcPr/>
                </a:tc>
              </a:tr>
              <a:tr h="208822">
                <a:tc>
                  <a:txBody>
                    <a:bodyPr/>
                    <a:lstStyle/>
                    <a:p>
                      <a:r>
                        <a:rPr kumimoji="1" lang="en-US" altLang="ja-JP" dirty="0" err="1" smtClean="0"/>
                        <a:t>B_</a:t>
                      </a:r>
                      <a:r>
                        <a:rPr kumimoji="1" lang="en-US" altLang="ja-JP" i="1" dirty="0" err="1" smtClean="0"/>
                        <a:t>a</a:t>
                      </a:r>
                      <a:endParaRPr kumimoji="1" lang="ja-JP" altLang="en-US" i="1" dirty="0"/>
                    </a:p>
                  </a:txBody>
                  <a:tcPr/>
                </a:tc>
                <a:tc>
                  <a:txBody>
                    <a:bodyPr/>
                    <a:lstStyle/>
                    <a:p>
                      <a:pPr algn="ctr"/>
                      <a:r>
                        <a:rPr kumimoji="1" lang="en-US" altLang="ja-JP" dirty="0" smtClean="0"/>
                        <a:t>*</a:t>
                      </a:r>
                      <a:endParaRPr kumimoji="1" lang="ja-JP" altLang="en-US" dirty="0"/>
                    </a:p>
                  </a:txBody>
                  <a:tcPr/>
                </a:tc>
                <a:tc>
                  <a:txBody>
                    <a:bodyPr/>
                    <a:lstStyle/>
                    <a:p>
                      <a:pPr algn="ctr"/>
                      <a:r>
                        <a:rPr kumimoji="1" lang="en-US" altLang="ja-JP" dirty="0" smtClean="0"/>
                        <a:t>-</a:t>
                      </a:r>
                      <a:endParaRPr kumimoji="1" lang="ja-JP" altLang="en-US" dirty="0"/>
                    </a:p>
                  </a:txBody>
                  <a:tcPr/>
                </a:tc>
                <a:tc>
                  <a:txBody>
                    <a:bodyPr/>
                    <a:lstStyle/>
                    <a:p>
                      <a:pPr algn="ctr"/>
                      <a:r>
                        <a:rPr kumimoji="1" lang="en-US" altLang="ja-JP" dirty="0" smtClean="0"/>
                        <a:t>-</a:t>
                      </a:r>
                      <a:endParaRPr kumimoji="1" lang="ja-JP" altLang="en-US" dirty="0"/>
                    </a:p>
                  </a:txBody>
                  <a:tcPr/>
                </a:tc>
                <a:tc>
                  <a:txBody>
                    <a:bodyPr/>
                    <a:lstStyle/>
                    <a:p>
                      <a:pPr algn="ctr"/>
                      <a:r>
                        <a:rPr kumimoji="1" lang="en-US" altLang="ja-JP" dirty="0" smtClean="0"/>
                        <a:t>*</a:t>
                      </a:r>
                      <a:endParaRPr kumimoji="1" lang="ja-JP" altLang="en-US" dirty="0"/>
                    </a:p>
                  </a:txBody>
                  <a:tcPr/>
                </a:tc>
              </a:tr>
              <a:tr h="208822">
                <a:tc>
                  <a:txBody>
                    <a:bodyPr/>
                    <a:lstStyle/>
                    <a:p>
                      <a:r>
                        <a:rPr kumimoji="1" lang="en-US" altLang="ja-JP" dirty="0" err="1" smtClean="0"/>
                        <a:t>B_</a:t>
                      </a:r>
                      <a:r>
                        <a:rPr kumimoji="1" lang="en-US" altLang="ja-JP" i="1" dirty="0" err="1" smtClean="0"/>
                        <a:t>b</a:t>
                      </a:r>
                      <a:endParaRPr kumimoji="1" lang="ja-JP" altLang="en-US" i="1" dirty="0"/>
                    </a:p>
                  </a:txBody>
                  <a:tcPr/>
                </a:tc>
                <a:tc>
                  <a:txBody>
                    <a:bodyPr/>
                    <a:lstStyle/>
                    <a:p>
                      <a:pPr algn="ctr"/>
                      <a:r>
                        <a:rPr kumimoji="1" lang="en-US" altLang="ja-JP" dirty="0" smtClean="0"/>
                        <a:t>N/A</a:t>
                      </a:r>
                      <a:endParaRPr kumimoji="1" lang="ja-JP" altLang="en-US" dirty="0"/>
                    </a:p>
                  </a:txBody>
                  <a:tcPr>
                    <a:lnTlToBr w="12700" cap="flat" cmpd="sng" algn="ctr">
                      <a:noFill/>
                      <a:prstDash val="solid"/>
                      <a:round/>
                      <a:headEnd type="none" w="med" len="med"/>
                      <a:tailEnd type="none" w="med" len="med"/>
                    </a:lnTlToBr>
                  </a:tcPr>
                </a:tc>
                <a:tc>
                  <a:txBody>
                    <a:bodyPr/>
                    <a:lstStyle/>
                    <a:p>
                      <a:pPr algn="ctr"/>
                      <a:r>
                        <a:rPr kumimoji="1" lang="en-US" altLang="ja-JP" dirty="0" smtClean="0"/>
                        <a:t>*</a:t>
                      </a:r>
                      <a:endParaRPr kumimoji="1" lang="ja-JP" altLang="en-US" dirty="0"/>
                    </a:p>
                  </a:txBody>
                  <a:tcPr/>
                </a:tc>
                <a:tc>
                  <a:txBody>
                    <a:bodyPr/>
                    <a:lstStyle/>
                    <a:p>
                      <a:pPr algn="ctr"/>
                      <a:r>
                        <a:rPr kumimoji="1" lang="en-US" altLang="ja-JP" dirty="0" smtClean="0"/>
                        <a:t>*</a:t>
                      </a:r>
                      <a:endParaRPr kumimoji="1" lang="ja-JP" altLang="en-US" dirty="0"/>
                    </a:p>
                  </a:txBody>
                  <a:tcPr/>
                </a:tc>
                <a:tc>
                  <a:txBody>
                    <a:bodyPr/>
                    <a:lstStyle/>
                    <a:p>
                      <a:pPr algn="ctr"/>
                      <a:r>
                        <a:rPr kumimoji="1" lang="en-US" altLang="ja-JP" dirty="0" smtClean="0"/>
                        <a:t>N/A</a:t>
                      </a:r>
                      <a:endParaRPr kumimoji="1" lang="ja-JP" altLang="en-US" dirty="0"/>
                    </a:p>
                  </a:txBody>
                  <a:tcPr>
                    <a:lnTlToBr w="12700" cap="flat" cmpd="sng" algn="ctr">
                      <a:noFill/>
                      <a:prstDash val="solid"/>
                      <a:round/>
                      <a:headEnd type="none" w="med" len="med"/>
                      <a:tailEnd type="none" w="med" len="med"/>
                    </a:lnTlToBr>
                  </a:tcPr>
                </a:tc>
              </a:tr>
            </a:tbl>
          </a:graphicData>
        </a:graphic>
      </p:graphicFrame>
      <p:sp>
        <p:nvSpPr>
          <p:cNvPr id="5" name="テキスト ボックス 4"/>
          <p:cNvSpPr txBox="1"/>
          <p:nvPr/>
        </p:nvSpPr>
        <p:spPr>
          <a:xfrm>
            <a:off x="6804248" y="1772816"/>
            <a:ext cx="2088232" cy="646331"/>
          </a:xfrm>
          <a:prstGeom prst="rect">
            <a:avLst/>
          </a:prstGeom>
          <a:noFill/>
        </p:spPr>
        <p:txBody>
          <a:bodyPr wrap="square" rtlCol="0">
            <a:spAutoFit/>
          </a:bodyPr>
          <a:lstStyle/>
          <a:p>
            <a:r>
              <a:rPr kumimoji="1" lang="en-US" altLang="ja-JP" dirty="0" smtClean="0"/>
              <a:t>* : Test done</a:t>
            </a:r>
          </a:p>
          <a:p>
            <a:r>
              <a:rPr lang="en-US" altLang="ja-JP" dirty="0" smtClean="0"/>
              <a:t>- : </a:t>
            </a:r>
            <a:r>
              <a:rPr lang="en-US" altLang="ja-JP" dirty="0"/>
              <a:t>Test </a:t>
            </a:r>
            <a:r>
              <a:rPr lang="en-US" altLang="ja-JP" dirty="0" smtClean="0"/>
              <a:t>not </a:t>
            </a:r>
            <a:r>
              <a:rPr lang="en-US" altLang="ja-JP" dirty="0"/>
              <a:t>done</a:t>
            </a:r>
            <a:endParaRPr kumimoji="1" lang="ja-JP" altLang="en-US" dirty="0"/>
          </a:p>
        </p:txBody>
      </p:sp>
      <p:graphicFrame>
        <p:nvGraphicFramePr>
          <p:cNvPr id="11" name="表 10"/>
          <p:cNvGraphicFramePr>
            <a:graphicFrameLocks noGrp="1"/>
          </p:cNvGraphicFramePr>
          <p:nvPr>
            <p:extLst>
              <p:ext uri="{D42A27DB-BD31-4B8C-83A1-F6EECF244321}">
                <p14:modId xmlns:p14="http://schemas.microsoft.com/office/powerpoint/2010/main" val="3214209804"/>
              </p:ext>
            </p:extLst>
          </p:nvPr>
        </p:nvGraphicFramePr>
        <p:xfrm>
          <a:off x="1331640" y="4854560"/>
          <a:ext cx="5688630" cy="1463040"/>
        </p:xfrm>
        <a:graphic>
          <a:graphicData uri="http://schemas.openxmlformats.org/drawingml/2006/table">
            <a:tbl>
              <a:tblPr firstRow="1" bandRow="1">
                <a:tableStyleId>{5940675A-B579-460E-94D1-54222C63F5DA}</a:tableStyleId>
              </a:tblPr>
              <a:tblGrid>
                <a:gridCol w="1137726"/>
                <a:gridCol w="1137726"/>
                <a:gridCol w="1137726"/>
                <a:gridCol w="1137726"/>
                <a:gridCol w="1137726"/>
              </a:tblGrid>
              <a:tr h="208822">
                <a:tc>
                  <a:txBody>
                    <a:bodyPr/>
                    <a:lstStyle/>
                    <a:p>
                      <a:endParaRPr kumimoji="1" lang="ja-JP" altLang="en-US" dirty="0"/>
                    </a:p>
                  </a:txBody>
                  <a:tcPr/>
                </a:tc>
                <a:tc gridSpan="4">
                  <a:txBody>
                    <a:bodyPr/>
                    <a:lstStyle/>
                    <a:p>
                      <a:pPr algn="ctr"/>
                      <a:r>
                        <a:rPr kumimoji="1" lang="en-US" altLang="ja-JP" dirty="0" smtClean="0"/>
                        <a:t>Channel bandwidth</a:t>
                      </a:r>
                      <a:endParaRPr kumimoji="1" lang="ja-JP" altLang="en-US" dirty="0"/>
                    </a:p>
                  </a:txBody>
                  <a:tcPr/>
                </a:tc>
                <a:tc hMerge="1">
                  <a:txBody>
                    <a:bodyPr/>
                    <a:lstStyle/>
                    <a:p>
                      <a:endParaRPr kumimoji="1" lang="ja-JP" altLang="en-US" dirty="0"/>
                    </a:p>
                  </a:txBody>
                  <a:tcPr/>
                </a:tc>
                <a:tc hMerge="1">
                  <a:txBody>
                    <a:bodyPr/>
                    <a:lstStyle/>
                    <a:p>
                      <a:endParaRPr kumimoji="1" lang="ja-JP" altLang="en-US" dirty="0"/>
                    </a:p>
                  </a:txBody>
                  <a:tcPr/>
                </a:tc>
                <a:tc hMerge="1">
                  <a:txBody>
                    <a:bodyPr/>
                    <a:lstStyle/>
                    <a:p>
                      <a:endParaRPr kumimoji="1" lang="ja-JP" altLang="en-US" dirty="0"/>
                    </a:p>
                  </a:txBody>
                  <a:tcPr/>
                </a:tc>
              </a:tr>
              <a:tr h="208822">
                <a:tc>
                  <a:txBody>
                    <a:bodyPr/>
                    <a:lstStyle/>
                    <a:p>
                      <a:endParaRPr kumimoji="1" lang="ja-JP" altLang="en-US" dirty="0"/>
                    </a:p>
                  </a:txBody>
                  <a:tcPr/>
                </a:tc>
                <a:tc>
                  <a:txBody>
                    <a:bodyPr/>
                    <a:lstStyle/>
                    <a:p>
                      <a:r>
                        <a:rPr kumimoji="1" lang="en-US" altLang="ja-JP" dirty="0" smtClean="0"/>
                        <a:t>5MHz</a:t>
                      </a:r>
                      <a:endParaRPr kumimoji="1" lang="ja-JP" altLang="en-US" dirty="0"/>
                    </a:p>
                  </a:txBody>
                  <a:tcPr/>
                </a:tc>
                <a:tc>
                  <a:txBody>
                    <a:bodyPr/>
                    <a:lstStyle/>
                    <a:p>
                      <a:r>
                        <a:rPr kumimoji="1" lang="en-US" altLang="ja-JP" dirty="0" smtClean="0"/>
                        <a:t>10MHz</a:t>
                      </a:r>
                      <a:endParaRPr kumimoji="1" lang="ja-JP" altLang="en-US" dirty="0"/>
                    </a:p>
                  </a:txBody>
                  <a:tcPr/>
                </a:tc>
                <a:tc>
                  <a:txBody>
                    <a:bodyPr/>
                    <a:lstStyle/>
                    <a:p>
                      <a:r>
                        <a:rPr kumimoji="1" lang="en-US" altLang="ja-JP" dirty="0" smtClean="0"/>
                        <a:t>15MHz</a:t>
                      </a:r>
                      <a:endParaRPr kumimoji="1" lang="ja-JP" altLang="en-US" dirty="0"/>
                    </a:p>
                  </a:txBody>
                  <a:tcPr/>
                </a:tc>
                <a:tc>
                  <a:txBody>
                    <a:bodyPr/>
                    <a:lstStyle/>
                    <a:p>
                      <a:r>
                        <a:rPr kumimoji="1" lang="en-US" altLang="ja-JP" dirty="0" smtClean="0"/>
                        <a:t>20MHz</a:t>
                      </a:r>
                      <a:endParaRPr kumimoji="1" lang="ja-JP" altLang="en-US" dirty="0"/>
                    </a:p>
                  </a:txBody>
                  <a:tcPr/>
                </a:tc>
              </a:tr>
              <a:tr h="208822">
                <a:tc>
                  <a:txBody>
                    <a:bodyPr/>
                    <a:lstStyle/>
                    <a:p>
                      <a:r>
                        <a:rPr kumimoji="1" lang="en-US" altLang="ja-JP" dirty="0" err="1" smtClean="0"/>
                        <a:t>B_</a:t>
                      </a:r>
                      <a:r>
                        <a:rPr kumimoji="1" lang="en-US" altLang="ja-JP" i="1" dirty="0" err="1" smtClean="0"/>
                        <a:t>a</a:t>
                      </a:r>
                      <a:endParaRPr kumimoji="1" lang="ja-JP" altLang="en-US" i="1" dirty="0"/>
                    </a:p>
                  </a:txBody>
                  <a:tcPr/>
                </a:tc>
                <a:tc>
                  <a:txBody>
                    <a:bodyPr/>
                    <a:lstStyle/>
                    <a:p>
                      <a:pPr algn="ctr"/>
                      <a:r>
                        <a:rPr kumimoji="1" lang="en-US" altLang="ja-JP" dirty="0" smtClean="0"/>
                        <a:t>*</a:t>
                      </a:r>
                      <a:endParaRPr kumimoji="1" lang="ja-JP" altLang="en-US" dirty="0"/>
                    </a:p>
                  </a:txBody>
                  <a:tcPr/>
                </a:tc>
                <a:tc>
                  <a:txBody>
                    <a:bodyPr/>
                    <a:lstStyle/>
                    <a:p>
                      <a:pPr algn="ctr"/>
                      <a:r>
                        <a:rPr kumimoji="1" lang="en-US" altLang="ja-JP" dirty="0" smtClean="0"/>
                        <a:t>-</a:t>
                      </a:r>
                      <a:endParaRPr kumimoji="1" lang="ja-JP" altLang="en-US" dirty="0"/>
                    </a:p>
                  </a:txBody>
                  <a:tcPr/>
                </a:tc>
                <a:tc>
                  <a:txBody>
                    <a:bodyPr/>
                    <a:lstStyle/>
                    <a:p>
                      <a:pPr algn="ctr"/>
                      <a:r>
                        <a:rPr kumimoji="1" lang="en-US" altLang="ja-JP" dirty="0" smtClean="0"/>
                        <a:t>-</a:t>
                      </a:r>
                      <a:endParaRPr kumimoji="1" lang="ja-JP" altLang="en-US" dirty="0"/>
                    </a:p>
                  </a:txBody>
                  <a:tcPr/>
                </a:tc>
                <a:tc>
                  <a:txBody>
                    <a:bodyPr/>
                    <a:lstStyle/>
                    <a:p>
                      <a:pPr algn="ctr"/>
                      <a:r>
                        <a:rPr kumimoji="1" lang="en-US" altLang="ja-JP" dirty="0" smtClean="0"/>
                        <a:t>*</a:t>
                      </a:r>
                      <a:endParaRPr kumimoji="1" lang="ja-JP" altLang="en-US" dirty="0"/>
                    </a:p>
                  </a:txBody>
                  <a:tcPr/>
                </a:tc>
              </a:tr>
              <a:tr h="208822">
                <a:tc>
                  <a:txBody>
                    <a:bodyPr/>
                    <a:lstStyle/>
                    <a:p>
                      <a:r>
                        <a:rPr kumimoji="1" lang="en-US" altLang="ja-JP" dirty="0" err="1" smtClean="0"/>
                        <a:t>B_</a:t>
                      </a:r>
                      <a:r>
                        <a:rPr kumimoji="1" lang="en-US" altLang="ja-JP" i="1" dirty="0" err="1" smtClean="0"/>
                        <a:t>b</a:t>
                      </a:r>
                      <a:endParaRPr kumimoji="1" lang="ja-JP" altLang="en-US" i="1" dirty="0"/>
                    </a:p>
                  </a:txBody>
                  <a:tcPr/>
                </a:tc>
                <a:tc>
                  <a:txBody>
                    <a:bodyPr/>
                    <a:lstStyle/>
                    <a:p>
                      <a:pPr algn="ctr"/>
                      <a:r>
                        <a:rPr kumimoji="1" lang="en-US" altLang="ja-JP" dirty="0" smtClean="0"/>
                        <a:t>N/A</a:t>
                      </a:r>
                      <a:endParaRPr kumimoji="1" lang="ja-JP" altLang="en-US" dirty="0"/>
                    </a:p>
                  </a:txBody>
                  <a:tcPr>
                    <a:lnTlToBr w="12700" cap="flat" cmpd="sng" algn="ctr">
                      <a:noFill/>
                      <a:prstDash val="solid"/>
                      <a:round/>
                      <a:headEnd type="none" w="med" len="med"/>
                      <a:tailEnd type="none" w="med" len="med"/>
                    </a:lnTlToBr>
                  </a:tcPr>
                </a:tc>
                <a:tc>
                  <a:txBody>
                    <a:bodyPr/>
                    <a:lstStyle/>
                    <a:p>
                      <a:pPr algn="ctr"/>
                      <a:r>
                        <a:rPr kumimoji="1" lang="en-US" altLang="ja-JP" dirty="0" smtClean="0"/>
                        <a:t>-</a:t>
                      </a:r>
                      <a:endParaRPr kumimoji="1" lang="ja-JP" altLang="en-US" dirty="0"/>
                    </a:p>
                  </a:txBody>
                  <a:tcPr/>
                </a:tc>
                <a:tc>
                  <a:txBody>
                    <a:bodyPr/>
                    <a:lstStyle/>
                    <a:p>
                      <a:pPr algn="ctr"/>
                      <a:r>
                        <a:rPr kumimoji="1" lang="en-US" altLang="ja-JP" dirty="0" smtClean="0"/>
                        <a:t>-</a:t>
                      </a:r>
                      <a:endParaRPr kumimoji="1" lang="ja-JP" altLang="en-US" dirty="0"/>
                    </a:p>
                  </a:txBody>
                  <a:tcPr/>
                </a:tc>
                <a:tc>
                  <a:txBody>
                    <a:bodyPr/>
                    <a:lstStyle/>
                    <a:p>
                      <a:pPr algn="ctr"/>
                      <a:r>
                        <a:rPr kumimoji="1" lang="en-US" altLang="ja-JP" dirty="0" smtClean="0"/>
                        <a:t>N/A</a:t>
                      </a:r>
                      <a:endParaRPr kumimoji="1" lang="ja-JP" altLang="en-US" dirty="0"/>
                    </a:p>
                  </a:txBody>
                  <a:tcPr>
                    <a:lnTlToBr w="12700" cap="flat" cmpd="sng" algn="ctr">
                      <a:noFill/>
                      <a:prstDash val="solid"/>
                      <a:round/>
                      <a:headEnd type="none" w="med" len="med"/>
                      <a:tailEnd type="none" w="med" len="med"/>
                    </a:lnTlToBr>
                  </a:tcPr>
                </a:tc>
              </a:tr>
            </a:tbl>
          </a:graphicData>
        </a:graphic>
      </p:graphicFrame>
      <p:sp>
        <p:nvSpPr>
          <p:cNvPr id="7" name="角丸四角形 6"/>
          <p:cNvSpPr/>
          <p:nvPr/>
        </p:nvSpPr>
        <p:spPr>
          <a:xfrm>
            <a:off x="3633721" y="3946542"/>
            <a:ext cx="2232000" cy="2880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角丸四角形 9"/>
          <p:cNvSpPr/>
          <p:nvPr/>
        </p:nvSpPr>
        <p:spPr>
          <a:xfrm>
            <a:off x="3633721" y="5992994"/>
            <a:ext cx="2232000" cy="2880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四角形吹き出し 5"/>
          <p:cNvSpPr/>
          <p:nvPr/>
        </p:nvSpPr>
        <p:spPr>
          <a:xfrm>
            <a:off x="7164288" y="5517232"/>
            <a:ext cx="1872208" cy="720080"/>
          </a:xfrm>
          <a:prstGeom prst="wedgeRectCallout">
            <a:avLst>
              <a:gd name="adj1" fmla="val -59454"/>
              <a:gd name="adj2" fmla="val 35514"/>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altLang="ja-JP" dirty="0" smtClean="0">
                <a:solidFill>
                  <a:schemeClr val="tx1"/>
                </a:solidFill>
              </a:rPr>
              <a:t>No tests for </a:t>
            </a:r>
            <a:r>
              <a:rPr lang="en-US" altLang="ja-JP" dirty="0" err="1" smtClean="0">
                <a:solidFill>
                  <a:schemeClr val="tx1"/>
                </a:solidFill>
              </a:rPr>
              <a:t>B_</a:t>
            </a:r>
            <a:r>
              <a:rPr lang="en-US" altLang="ja-JP" i="1" dirty="0" err="1" smtClean="0">
                <a:solidFill>
                  <a:schemeClr val="tx1"/>
                </a:solidFill>
              </a:rPr>
              <a:t>b</a:t>
            </a:r>
            <a:r>
              <a:rPr lang="en-US" altLang="ja-JP" i="1" dirty="0" smtClean="0">
                <a:solidFill>
                  <a:schemeClr val="tx1"/>
                </a:solidFill>
              </a:rPr>
              <a:t> </a:t>
            </a:r>
            <a:r>
              <a:rPr lang="en-US" altLang="ja-JP" dirty="0" smtClean="0">
                <a:solidFill>
                  <a:schemeClr val="tx1"/>
                </a:solidFill>
              </a:rPr>
              <a:t>are done</a:t>
            </a:r>
            <a:endParaRPr kumimoji="1" lang="ja-JP" altLang="en-US" dirty="0">
              <a:solidFill>
                <a:schemeClr val="tx1"/>
              </a:solidFill>
            </a:endParaRPr>
          </a:p>
        </p:txBody>
      </p:sp>
      <p:sp>
        <p:nvSpPr>
          <p:cNvPr id="13" name="四角形吹き出し 12"/>
          <p:cNvSpPr/>
          <p:nvPr/>
        </p:nvSpPr>
        <p:spPr>
          <a:xfrm>
            <a:off x="7164288" y="3514462"/>
            <a:ext cx="1872208" cy="720080"/>
          </a:xfrm>
          <a:prstGeom prst="wedgeRectCallout">
            <a:avLst>
              <a:gd name="adj1" fmla="val -59454"/>
              <a:gd name="adj2" fmla="val 35514"/>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altLang="ja-JP" dirty="0" smtClean="0"/>
              <a:t>Tests for </a:t>
            </a:r>
            <a:r>
              <a:rPr lang="en-US" altLang="ja-JP" dirty="0" err="1" smtClean="0"/>
              <a:t>B_</a:t>
            </a:r>
            <a:r>
              <a:rPr lang="en-US" altLang="ja-JP" i="1" dirty="0" err="1" smtClean="0"/>
              <a:t>b</a:t>
            </a:r>
            <a:r>
              <a:rPr lang="en-US" altLang="ja-JP" dirty="0" smtClean="0"/>
              <a:t> are  done</a:t>
            </a:r>
            <a:endParaRPr kumimoji="1" lang="ja-JP" altLang="en-US" dirty="0"/>
          </a:p>
        </p:txBody>
      </p:sp>
      <p:sp>
        <p:nvSpPr>
          <p:cNvPr id="8" name="スライド番号プレースホルダー 7"/>
          <p:cNvSpPr>
            <a:spLocks noGrp="1"/>
          </p:cNvSpPr>
          <p:nvPr>
            <p:ph type="sldNum" sz="quarter" idx="12"/>
          </p:nvPr>
        </p:nvSpPr>
        <p:spPr/>
        <p:txBody>
          <a:bodyPr/>
          <a:lstStyle/>
          <a:p>
            <a:fld id="{D2D8002D-B5B0-4BAC-B1F6-782DDCCE6D9C}" type="slidenum">
              <a:rPr kumimoji="1" lang="ja-JP" altLang="en-US" smtClean="0"/>
              <a:t>10</a:t>
            </a:fld>
            <a:endParaRPr kumimoji="1" lang="ja-JP" altLang="en-US"/>
          </a:p>
        </p:txBody>
      </p:sp>
    </p:spTree>
    <p:extLst>
      <p:ext uri="{BB962C8B-B14F-4D97-AF65-F5344CB8AC3E}">
        <p14:creationId xmlns:p14="http://schemas.microsoft.com/office/powerpoint/2010/main" val="196453238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Annex(2/2)</a:t>
            </a:r>
            <a:endParaRPr kumimoji="1" lang="ja-JP" altLang="en-US" dirty="0"/>
          </a:p>
        </p:txBody>
      </p:sp>
      <p:sp>
        <p:nvSpPr>
          <p:cNvPr id="3" name="コンテンツ プレースホルダー 2"/>
          <p:cNvSpPr>
            <a:spLocks noGrp="1"/>
          </p:cNvSpPr>
          <p:nvPr>
            <p:ph idx="1"/>
          </p:nvPr>
        </p:nvSpPr>
        <p:spPr>
          <a:xfrm>
            <a:off x="457200" y="1196752"/>
            <a:ext cx="8229600" cy="5661248"/>
          </a:xfrm>
        </p:spPr>
        <p:txBody>
          <a:bodyPr>
            <a:normAutofit fontScale="85000" lnSpcReduction="20000"/>
          </a:bodyPr>
          <a:lstStyle/>
          <a:p>
            <a:r>
              <a:rPr kumimoji="1" lang="en-US" altLang="ja-JP" dirty="0" smtClean="0"/>
              <a:t>Ex</a:t>
            </a:r>
            <a:r>
              <a:rPr lang="en-US" altLang="ja-JP" dirty="0"/>
              <a:t>) </a:t>
            </a:r>
            <a:r>
              <a:rPr lang="en-US" altLang="ja-JP" dirty="0" smtClean="0"/>
              <a:t>BS </a:t>
            </a:r>
            <a:r>
              <a:rPr lang="en-US" altLang="ja-JP" dirty="0"/>
              <a:t>supporting </a:t>
            </a:r>
            <a:r>
              <a:rPr lang="en-US" altLang="ja-JP" dirty="0" err="1" smtClean="0"/>
              <a:t>B_</a:t>
            </a:r>
            <a:r>
              <a:rPr lang="en-US" altLang="ja-JP" i="1" dirty="0" err="1" smtClean="0"/>
              <a:t>a</a:t>
            </a:r>
            <a:r>
              <a:rPr lang="en-US" altLang="ja-JP" dirty="0" smtClean="0"/>
              <a:t>, </a:t>
            </a:r>
            <a:r>
              <a:rPr lang="en-US" altLang="ja-JP" dirty="0" err="1" smtClean="0"/>
              <a:t>B_</a:t>
            </a:r>
            <a:r>
              <a:rPr lang="en-US" altLang="ja-JP" i="1" dirty="0" err="1" smtClean="0"/>
              <a:t>b</a:t>
            </a:r>
            <a:r>
              <a:rPr lang="en-US" altLang="ja-JP" dirty="0" smtClean="0"/>
              <a:t>,</a:t>
            </a:r>
            <a:r>
              <a:rPr lang="ja-JP" altLang="en-US" dirty="0"/>
              <a:t> </a:t>
            </a:r>
            <a:r>
              <a:rPr lang="en-US" altLang="ja-JP" dirty="0" err="1" smtClean="0"/>
              <a:t>B_c</a:t>
            </a:r>
            <a:r>
              <a:rPr lang="en-US" altLang="ja-JP" dirty="0" smtClean="0"/>
              <a:t>, </a:t>
            </a:r>
            <a:r>
              <a:rPr lang="en-US" altLang="ja-JP" dirty="0" err="1" smtClean="0"/>
              <a:t>B_</a:t>
            </a:r>
            <a:r>
              <a:rPr lang="en-US" altLang="ja-JP" i="1" dirty="0" err="1" smtClean="0"/>
              <a:t>d</a:t>
            </a:r>
            <a:r>
              <a:rPr lang="en-US" altLang="ja-JP" dirty="0"/>
              <a:t> </a:t>
            </a:r>
            <a:r>
              <a:rPr lang="en-US" altLang="ja-JP" dirty="0" smtClean="0"/>
              <a:t>and 3 CA combinations as below</a:t>
            </a:r>
          </a:p>
          <a:p>
            <a:endParaRPr lang="en-US" altLang="ja-JP" dirty="0"/>
          </a:p>
          <a:p>
            <a:endParaRPr lang="en-US" altLang="ja-JP" dirty="0" smtClean="0"/>
          </a:p>
          <a:p>
            <a:endParaRPr lang="en-US" altLang="ja-JP" dirty="0" smtClean="0"/>
          </a:p>
          <a:p>
            <a:endParaRPr lang="en-US" altLang="ja-JP" dirty="0" smtClean="0"/>
          </a:p>
          <a:p>
            <a:endParaRPr lang="en-US" altLang="ja-JP" dirty="0"/>
          </a:p>
          <a:p>
            <a:endParaRPr kumimoji="1" lang="en-US" altLang="ja-JP" dirty="0" smtClean="0"/>
          </a:p>
          <a:p>
            <a:endParaRPr kumimoji="1" lang="en-US" altLang="ja-JP" dirty="0" smtClean="0"/>
          </a:p>
          <a:p>
            <a:pPr lvl="1"/>
            <a:r>
              <a:rPr lang="en-US" altLang="ja-JP" dirty="0" smtClean="0"/>
              <a:t>Following our recommendation</a:t>
            </a:r>
          </a:p>
          <a:p>
            <a:pPr lvl="2"/>
            <a:r>
              <a:rPr lang="en-US" altLang="ja-JP" dirty="0" smtClean="0"/>
              <a:t>Tests for all bands are done.</a:t>
            </a:r>
            <a:endParaRPr lang="en-US" altLang="ja-JP" dirty="0"/>
          </a:p>
          <a:p>
            <a:pPr lvl="1"/>
            <a:r>
              <a:rPr lang="en-US" altLang="ja-JP" dirty="0" smtClean="0"/>
              <a:t>Not following </a:t>
            </a:r>
            <a:r>
              <a:rPr lang="en-US" altLang="ja-JP" dirty="0"/>
              <a:t>our </a:t>
            </a:r>
            <a:r>
              <a:rPr lang="en-US" altLang="ja-JP" dirty="0" smtClean="0"/>
              <a:t>recommendation</a:t>
            </a:r>
          </a:p>
          <a:p>
            <a:pPr lvl="2"/>
            <a:r>
              <a:rPr lang="en-US" altLang="ja-JP" dirty="0"/>
              <a:t>Only the test for </a:t>
            </a:r>
            <a:r>
              <a:rPr lang="en-US" altLang="ja-JP" dirty="0" err="1"/>
              <a:t>B_</a:t>
            </a:r>
            <a:r>
              <a:rPr lang="en-US" altLang="ja-JP" i="1" dirty="0" err="1"/>
              <a:t>d</a:t>
            </a:r>
            <a:r>
              <a:rPr lang="en-US" altLang="ja-JP" dirty="0"/>
              <a:t> with 3CC(60MHz) is done.</a:t>
            </a:r>
            <a:endParaRPr lang="en-US" altLang="ja-JP" dirty="0">
              <a:latin typeface="Calibri 本文"/>
            </a:endParaRPr>
          </a:p>
          <a:p>
            <a:pPr lvl="3"/>
            <a:r>
              <a:rPr lang="en-US" altLang="ja-JP" dirty="0" smtClean="0"/>
              <a:t>Tests for </a:t>
            </a:r>
            <a:r>
              <a:rPr lang="en-US" altLang="ja-JP" dirty="0" err="1" smtClean="0"/>
              <a:t>B_</a:t>
            </a:r>
            <a:r>
              <a:rPr lang="en-US" altLang="ja-JP" i="1" dirty="0" err="1" smtClean="0"/>
              <a:t>a</a:t>
            </a:r>
            <a:r>
              <a:rPr lang="en-US" altLang="ja-JP" dirty="0" smtClean="0"/>
              <a:t>, </a:t>
            </a:r>
            <a:r>
              <a:rPr lang="en-US" altLang="ja-JP" dirty="0" err="1" smtClean="0"/>
              <a:t>B_</a:t>
            </a:r>
            <a:r>
              <a:rPr lang="en-US" altLang="ja-JP" i="1" dirty="0" err="1" smtClean="0"/>
              <a:t>b</a:t>
            </a:r>
            <a:r>
              <a:rPr lang="en-US" altLang="ja-JP" dirty="0" smtClean="0"/>
              <a:t> and </a:t>
            </a:r>
            <a:r>
              <a:rPr lang="en-US" altLang="ja-JP" dirty="0" err="1" smtClean="0"/>
              <a:t>B_</a:t>
            </a:r>
            <a:r>
              <a:rPr lang="en-US" altLang="ja-JP" i="1" dirty="0" err="1" smtClean="0"/>
              <a:t>c</a:t>
            </a:r>
            <a:r>
              <a:rPr lang="en-US" altLang="ja-JP" dirty="0" smtClean="0"/>
              <a:t> (marked as </a:t>
            </a:r>
            <a:r>
              <a:rPr lang="en-US" altLang="ja-JP" dirty="0" smtClean="0">
                <a:highlight>
                  <a:srgbClr val="FF0000"/>
                </a:highlight>
                <a:latin typeface="Calibri 本文"/>
                <a:ea typeface="ＭＳ 明朝"/>
                <a:cs typeface="Times New Roman"/>
              </a:rPr>
              <a:t>RED</a:t>
            </a:r>
            <a:r>
              <a:rPr kumimoji="1" lang="en-US" altLang="ja-JP" dirty="0" smtClean="0">
                <a:latin typeface="Calibri 本文"/>
              </a:rPr>
              <a:t>) are</a:t>
            </a:r>
            <a:r>
              <a:rPr lang="ja-JP" altLang="en-US" dirty="0" smtClean="0"/>
              <a:t> </a:t>
            </a:r>
            <a:r>
              <a:rPr lang="en-US" altLang="ja-JP" dirty="0" smtClean="0"/>
              <a:t>not done as </a:t>
            </a:r>
            <a:r>
              <a:rPr lang="en-US" altLang="ja-JP" dirty="0" err="1" smtClean="0"/>
              <a:t>CA_</a:t>
            </a:r>
            <a:r>
              <a:rPr lang="en-US" altLang="ja-JP" i="1" dirty="0" err="1" smtClean="0"/>
              <a:t>d</a:t>
            </a:r>
            <a:r>
              <a:rPr lang="en-US" altLang="ja-JP" dirty="0"/>
              <a:t> has </a:t>
            </a:r>
            <a:r>
              <a:rPr lang="en-US" altLang="ja-JP" dirty="0" smtClean="0"/>
              <a:t>“</a:t>
            </a:r>
            <a:r>
              <a:rPr lang="en-US" altLang="ja-JP" i="1" dirty="0" smtClean="0"/>
              <a:t>largest </a:t>
            </a:r>
            <a:r>
              <a:rPr lang="en-US" altLang="ja-JP" i="1" dirty="0"/>
              <a:t>aggregated bandwidth and the largest number of component </a:t>
            </a:r>
            <a:r>
              <a:rPr lang="en-US" altLang="ja-JP" i="1" dirty="0" smtClean="0"/>
              <a:t>carriers</a:t>
            </a:r>
            <a:r>
              <a:rPr lang="en-US" altLang="ja-JP" dirty="0" smtClean="0"/>
              <a:t>.” </a:t>
            </a:r>
            <a:endParaRPr kumimoji="1" lang="en-US" altLang="ja-JP" dirty="0" smtClean="0">
              <a:latin typeface="Calibri 本文"/>
            </a:endParaRPr>
          </a:p>
        </p:txBody>
      </p:sp>
      <p:graphicFrame>
        <p:nvGraphicFramePr>
          <p:cNvPr id="4" name="表 3"/>
          <p:cNvGraphicFramePr>
            <a:graphicFrameLocks noGrp="1"/>
          </p:cNvGraphicFramePr>
          <p:nvPr>
            <p:extLst>
              <p:ext uri="{D42A27DB-BD31-4B8C-83A1-F6EECF244321}">
                <p14:modId xmlns:p14="http://schemas.microsoft.com/office/powerpoint/2010/main" val="1530716978"/>
              </p:ext>
            </p:extLst>
          </p:nvPr>
        </p:nvGraphicFramePr>
        <p:xfrm>
          <a:off x="578722" y="2197181"/>
          <a:ext cx="7601299" cy="2438400"/>
        </p:xfrm>
        <a:graphic>
          <a:graphicData uri="http://schemas.openxmlformats.org/drawingml/2006/table">
            <a:tbl>
              <a:tblPr firstRow="1" bandRow="1">
                <a:tableStyleId>{5940675A-B579-460E-94D1-54222C63F5DA}</a:tableStyleId>
              </a:tblPr>
              <a:tblGrid>
                <a:gridCol w="951019"/>
                <a:gridCol w="1222875"/>
                <a:gridCol w="1222875"/>
                <a:gridCol w="1401510"/>
                <a:gridCol w="1401510"/>
                <a:gridCol w="1401510"/>
              </a:tblGrid>
              <a:tr h="244916">
                <a:tc rowSpan="4">
                  <a:txBody>
                    <a:bodyPr/>
                    <a:lstStyle/>
                    <a:p>
                      <a:pPr algn="ctr"/>
                      <a:r>
                        <a:rPr kumimoji="1" lang="en-US" altLang="ja-JP" sz="1400" dirty="0" smtClean="0"/>
                        <a:t>Band</a:t>
                      </a:r>
                      <a:endParaRPr kumimoji="1" lang="ja-JP" altLang="en-US" sz="1400" dirty="0"/>
                    </a:p>
                  </a:txBody>
                  <a:tcPr anchor="ctr">
                    <a:solidFill>
                      <a:schemeClr val="accent3">
                        <a:lumMod val="40000"/>
                        <a:lumOff val="60000"/>
                      </a:schemeClr>
                    </a:solidFill>
                  </a:tcPr>
                </a:tc>
                <a:tc rowSpan="2" gridSpan="2">
                  <a:txBody>
                    <a:bodyPr/>
                    <a:lstStyle/>
                    <a:p>
                      <a:pPr algn="ctr"/>
                      <a:r>
                        <a:rPr kumimoji="1" lang="en-US" altLang="ja-JP" sz="1400" dirty="0" smtClean="0"/>
                        <a:t>Bandwidth(MHz)</a:t>
                      </a:r>
                      <a:endParaRPr kumimoji="1" lang="ja-JP" altLang="en-US" sz="1400" dirty="0"/>
                    </a:p>
                  </a:txBody>
                  <a:tcPr anchor="ctr">
                    <a:solidFill>
                      <a:schemeClr val="accent3">
                        <a:lumMod val="40000"/>
                        <a:lumOff val="60000"/>
                      </a:schemeClr>
                    </a:solidFill>
                  </a:tcPr>
                </a:tc>
                <a:tc rowSpan="2" hMerge="1">
                  <a:txBody>
                    <a:bodyPr/>
                    <a:lstStyle/>
                    <a:p>
                      <a:endParaRPr kumimoji="1" lang="ja-JP" altLang="en-US" sz="1400" dirty="0"/>
                    </a:p>
                  </a:txBody>
                  <a:tcPr anchor="ctr"/>
                </a:tc>
                <a:tc gridSpan="3">
                  <a:txBody>
                    <a:bodyPr/>
                    <a:lstStyle/>
                    <a:p>
                      <a:pPr algn="ctr"/>
                      <a:r>
                        <a:rPr kumimoji="1" lang="en-US" altLang="ja-JP" sz="1400" dirty="0" smtClean="0"/>
                        <a:t>CA combination</a:t>
                      </a:r>
                      <a:endParaRPr kumimoji="1" lang="ja-JP" altLang="en-US" sz="1400" dirty="0"/>
                    </a:p>
                  </a:txBody>
                  <a:tcPr>
                    <a:solidFill>
                      <a:schemeClr val="accent3">
                        <a:lumMod val="40000"/>
                        <a:lumOff val="60000"/>
                      </a:schemeClr>
                    </a:solidFill>
                  </a:tcPr>
                </a:tc>
                <a:tc hMerge="1">
                  <a:txBody>
                    <a:bodyPr/>
                    <a:lstStyle/>
                    <a:p>
                      <a:endParaRPr kumimoji="1" lang="ja-JP" altLang="en-US" dirty="0"/>
                    </a:p>
                  </a:txBody>
                  <a:tcPr/>
                </a:tc>
                <a:tc hMerge="1">
                  <a:txBody>
                    <a:bodyPr/>
                    <a:lstStyle/>
                    <a:p>
                      <a:endParaRPr kumimoji="1" lang="ja-JP" altLang="en-US" dirty="0"/>
                    </a:p>
                  </a:txBody>
                  <a:tcPr/>
                </a:tc>
              </a:tr>
              <a:tr h="244916">
                <a:tc vMerge="1">
                  <a:txBody>
                    <a:bodyPr/>
                    <a:lstStyle/>
                    <a:p>
                      <a:endParaRPr kumimoji="1" lang="ja-JP" altLang="en-US" dirty="0"/>
                    </a:p>
                  </a:txBody>
                  <a:tcPr/>
                </a:tc>
                <a:tc gridSpan="2" vMerge="1">
                  <a:txBody>
                    <a:bodyPr/>
                    <a:lstStyle/>
                    <a:p>
                      <a:endParaRPr lang="ja-JP" altLang="en-US" dirty="0"/>
                    </a:p>
                  </a:txBody>
                  <a:tcPr anchor="ctr"/>
                </a:tc>
                <a:tc hMerge="1" vMerge="1">
                  <a:txBody>
                    <a:bodyPr/>
                    <a:lstStyle/>
                    <a:p>
                      <a:endParaRPr lang="ja-JP" altLang="en-US" dirty="0"/>
                    </a:p>
                  </a:txBody>
                  <a:tcPr anchor="ctr"/>
                </a:tc>
                <a:tc>
                  <a:txBody>
                    <a:bodyPr/>
                    <a:lstStyle/>
                    <a:p>
                      <a:pPr algn="ctr"/>
                      <a:r>
                        <a:rPr kumimoji="1" lang="en-US" altLang="ja-JP" sz="1400" dirty="0" err="1" smtClean="0"/>
                        <a:t>CA_</a:t>
                      </a:r>
                      <a:r>
                        <a:rPr kumimoji="1" lang="en-US" altLang="ja-JP" sz="1400" i="1" dirty="0" err="1" smtClean="0"/>
                        <a:t>a</a:t>
                      </a:r>
                      <a:r>
                        <a:rPr kumimoji="1" lang="en-US" altLang="ja-JP" sz="1400" dirty="0" smtClean="0"/>
                        <a:t>-</a:t>
                      </a:r>
                      <a:r>
                        <a:rPr kumimoji="1" lang="en-US" altLang="ja-JP" sz="1400" i="1" dirty="0" smtClean="0"/>
                        <a:t>b</a:t>
                      </a:r>
                      <a:endParaRPr kumimoji="1" lang="ja-JP" altLang="en-US" sz="1400" i="1" dirty="0"/>
                    </a:p>
                  </a:txBody>
                  <a:tcPr/>
                </a:tc>
                <a:tc>
                  <a:txBody>
                    <a:bodyPr/>
                    <a:lstStyle/>
                    <a:p>
                      <a:pPr algn="ctr"/>
                      <a:r>
                        <a:rPr kumimoji="1" lang="en-US" altLang="ja-JP" sz="1400" dirty="0" err="1" smtClean="0"/>
                        <a:t>CA_</a:t>
                      </a:r>
                      <a:r>
                        <a:rPr kumimoji="1" lang="en-US" altLang="ja-JP" sz="1400" i="1" dirty="0" err="1" smtClean="0"/>
                        <a:t>a</a:t>
                      </a:r>
                      <a:r>
                        <a:rPr kumimoji="1" lang="en-US" altLang="ja-JP" sz="1400" dirty="0" smtClean="0"/>
                        <a:t>-</a:t>
                      </a:r>
                      <a:r>
                        <a:rPr kumimoji="1" lang="en-US" altLang="ja-JP" sz="1400" i="1" dirty="0" smtClean="0"/>
                        <a:t>c</a:t>
                      </a:r>
                      <a:endParaRPr kumimoji="1" lang="ja-JP" altLang="en-US" sz="1400" i="1" dirty="0"/>
                    </a:p>
                  </a:txBody>
                  <a:tcPr/>
                </a:tc>
                <a:tc>
                  <a:txBody>
                    <a:bodyPr/>
                    <a:lstStyle/>
                    <a:p>
                      <a:pPr algn="ctr"/>
                      <a:r>
                        <a:rPr kumimoji="1" lang="en-US" altLang="ja-JP" sz="1400" dirty="0" err="1" smtClean="0"/>
                        <a:t>CA_</a:t>
                      </a:r>
                      <a:r>
                        <a:rPr kumimoji="1" lang="en-US" altLang="ja-JP" sz="1400" i="1" dirty="0" err="1" smtClean="0"/>
                        <a:t>d</a:t>
                      </a:r>
                      <a:endParaRPr kumimoji="1" lang="ja-JP" altLang="en-US" sz="1400" i="1" dirty="0"/>
                    </a:p>
                  </a:txBody>
                  <a:tcPr/>
                </a:tc>
              </a:tr>
              <a:tr h="244916">
                <a:tc vMerge="1">
                  <a:txBody>
                    <a:bodyPr/>
                    <a:lstStyle/>
                    <a:p>
                      <a:endParaRPr kumimoji="1" lang="ja-JP" altLang="en-US" sz="1200" dirty="0"/>
                    </a:p>
                  </a:txBody>
                  <a:tcPr anchor="ctr"/>
                </a:tc>
                <a:tc rowSpan="2">
                  <a:txBody>
                    <a:bodyPr/>
                    <a:lstStyle/>
                    <a:p>
                      <a:pPr algn="ctr"/>
                      <a:r>
                        <a:rPr kumimoji="1" lang="en-US" altLang="ja-JP" sz="1400" dirty="0" smtClean="0"/>
                        <a:t>Max</a:t>
                      </a:r>
                      <a:endParaRPr kumimoji="1" lang="ja-JP" altLang="en-US" sz="1400" dirty="0"/>
                    </a:p>
                  </a:txBody>
                  <a:tcPr anchor="ctr">
                    <a:solidFill>
                      <a:schemeClr val="accent3">
                        <a:lumMod val="40000"/>
                        <a:lumOff val="60000"/>
                      </a:schemeClr>
                    </a:solidFill>
                  </a:tcPr>
                </a:tc>
                <a:tc rowSpan="2">
                  <a:txBody>
                    <a:bodyPr/>
                    <a:lstStyle/>
                    <a:p>
                      <a:pPr algn="ctr"/>
                      <a:r>
                        <a:rPr kumimoji="1" lang="en-US" altLang="ja-JP" sz="1400" dirty="0" smtClean="0"/>
                        <a:t>Min</a:t>
                      </a:r>
                      <a:endParaRPr kumimoji="1" lang="ja-JP" altLang="en-US" sz="1400" dirty="0"/>
                    </a:p>
                  </a:txBody>
                  <a:tcPr anchor="ctr">
                    <a:solidFill>
                      <a:schemeClr val="accent3">
                        <a:lumMod val="40000"/>
                        <a:lumOff val="60000"/>
                      </a:schemeClr>
                    </a:solidFill>
                  </a:tcPr>
                </a:tc>
                <a:tc gridSpan="3">
                  <a:txBody>
                    <a:bodyPr/>
                    <a:lstStyle/>
                    <a:p>
                      <a:pPr algn="ctr"/>
                      <a:r>
                        <a:rPr kumimoji="1" lang="en-US" altLang="ja-JP" sz="1400" dirty="0" smtClean="0"/>
                        <a:t>Maximum aggregated bandwidth [MHz]</a:t>
                      </a:r>
                      <a:endParaRPr kumimoji="1" lang="ja-JP" altLang="en-US" sz="1400" dirty="0"/>
                    </a:p>
                  </a:txBody>
                  <a:tcPr>
                    <a:solidFill>
                      <a:schemeClr val="accent3">
                        <a:lumMod val="40000"/>
                        <a:lumOff val="60000"/>
                      </a:schemeClr>
                    </a:solidFill>
                  </a:tcPr>
                </a:tc>
                <a:tc hMerge="1">
                  <a:txBody>
                    <a:bodyPr/>
                    <a:lstStyle/>
                    <a:p>
                      <a:pPr algn="ctr"/>
                      <a:endParaRPr kumimoji="1" lang="ja-JP" altLang="en-US" sz="1200" dirty="0"/>
                    </a:p>
                  </a:txBody>
                  <a:tcPr/>
                </a:tc>
                <a:tc hMerge="1">
                  <a:txBody>
                    <a:bodyPr/>
                    <a:lstStyle/>
                    <a:p>
                      <a:pPr algn="ctr"/>
                      <a:endParaRPr kumimoji="1" lang="ja-JP" altLang="en-US" sz="1200" dirty="0"/>
                    </a:p>
                  </a:txBody>
                  <a:tcPr/>
                </a:tc>
              </a:tr>
              <a:tr h="244916">
                <a:tc vMerge="1">
                  <a:txBody>
                    <a:bodyPr/>
                    <a:lstStyle/>
                    <a:p>
                      <a:endParaRPr kumimoji="1" lang="ja-JP" altLang="en-US" sz="1200" dirty="0"/>
                    </a:p>
                  </a:txBody>
                  <a:tcPr anchor="ctr"/>
                </a:tc>
                <a:tc vMerge="1">
                  <a:txBody>
                    <a:bodyPr/>
                    <a:lstStyle/>
                    <a:p>
                      <a:endParaRPr kumimoji="1" lang="ja-JP" altLang="en-US" sz="1200" dirty="0"/>
                    </a:p>
                  </a:txBody>
                  <a:tcPr anchor="ctr"/>
                </a:tc>
                <a:tc vMerge="1">
                  <a:txBody>
                    <a:bodyPr/>
                    <a:lstStyle/>
                    <a:p>
                      <a:endParaRPr kumimoji="1" lang="ja-JP" altLang="en-US" sz="1200" dirty="0"/>
                    </a:p>
                  </a:txBody>
                  <a:tcPr anchor="ctr"/>
                </a:tc>
                <a:tc>
                  <a:txBody>
                    <a:bodyPr/>
                    <a:lstStyle/>
                    <a:p>
                      <a:pPr algn="ctr"/>
                      <a:r>
                        <a:rPr kumimoji="1" lang="en-US" altLang="ja-JP" sz="1400" dirty="0" smtClean="0"/>
                        <a:t>40</a:t>
                      </a:r>
                      <a:endParaRPr kumimoji="1" lang="ja-JP" altLang="en-US" sz="1400" dirty="0"/>
                    </a:p>
                  </a:txBody>
                  <a:tcPr/>
                </a:tc>
                <a:tc>
                  <a:txBody>
                    <a:bodyPr/>
                    <a:lstStyle/>
                    <a:p>
                      <a:pPr algn="ctr"/>
                      <a:r>
                        <a:rPr kumimoji="1" lang="en-US" altLang="ja-JP" sz="1400" dirty="0" smtClean="0"/>
                        <a:t>35</a:t>
                      </a:r>
                      <a:endParaRPr kumimoji="1" lang="ja-JP" altLang="en-US" sz="1400" dirty="0"/>
                    </a:p>
                  </a:txBody>
                  <a:tcPr/>
                </a:tc>
                <a:tc>
                  <a:txBody>
                    <a:bodyPr/>
                    <a:lstStyle/>
                    <a:p>
                      <a:pPr algn="ctr"/>
                      <a:r>
                        <a:rPr kumimoji="1" lang="en-US" altLang="ja-JP" sz="1400" dirty="0" smtClean="0"/>
                        <a:t>60</a:t>
                      </a:r>
                      <a:endParaRPr kumimoji="1" lang="ja-JP" altLang="en-US" sz="1400" dirty="0"/>
                    </a:p>
                  </a:txBody>
                  <a:tcPr/>
                </a:tc>
              </a:tr>
              <a:tr h="244916">
                <a:tc>
                  <a:txBody>
                    <a:bodyPr/>
                    <a:lstStyle/>
                    <a:p>
                      <a:pPr algn="ctr"/>
                      <a:r>
                        <a:rPr kumimoji="1" lang="en-US" altLang="ja-JP" sz="1400" dirty="0" err="1" smtClean="0"/>
                        <a:t>B_</a:t>
                      </a:r>
                      <a:r>
                        <a:rPr kumimoji="1" lang="en-US" altLang="ja-JP" sz="1400" i="1" dirty="0" err="1" smtClean="0"/>
                        <a:t>a</a:t>
                      </a:r>
                      <a:endParaRPr kumimoji="1" lang="ja-JP" altLang="en-US" sz="1400" i="1" dirty="0"/>
                    </a:p>
                  </a:txBody>
                  <a:tcPr>
                    <a:solidFill>
                      <a:srgbClr val="FF0000"/>
                    </a:solidFill>
                  </a:tcPr>
                </a:tc>
                <a:tc>
                  <a:txBody>
                    <a:bodyPr/>
                    <a:lstStyle/>
                    <a:p>
                      <a:pPr algn="ctr"/>
                      <a:r>
                        <a:rPr kumimoji="1" lang="en-US" altLang="ja-JP" sz="1400" i="0" dirty="0" smtClean="0"/>
                        <a:t>20</a:t>
                      </a:r>
                      <a:endParaRPr kumimoji="1" lang="ja-JP" altLang="en-US" sz="1400" i="0" dirty="0"/>
                    </a:p>
                  </a:txBody>
                  <a:tcPr>
                    <a:solidFill>
                      <a:srgbClr val="FF0000"/>
                    </a:solidFill>
                  </a:tcPr>
                </a:tc>
                <a:tc>
                  <a:txBody>
                    <a:bodyPr/>
                    <a:lstStyle/>
                    <a:p>
                      <a:pPr algn="ctr"/>
                      <a:r>
                        <a:rPr kumimoji="1" lang="en-US" altLang="ja-JP" sz="1400" i="0" dirty="0" smtClean="0"/>
                        <a:t>5</a:t>
                      </a:r>
                      <a:endParaRPr kumimoji="1" lang="ja-JP" altLang="en-US" sz="1400" i="0" dirty="0"/>
                    </a:p>
                  </a:txBody>
                  <a:tcPr>
                    <a:solidFill>
                      <a:srgbClr val="FF0000"/>
                    </a:solidFill>
                  </a:tcPr>
                </a:tc>
                <a:tc>
                  <a:txBody>
                    <a:bodyPr/>
                    <a:lstStyle/>
                    <a:p>
                      <a:pPr algn="ctr"/>
                      <a:r>
                        <a:rPr kumimoji="1" lang="en-US" altLang="ja-JP" sz="1400" dirty="0" smtClean="0"/>
                        <a:t>1CC</a:t>
                      </a:r>
                      <a:endParaRPr kumimoji="1" lang="ja-JP" altLang="en-US" sz="1400" dirty="0"/>
                    </a:p>
                  </a:txBody>
                  <a:tcPr/>
                </a:tc>
                <a:tc>
                  <a:txBody>
                    <a:bodyPr/>
                    <a:lstStyle/>
                    <a:p>
                      <a:pPr algn="ctr"/>
                      <a:r>
                        <a:rPr kumimoji="1" lang="en-US" altLang="ja-JP" sz="1400" dirty="0" smtClean="0"/>
                        <a:t>1CC</a:t>
                      </a:r>
                      <a:endParaRPr kumimoji="1" lang="ja-JP" altLang="en-US" sz="1400" dirty="0"/>
                    </a:p>
                  </a:txBody>
                  <a:tcPr/>
                </a:tc>
                <a:tc>
                  <a:txBody>
                    <a:bodyPr/>
                    <a:lstStyle/>
                    <a:p>
                      <a:pPr algn="ctr"/>
                      <a:r>
                        <a:rPr kumimoji="1" lang="en-US" altLang="ja-JP" sz="1400" dirty="0" smtClean="0"/>
                        <a:t>-</a:t>
                      </a:r>
                      <a:endParaRPr kumimoji="1" lang="ja-JP" altLang="en-US" sz="1400" dirty="0"/>
                    </a:p>
                  </a:txBody>
                  <a:tcPr/>
                </a:tc>
              </a:tr>
              <a:tr h="244916">
                <a:tc>
                  <a:txBody>
                    <a:bodyPr/>
                    <a:lstStyle/>
                    <a:p>
                      <a:pPr algn="ctr"/>
                      <a:r>
                        <a:rPr kumimoji="1" lang="en-US" altLang="ja-JP" sz="1400" dirty="0" err="1" smtClean="0"/>
                        <a:t>B_</a:t>
                      </a:r>
                      <a:r>
                        <a:rPr kumimoji="1" lang="en-US" altLang="ja-JP" sz="1400" i="1" dirty="0" err="1" smtClean="0"/>
                        <a:t>b</a:t>
                      </a:r>
                      <a:endParaRPr kumimoji="1" lang="ja-JP" altLang="en-US" sz="1400" i="1" dirty="0"/>
                    </a:p>
                  </a:txBody>
                  <a:tcPr>
                    <a:solidFill>
                      <a:srgbClr val="FF0000"/>
                    </a:solidFill>
                  </a:tcPr>
                </a:tc>
                <a:tc>
                  <a:txBody>
                    <a:bodyPr/>
                    <a:lstStyle/>
                    <a:p>
                      <a:pPr algn="ctr"/>
                      <a:r>
                        <a:rPr kumimoji="1" lang="en-US" altLang="ja-JP" sz="1400" i="0" dirty="0" smtClean="0"/>
                        <a:t>20</a:t>
                      </a:r>
                      <a:endParaRPr kumimoji="1" lang="ja-JP" altLang="en-US" sz="1400" i="0" dirty="0"/>
                    </a:p>
                  </a:txBody>
                  <a:tcPr>
                    <a:solidFill>
                      <a:srgbClr val="FF0000"/>
                    </a:solidFill>
                  </a:tcPr>
                </a:tc>
                <a:tc>
                  <a:txBody>
                    <a:bodyPr/>
                    <a:lstStyle/>
                    <a:p>
                      <a:pPr algn="ctr"/>
                      <a:r>
                        <a:rPr kumimoji="1" lang="en-US" altLang="ja-JP" sz="1400" i="0" dirty="0" smtClean="0"/>
                        <a:t>5</a:t>
                      </a:r>
                      <a:endParaRPr kumimoji="1" lang="ja-JP" altLang="en-US" sz="1400" i="0" dirty="0"/>
                    </a:p>
                  </a:txBody>
                  <a:tcPr>
                    <a:solidFill>
                      <a:srgbClr val="FF0000"/>
                    </a:solidFill>
                  </a:tcPr>
                </a:tc>
                <a:tc>
                  <a:txBody>
                    <a:bodyPr/>
                    <a:lstStyle/>
                    <a:p>
                      <a:pPr algn="ctr"/>
                      <a:r>
                        <a:rPr kumimoji="1" lang="en-US" altLang="ja-JP" sz="1400" dirty="0" smtClean="0"/>
                        <a:t>1CC</a:t>
                      </a:r>
                      <a:endParaRPr kumimoji="1" lang="ja-JP" altLang="en-US" sz="1400" dirty="0"/>
                    </a:p>
                  </a:txBody>
                  <a:tcPr/>
                </a:tc>
                <a:tc>
                  <a:txBody>
                    <a:bodyPr/>
                    <a:lstStyle/>
                    <a:p>
                      <a:pPr algn="ctr"/>
                      <a:r>
                        <a:rPr kumimoji="1" lang="en-US" altLang="ja-JP" sz="1400" dirty="0" smtClean="0"/>
                        <a:t>-</a:t>
                      </a:r>
                      <a:endParaRPr kumimoji="1" lang="ja-JP" altLang="en-US" sz="1400" dirty="0"/>
                    </a:p>
                  </a:txBody>
                  <a:tcPr/>
                </a:tc>
                <a:tc>
                  <a:txBody>
                    <a:bodyPr/>
                    <a:lstStyle/>
                    <a:p>
                      <a:pPr algn="ctr"/>
                      <a:r>
                        <a:rPr kumimoji="1" lang="en-US" altLang="ja-JP" sz="1400" dirty="0" smtClean="0"/>
                        <a:t>-</a:t>
                      </a:r>
                      <a:endParaRPr kumimoji="1" lang="ja-JP" altLang="en-US" sz="1400" dirty="0"/>
                    </a:p>
                  </a:txBody>
                  <a:tcPr/>
                </a:tc>
              </a:tr>
              <a:tr h="244916">
                <a:tc>
                  <a:txBody>
                    <a:bodyPr/>
                    <a:lstStyle/>
                    <a:p>
                      <a:pPr algn="ctr"/>
                      <a:r>
                        <a:rPr kumimoji="1" lang="en-US" altLang="ja-JP" sz="1400" dirty="0" err="1" smtClean="0"/>
                        <a:t>B_</a:t>
                      </a:r>
                      <a:r>
                        <a:rPr kumimoji="1" lang="en-US" altLang="ja-JP" sz="1400" i="1" dirty="0" err="1" smtClean="0"/>
                        <a:t>c</a:t>
                      </a:r>
                      <a:endParaRPr kumimoji="1" lang="ja-JP" altLang="en-US" sz="1400" i="1" dirty="0"/>
                    </a:p>
                  </a:txBody>
                  <a:tcPr>
                    <a:solidFill>
                      <a:srgbClr val="FF0000"/>
                    </a:solidFill>
                  </a:tcPr>
                </a:tc>
                <a:tc>
                  <a:txBody>
                    <a:bodyPr/>
                    <a:lstStyle/>
                    <a:p>
                      <a:pPr algn="ctr"/>
                      <a:r>
                        <a:rPr kumimoji="1" lang="en-US" altLang="ja-JP" sz="1400" i="0" dirty="0" smtClean="0"/>
                        <a:t>15</a:t>
                      </a:r>
                      <a:endParaRPr kumimoji="1" lang="ja-JP" altLang="en-US" sz="1400" i="0" dirty="0"/>
                    </a:p>
                  </a:txBody>
                  <a:tcPr>
                    <a:solidFill>
                      <a:srgbClr val="FF0000"/>
                    </a:solidFill>
                  </a:tcPr>
                </a:tc>
                <a:tc>
                  <a:txBody>
                    <a:bodyPr/>
                    <a:lstStyle/>
                    <a:p>
                      <a:pPr algn="ctr"/>
                      <a:r>
                        <a:rPr kumimoji="1" lang="en-US" altLang="ja-JP" sz="1400" i="0" dirty="0" smtClean="0"/>
                        <a:t>10</a:t>
                      </a:r>
                      <a:endParaRPr kumimoji="1" lang="ja-JP" altLang="en-US" sz="1400" i="0" dirty="0"/>
                    </a:p>
                  </a:txBody>
                  <a:tcPr>
                    <a:solidFill>
                      <a:srgbClr val="FF0000"/>
                    </a:solidFill>
                  </a:tcPr>
                </a:tc>
                <a:tc>
                  <a:txBody>
                    <a:bodyPr/>
                    <a:lstStyle/>
                    <a:p>
                      <a:pPr algn="ctr"/>
                      <a:r>
                        <a:rPr kumimoji="1" lang="en-US" altLang="ja-JP" sz="1400" dirty="0" smtClean="0"/>
                        <a:t>-</a:t>
                      </a:r>
                      <a:endParaRPr kumimoji="1" lang="ja-JP" altLang="en-US" sz="1400" dirty="0"/>
                    </a:p>
                  </a:txBody>
                  <a:tcPr/>
                </a:tc>
                <a:tc>
                  <a:txBody>
                    <a:bodyPr/>
                    <a:lstStyle/>
                    <a:p>
                      <a:pPr algn="ctr"/>
                      <a:r>
                        <a:rPr kumimoji="1" lang="en-US" altLang="ja-JP" sz="1400" dirty="0" smtClean="0"/>
                        <a:t>1CC</a:t>
                      </a:r>
                      <a:endParaRPr kumimoji="1" lang="ja-JP" altLang="en-US" sz="1400" dirty="0"/>
                    </a:p>
                  </a:txBody>
                  <a:tcPr/>
                </a:tc>
                <a:tc>
                  <a:txBody>
                    <a:bodyPr/>
                    <a:lstStyle/>
                    <a:p>
                      <a:pPr algn="ctr"/>
                      <a:r>
                        <a:rPr kumimoji="1" lang="en-US" altLang="ja-JP" sz="1400" dirty="0" smtClean="0"/>
                        <a:t>-</a:t>
                      </a:r>
                      <a:endParaRPr kumimoji="1" lang="ja-JP" altLang="en-US" sz="1400" dirty="0"/>
                    </a:p>
                  </a:txBody>
                  <a:tcPr/>
                </a:tc>
              </a:tr>
              <a:tr h="244916">
                <a:tc>
                  <a:txBody>
                    <a:bodyPr/>
                    <a:lstStyle/>
                    <a:p>
                      <a:pPr algn="ctr"/>
                      <a:r>
                        <a:rPr kumimoji="1" lang="en-US" altLang="ja-JP" sz="1400" dirty="0" err="1" smtClean="0"/>
                        <a:t>B_</a:t>
                      </a:r>
                      <a:r>
                        <a:rPr kumimoji="1" lang="en-US" altLang="ja-JP" sz="1400" i="1" dirty="0" err="1" smtClean="0"/>
                        <a:t>d</a:t>
                      </a:r>
                      <a:endParaRPr kumimoji="1" lang="ja-JP" altLang="en-US" sz="1400" i="1" dirty="0"/>
                    </a:p>
                  </a:txBody>
                  <a:tcPr>
                    <a:noFill/>
                  </a:tcPr>
                </a:tc>
                <a:tc>
                  <a:txBody>
                    <a:bodyPr/>
                    <a:lstStyle/>
                    <a:p>
                      <a:pPr algn="ctr"/>
                      <a:r>
                        <a:rPr kumimoji="1" lang="en-US" altLang="ja-JP" sz="1400" i="0" dirty="0" smtClean="0"/>
                        <a:t>20</a:t>
                      </a:r>
                      <a:endParaRPr kumimoji="1" lang="ja-JP" altLang="en-US" sz="1400" i="0" dirty="0"/>
                    </a:p>
                  </a:txBody>
                  <a:tcPr/>
                </a:tc>
                <a:tc>
                  <a:txBody>
                    <a:bodyPr/>
                    <a:lstStyle/>
                    <a:p>
                      <a:pPr algn="ctr"/>
                      <a:r>
                        <a:rPr kumimoji="1" lang="en-US" altLang="ja-JP" sz="1400" i="0" dirty="0" smtClean="0"/>
                        <a:t>10</a:t>
                      </a:r>
                      <a:endParaRPr kumimoji="1" lang="ja-JP" altLang="en-US" sz="1400" i="0" dirty="0"/>
                    </a:p>
                  </a:txBody>
                  <a:tcPr/>
                </a:tc>
                <a:tc>
                  <a:txBody>
                    <a:bodyPr/>
                    <a:lstStyle/>
                    <a:p>
                      <a:pPr algn="ctr"/>
                      <a:r>
                        <a:rPr kumimoji="1" lang="en-US" altLang="ja-JP" sz="1400" dirty="0" smtClean="0"/>
                        <a:t>-</a:t>
                      </a:r>
                      <a:endParaRPr kumimoji="1" lang="ja-JP" altLang="en-US" sz="1400" dirty="0"/>
                    </a:p>
                  </a:txBody>
                  <a:tcPr/>
                </a:tc>
                <a:tc>
                  <a:txBody>
                    <a:bodyPr/>
                    <a:lstStyle/>
                    <a:p>
                      <a:pPr algn="ctr"/>
                      <a:r>
                        <a:rPr kumimoji="1" lang="en-US" altLang="ja-JP" sz="1400" dirty="0" smtClean="0"/>
                        <a:t>-</a:t>
                      </a:r>
                      <a:endParaRPr kumimoji="1" lang="ja-JP" altLang="en-US" sz="1400" dirty="0"/>
                    </a:p>
                  </a:txBody>
                  <a:tcPr/>
                </a:tc>
                <a:tc>
                  <a:txBody>
                    <a:bodyPr/>
                    <a:lstStyle/>
                    <a:p>
                      <a:pPr algn="ctr"/>
                      <a:r>
                        <a:rPr kumimoji="1" lang="en-US" altLang="ja-JP" sz="1400" dirty="0" smtClean="0"/>
                        <a:t>3CC</a:t>
                      </a:r>
                      <a:endParaRPr kumimoji="1" lang="ja-JP" altLang="en-US" sz="1400" dirty="0"/>
                    </a:p>
                  </a:txBody>
                  <a:tcPr/>
                </a:tc>
              </a:tr>
            </a:tbl>
          </a:graphicData>
        </a:graphic>
      </p:graphicFrame>
      <p:sp>
        <p:nvSpPr>
          <p:cNvPr id="6" name="スライド番号プレースホルダー 5"/>
          <p:cNvSpPr>
            <a:spLocks noGrp="1"/>
          </p:cNvSpPr>
          <p:nvPr>
            <p:ph type="sldNum" sz="quarter" idx="12"/>
          </p:nvPr>
        </p:nvSpPr>
        <p:spPr/>
        <p:txBody>
          <a:bodyPr/>
          <a:lstStyle/>
          <a:p>
            <a:fld id="{D2D8002D-B5B0-4BAC-B1F6-782DDCCE6D9C}" type="slidenum">
              <a:rPr kumimoji="1" lang="ja-JP" altLang="en-US" smtClean="0"/>
              <a:t>11</a:t>
            </a:fld>
            <a:endParaRPr kumimoji="1" lang="ja-JP" altLang="en-US"/>
          </a:p>
        </p:txBody>
      </p:sp>
    </p:spTree>
    <p:extLst>
      <p:ext uri="{BB962C8B-B14F-4D97-AF65-F5344CB8AC3E}">
        <p14:creationId xmlns:p14="http://schemas.microsoft.com/office/powerpoint/2010/main" val="405940246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Reference</a:t>
            </a:r>
            <a:endParaRPr kumimoji="1" lang="ja-JP" altLang="en-US" dirty="0"/>
          </a:p>
        </p:txBody>
      </p:sp>
      <p:sp>
        <p:nvSpPr>
          <p:cNvPr id="3" name="コンテンツ プレースホルダー 2"/>
          <p:cNvSpPr>
            <a:spLocks noGrp="1"/>
          </p:cNvSpPr>
          <p:nvPr>
            <p:ph idx="1"/>
          </p:nvPr>
        </p:nvSpPr>
        <p:spPr/>
        <p:txBody>
          <a:bodyPr/>
          <a:lstStyle/>
          <a:p>
            <a:r>
              <a:rPr kumimoji="1" lang="en-US" altLang="ja-JP" dirty="0" smtClean="0"/>
              <a:t>[1]</a:t>
            </a:r>
            <a:r>
              <a:rPr lang="en-US" altLang="en-US" dirty="0">
                <a:latin typeface="Calibri" pitchFamily="34" charset="0"/>
                <a:cs typeface="Arial" charset="0"/>
              </a:rPr>
              <a:t> </a:t>
            </a:r>
            <a:r>
              <a:rPr lang="en-US" altLang="en-US" dirty="0" smtClean="0">
                <a:latin typeface="Calibri" pitchFamily="34" charset="0"/>
                <a:cs typeface="Arial" charset="0"/>
              </a:rPr>
              <a:t>R4-146687, “</a:t>
            </a:r>
            <a:r>
              <a:rPr lang="en-US" altLang="en-US" dirty="0"/>
              <a:t>Way Forward on BS Performance Test Requirements for CA</a:t>
            </a:r>
            <a:r>
              <a:rPr lang="en-US" altLang="en-US" dirty="0" smtClean="0">
                <a:latin typeface="Calibri" pitchFamily="34" charset="0"/>
                <a:cs typeface="Arial" charset="0"/>
              </a:rPr>
              <a:t>”, </a:t>
            </a:r>
            <a:r>
              <a:rPr lang="en-US" altLang="en-US" dirty="0"/>
              <a:t>Alcatel-Lucent</a:t>
            </a:r>
            <a:endParaRPr lang="en-US" altLang="en-US" dirty="0">
              <a:latin typeface="Calibri" pitchFamily="34" charset="0"/>
              <a:cs typeface="Arial" charset="0"/>
            </a:endParaRPr>
          </a:p>
          <a:p>
            <a:r>
              <a:rPr lang="en-US" altLang="ja-JP" dirty="0" smtClean="0"/>
              <a:t>[2]</a:t>
            </a:r>
            <a:r>
              <a:rPr lang="en-US" altLang="ja-JP" dirty="0"/>
              <a:t> TS36.141 v12.5.0</a:t>
            </a:r>
            <a:endParaRPr kumimoji="1" lang="ja-JP" altLang="en-US" dirty="0"/>
          </a:p>
        </p:txBody>
      </p:sp>
      <p:sp>
        <p:nvSpPr>
          <p:cNvPr id="4" name="スライド番号プレースホルダー 3"/>
          <p:cNvSpPr>
            <a:spLocks noGrp="1"/>
          </p:cNvSpPr>
          <p:nvPr>
            <p:ph type="sldNum" sz="quarter" idx="12"/>
          </p:nvPr>
        </p:nvSpPr>
        <p:spPr/>
        <p:txBody>
          <a:bodyPr/>
          <a:lstStyle/>
          <a:p>
            <a:fld id="{D2D8002D-B5B0-4BAC-B1F6-782DDCCE6D9C}" type="slidenum">
              <a:rPr kumimoji="1" lang="ja-JP" altLang="en-US" smtClean="0"/>
              <a:t>12</a:t>
            </a:fld>
            <a:endParaRPr kumimoji="1" lang="ja-JP" altLang="en-US"/>
          </a:p>
        </p:txBody>
      </p:sp>
    </p:spTree>
    <p:extLst>
      <p:ext uri="{BB962C8B-B14F-4D97-AF65-F5344CB8AC3E}">
        <p14:creationId xmlns:p14="http://schemas.microsoft.com/office/powerpoint/2010/main" val="132944535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Background</a:t>
            </a:r>
            <a:endParaRPr kumimoji="1" lang="ja-JP" altLang="en-US" dirty="0"/>
          </a:p>
        </p:txBody>
      </p:sp>
      <p:sp>
        <p:nvSpPr>
          <p:cNvPr id="3" name="コンテンツ プレースホルダー 2"/>
          <p:cNvSpPr>
            <a:spLocks noGrp="1"/>
          </p:cNvSpPr>
          <p:nvPr>
            <p:ph idx="1"/>
          </p:nvPr>
        </p:nvSpPr>
        <p:spPr/>
        <p:txBody>
          <a:bodyPr>
            <a:normAutofit lnSpcReduction="10000"/>
          </a:bodyPr>
          <a:lstStyle/>
          <a:p>
            <a:r>
              <a:rPr kumimoji="1" lang="en-US" altLang="ja-JP" dirty="0" smtClean="0"/>
              <a:t>Previous discussion</a:t>
            </a:r>
          </a:p>
          <a:p>
            <a:pPr lvl="1"/>
            <a:r>
              <a:rPr lang="en-US" altLang="ja-JP" dirty="0" smtClean="0"/>
              <a:t>In [1]</a:t>
            </a:r>
            <a:r>
              <a:rPr lang="en-US" altLang="en-US" dirty="0" smtClean="0">
                <a:latin typeface="Calibri" pitchFamily="34" charset="0"/>
                <a:cs typeface="Arial" charset="0"/>
              </a:rPr>
              <a:t>R4-146687</a:t>
            </a:r>
            <a:r>
              <a:rPr lang="en-US" altLang="ja-JP" dirty="0" smtClean="0">
                <a:latin typeface="Calibri" pitchFamily="34" charset="0"/>
                <a:cs typeface="Arial" charset="0"/>
              </a:rPr>
              <a:t>, test patterns for BS PUSCH requirement was discussed for CA.</a:t>
            </a:r>
            <a:endParaRPr lang="en-US" altLang="ja-JP" dirty="0" smtClean="0"/>
          </a:p>
          <a:p>
            <a:r>
              <a:rPr lang="en-US" altLang="ja-JP" dirty="0" smtClean="0"/>
              <a:t>However, before discussing for supporting CA patterns, </a:t>
            </a:r>
            <a:r>
              <a:rPr lang="en-US" altLang="ja-JP" dirty="0"/>
              <a:t>it was identified either non CA case, FDD-FDD CA only case or TDD-TDD CA only case </a:t>
            </a:r>
            <a:r>
              <a:rPr lang="en-US" altLang="ja-JP" dirty="0" smtClean="0"/>
              <a:t>is not clear in our analysis.</a:t>
            </a:r>
          </a:p>
          <a:p>
            <a:r>
              <a:rPr lang="en-US" altLang="ja-JP" dirty="0"/>
              <a:t>T</a:t>
            </a:r>
            <a:r>
              <a:rPr kumimoji="1" lang="en-US" altLang="ja-JP" dirty="0" smtClean="0"/>
              <a:t>his contribution clarifies what is not clear </a:t>
            </a:r>
            <a:r>
              <a:rPr lang="en-US" altLang="ja-JP" dirty="0" smtClean="0"/>
              <a:t>and shows our understanding.</a:t>
            </a:r>
            <a:endParaRPr kumimoji="1" lang="en-US" altLang="ja-JP" dirty="0"/>
          </a:p>
        </p:txBody>
      </p:sp>
      <p:sp>
        <p:nvSpPr>
          <p:cNvPr id="4" name="スライド番号プレースホルダー 3"/>
          <p:cNvSpPr>
            <a:spLocks noGrp="1"/>
          </p:cNvSpPr>
          <p:nvPr>
            <p:ph type="sldNum" sz="quarter" idx="12"/>
          </p:nvPr>
        </p:nvSpPr>
        <p:spPr/>
        <p:txBody>
          <a:bodyPr/>
          <a:lstStyle/>
          <a:p>
            <a:fld id="{D2D8002D-B5B0-4BAC-B1F6-782DDCCE6D9C}" type="slidenum">
              <a:rPr kumimoji="1" lang="ja-JP" altLang="en-US" smtClean="0"/>
              <a:t>2</a:t>
            </a:fld>
            <a:endParaRPr kumimoji="1" lang="ja-JP" altLang="en-US"/>
          </a:p>
        </p:txBody>
      </p:sp>
    </p:spTree>
    <p:extLst>
      <p:ext uri="{BB962C8B-B14F-4D97-AF65-F5344CB8AC3E}">
        <p14:creationId xmlns:p14="http://schemas.microsoft.com/office/powerpoint/2010/main" val="75299358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en-US" altLang="ja-JP" dirty="0"/>
              <a:t>Current Requirement</a:t>
            </a:r>
            <a:endParaRPr kumimoji="1" lang="ja-JP" altLang="en-US" dirty="0"/>
          </a:p>
        </p:txBody>
      </p:sp>
      <p:sp>
        <p:nvSpPr>
          <p:cNvPr id="3" name="コンテンツ プレースホルダー 2"/>
          <p:cNvSpPr>
            <a:spLocks noGrp="1"/>
          </p:cNvSpPr>
          <p:nvPr>
            <p:ph idx="1"/>
          </p:nvPr>
        </p:nvSpPr>
        <p:spPr/>
        <p:txBody>
          <a:bodyPr>
            <a:normAutofit fontScale="92500" lnSpcReduction="20000"/>
          </a:bodyPr>
          <a:lstStyle/>
          <a:p>
            <a:pPr hangingPunct="0"/>
            <a:r>
              <a:rPr lang="en-US" altLang="ja-JP" dirty="0" smtClean="0"/>
              <a:t>TS36.141 section 8.2.1.1 [2]</a:t>
            </a:r>
            <a:endParaRPr lang="en-GB" altLang="ja-JP" dirty="0" smtClean="0"/>
          </a:p>
          <a:p>
            <a:pPr lvl="1" hangingPunct="0"/>
            <a:r>
              <a:rPr lang="en-GB" altLang="ja-JP" i="1" dirty="0" smtClean="0"/>
              <a:t>For </a:t>
            </a:r>
            <a:r>
              <a:rPr lang="en-GB" altLang="ja-JP" i="1" dirty="0"/>
              <a:t>a BS supporting multiple channel bandwidths and not supporting </a:t>
            </a:r>
            <a:r>
              <a:rPr lang="en-GB" altLang="ja-JP" b="1" i="1" u="sng" dirty="0"/>
              <a:t>carrier aggregation</a:t>
            </a:r>
            <a:r>
              <a:rPr lang="en-GB" altLang="ja-JP" i="1" dirty="0"/>
              <a:t> only the tests for the lowest and the highest channel bandwidths supported by the BS are applicable.</a:t>
            </a:r>
            <a:endParaRPr lang="ja-JP" altLang="ja-JP" i="1" dirty="0"/>
          </a:p>
          <a:p>
            <a:pPr lvl="1" hangingPunct="0"/>
            <a:r>
              <a:rPr lang="en-GB" altLang="ja-JP" i="1" dirty="0"/>
              <a:t>For a BS supporting </a:t>
            </a:r>
            <a:r>
              <a:rPr lang="en-GB" altLang="ja-JP" b="1" i="1" u="sng" dirty="0"/>
              <a:t>carrier aggregation</a:t>
            </a:r>
            <a:r>
              <a:rPr lang="en-GB" altLang="ja-JP" i="1" dirty="0"/>
              <a:t> only the CC combination with largest aggregated bandwidth and the largest number of component carriers is used for the test. For this CC combination the tests using full PRB allocation FRC are conducted on per CC basis and measured by the required SNR levels corresponding to the bandwidths used on the different CCs</a:t>
            </a:r>
            <a:r>
              <a:rPr lang="en-GB" altLang="ja-JP" i="1" dirty="0" smtClean="0"/>
              <a:t>.</a:t>
            </a:r>
            <a:endParaRPr lang="ja-JP" altLang="ja-JP" i="1" dirty="0"/>
          </a:p>
        </p:txBody>
      </p:sp>
      <p:sp>
        <p:nvSpPr>
          <p:cNvPr id="4" name="スライド番号プレースホルダー 3"/>
          <p:cNvSpPr>
            <a:spLocks noGrp="1"/>
          </p:cNvSpPr>
          <p:nvPr>
            <p:ph type="sldNum" sz="quarter" idx="12"/>
          </p:nvPr>
        </p:nvSpPr>
        <p:spPr/>
        <p:txBody>
          <a:bodyPr/>
          <a:lstStyle/>
          <a:p>
            <a:fld id="{D2D8002D-B5B0-4BAC-B1F6-782DDCCE6D9C}" type="slidenum">
              <a:rPr kumimoji="1" lang="ja-JP" altLang="en-US" smtClean="0"/>
              <a:t>3</a:t>
            </a:fld>
            <a:endParaRPr kumimoji="1" lang="ja-JP" altLang="en-US"/>
          </a:p>
        </p:txBody>
      </p:sp>
    </p:spTree>
    <p:extLst>
      <p:ext uri="{BB962C8B-B14F-4D97-AF65-F5344CB8AC3E}">
        <p14:creationId xmlns:p14="http://schemas.microsoft.com/office/powerpoint/2010/main" val="371701165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Issues in 1</a:t>
            </a:r>
            <a:r>
              <a:rPr kumimoji="1" lang="en-US" altLang="ja-JP" baseline="30000" dirty="0" smtClean="0"/>
              <a:t>st</a:t>
            </a:r>
            <a:r>
              <a:rPr kumimoji="1" lang="en-US" altLang="ja-JP" dirty="0" smtClean="0"/>
              <a:t> </a:t>
            </a:r>
            <a:r>
              <a:rPr lang="en-US" altLang="ja-JP" dirty="0" smtClean="0"/>
              <a:t>paragraph(1/2)</a:t>
            </a:r>
            <a:endParaRPr kumimoji="1" lang="ja-JP" altLang="en-US" dirty="0"/>
          </a:p>
        </p:txBody>
      </p:sp>
      <p:sp>
        <p:nvSpPr>
          <p:cNvPr id="3" name="コンテンツ プレースホルダー 2"/>
          <p:cNvSpPr>
            <a:spLocks noGrp="1"/>
          </p:cNvSpPr>
          <p:nvPr>
            <p:ph idx="1"/>
          </p:nvPr>
        </p:nvSpPr>
        <p:spPr>
          <a:xfrm>
            <a:off x="457200" y="2269252"/>
            <a:ext cx="8229600" cy="4509120"/>
          </a:xfrm>
        </p:spPr>
        <p:txBody>
          <a:bodyPr>
            <a:normAutofit/>
          </a:bodyPr>
          <a:lstStyle/>
          <a:p>
            <a:pPr marL="0" indent="0">
              <a:buNone/>
            </a:pPr>
            <a:r>
              <a:rPr kumimoji="1" lang="en-US" altLang="ja-JP" sz="2800" dirty="0" smtClean="0"/>
              <a:t>Q1) Is</a:t>
            </a:r>
            <a:r>
              <a:rPr lang="ja-JP" altLang="en-US" sz="2800" dirty="0" smtClean="0"/>
              <a:t> </a:t>
            </a:r>
            <a:r>
              <a:rPr kumimoji="1" lang="en-US" altLang="ja-JP" sz="2800" dirty="0" smtClean="0"/>
              <a:t>this </a:t>
            </a:r>
            <a:r>
              <a:rPr lang="en-US" altLang="ja-JP" sz="2800" dirty="0"/>
              <a:t>description considered as</a:t>
            </a:r>
            <a:r>
              <a:rPr kumimoji="1" lang="en-US" altLang="ja-JP" sz="2800" dirty="0" smtClean="0"/>
              <a:t> each band or</a:t>
            </a:r>
            <a:r>
              <a:rPr lang="en-US" altLang="ja-JP" sz="2800" dirty="0"/>
              <a:t> all </a:t>
            </a:r>
            <a:r>
              <a:rPr lang="en-US" altLang="ja-JP" sz="2800" dirty="0" smtClean="0"/>
              <a:t>supporting bands </a:t>
            </a:r>
            <a:r>
              <a:rPr kumimoji="1" lang="en-US" altLang="ja-JP" sz="2800" dirty="0" smtClean="0"/>
              <a:t>?</a:t>
            </a:r>
          </a:p>
          <a:p>
            <a:pPr lvl="1">
              <a:buFont typeface="Wingdings" panose="05000000000000000000" pitchFamily="2" charset="2"/>
              <a:buChar char="ü"/>
            </a:pPr>
            <a:r>
              <a:rPr lang="en-US" altLang="ja-JP" sz="2400" dirty="0" smtClean="0"/>
              <a:t>Ex) for a BS supporting </a:t>
            </a:r>
            <a:r>
              <a:rPr lang="en-US" altLang="ja-JP" sz="2400" dirty="0" err="1" smtClean="0"/>
              <a:t>B_</a:t>
            </a:r>
            <a:r>
              <a:rPr lang="en-US" altLang="ja-JP" sz="2400" i="1" dirty="0" err="1" smtClean="0"/>
              <a:t>a</a:t>
            </a:r>
            <a:r>
              <a:rPr lang="en-US" altLang="ja-JP" sz="2400" dirty="0" smtClean="0"/>
              <a:t>(5M, 10M, 15M, 20M), </a:t>
            </a:r>
            <a:r>
              <a:rPr lang="en-US" altLang="ja-JP" sz="2400" dirty="0" err="1" smtClean="0"/>
              <a:t>B_</a:t>
            </a:r>
            <a:r>
              <a:rPr lang="en-US" altLang="ja-JP" sz="2400" i="1" dirty="0" err="1" smtClean="0"/>
              <a:t>b</a:t>
            </a:r>
            <a:r>
              <a:rPr lang="en-US" altLang="ja-JP" sz="2400" dirty="0"/>
              <a:t>(5M, 10M, 15M, 20M), </a:t>
            </a:r>
            <a:r>
              <a:rPr lang="en-US" altLang="ja-JP" sz="2400" dirty="0" err="1" smtClean="0"/>
              <a:t>B_</a:t>
            </a:r>
            <a:r>
              <a:rPr lang="en-US" altLang="ja-JP" sz="2400" i="1" dirty="0" err="1" smtClean="0"/>
              <a:t>c</a:t>
            </a:r>
            <a:r>
              <a:rPr lang="en-US" altLang="ja-JP" sz="2400" dirty="0"/>
              <a:t>(5M, 10M, 15M, 20M), </a:t>
            </a:r>
            <a:r>
              <a:rPr lang="en-US" altLang="ja-JP" sz="2400" dirty="0" smtClean="0"/>
              <a:t>which </a:t>
            </a:r>
            <a:r>
              <a:rPr lang="en-US" altLang="ja-JP" sz="2400" dirty="0"/>
              <a:t>is </a:t>
            </a:r>
            <a:r>
              <a:rPr lang="en-US" altLang="ja-JP" sz="2400" dirty="0" smtClean="0"/>
              <a:t>applicable?</a:t>
            </a:r>
          </a:p>
          <a:p>
            <a:pPr lvl="2"/>
            <a:r>
              <a:rPr kumimoji="1" lang="en-US" altLang="ja-JP" sz="2000" dirty="0" err="1" smtClean="0"/>
              <a:t>B_</a:t>
            </a:r>
            <a:r>
              <a:rPr kumimoji="1" lang="en-US" altLang="ja-JP" sz="2000" i="1" dirty="0" err="1" smtClean="0"/>
              <a:t>a</a:t>
            </a:r>
            <a:r>
              <a:rPr kumimoji="1" lang="en-US" altLang="ja-JP" sz="2000" dirty="0" smtClean="0"/>
              <a:t>(5M,20M), </a:t>
            </a:r>
            <a:r>
              <a:rPr kumimoji="1" lang="en-US" altLang="ja-JP" sz="2000" dirty="0" err="1" smtClean="0"/>
              <a:t>B_</a:t>
            </a:r>
            <a:r>
              <a:rPr kumimoji="1" lang="en-US" altLang="ja-JP" sz="2000" i="1" dirty="0" err="1" smtClean="0"/>
              <a:t>b</a:t>
            </a:r>
            <a:r>
              <a:rPr kumimoji="1" lang="en-US" altLang="ja-JP" sz="2000" dirty="0" smtClean="0"/>
              <a:t>(5M,20M), </a:t>
            </a:r>
            <a:r>
              <a:rPr kumimoji="1" lang="en-US" altLang="ja-JP" sz="2000" dirty="0" err="1" smtClean="0"/>
              <a:t>B_</a:t>
            </a:r>
            <a:r>
              <a:rPr kumimoji="1" lang="en-US" altLang="ja-JP" sz="2000" i="1" dirty="0" err="1" smtClean="0"/>
              <a:t>c</a:t>
            </a:r>
            <a:r>
              <a:rPr kumimoji="1" lang="en-US" altLang="ja-JP" sz="2000" dirty="0" smtClean="0"/>
              <a:t>(5M,20M) : 6tests</a:t>
            </a:r>
          </a:p>
          <a:p>
            <a:pPr lvl="2"/>
            <a:r>
              <a:rPr kumimoji="1" lang="en-US" altLang="ja-JP" sz="2000" dirty="0" err="1" smtClean="0"/>
              <a:t>B_</a:t>
            </a:r>
            <a:r>
              <a:rPr kumimoji="1" lang="en-US" altLang="ja-JP" sz="2000" i="1" dirty="0" err="1" smtClean="0"/>
              <a:t>x</a:t>
            </a:r>
            <a:r>
              <a:rPr kumimoji="1" lang="en-US" altLang="ja-JP" sz="2000" dirty="0" smtClean="0"/>
              <a:t>(5M), </a:t>
            </a:r>
            <a:r>
              <a:rPr kumimoji="1" lang="en-US" altLang="ja-JP" sz="2000" dirty="0" err="1" smtClean="0"/>
              <a:t>B_</a:t>
            </a:r>
            <a:r>
              <a:rPr kumimoji="1" lang="en-US" altLang="ja-JP" sz="2000" i="1" dirty="0" err="1" smtClean="0"/>
              <a:t>y</a:t>
            </a:r>
            <a:r>
              <a:rPr kumimoji="1" lang="en-US" altLang="ja-JP" sz="2000" dirty="0" smtClean="0"/>
              <a:t>(20M) : 2tests</a:t>
            </a:r>
            <a:br>
              <a:rPr kumimoji="1" lang="en-US" altLang="ja-JP" sz="2000" dirty="0" smtClean="0"/>
            </a:br>
            <a:r>
              <a:rPr kumimoji="1" lang="en-US" altLang="ja-JP" sz="2000" dirty="0" smtClean="0"/>
              <a:t># </a:t>
            </a:r>
            <a:r>
              <a:rPr kumimoji="1" lang="en-US" altLang="ja-JP" sz="2000" i="1" dirty="0" smtClean="0"/>
              <a:t>x</a:t>
            </a:r>
            <a:r>
              <a:rPr kumimoji="1" lang="en-US" altLang="ja-JP" sz="2000" dirty="0" smtClean="0"/>
              <a:t>, </a:t>
            </a:r>
            <a:r>
              <a:rPr kumimoji="1" lang="en-US" altLang="ja-JP" sz="2000" i="1" dirty="0" smtClean="0"/>
              <a:t>y</a:t>
            </a:r>
            <a:r>
              <a:rPr kumimoji="1" lang="en-US" altLang="ja-JP" sz="2000" dirty="0" smtClean="0"/>
              <a:t> = Either </a:t>
            </a:r>
            <a:r>
              <a:rPr kumimoji="1" lang="en-US" altLang="ja-JP" sz="2000" i="1" dirty="0" smtClean="0"/>
              <a:t>a,</a:t>
            </a:r>
            <a:r>
              <a:rPr kumimoji="1" lang="en-US" altLang="ja-JP" sz="2000" dirty="0" smtClean="0"/>
              <a:t> </a:t>
            </a:r>
            <a:r>
              <a:rPr kumimoji="1" lang="en-US" altLang="ja-JP" sz="2000" i="1" dirty="0" smtClean="0"/>
              <a:t>b</a:t>
            </a:r>
            <a:r>
              <a:rPr kumimoji="1" lang="en-US" altLang="ja-JP" sz="2000" dirty="0" smtClean="0"/>
              <a:t> or </a:t>
            </a:r>
            <a:r>
              <a:rPr kumimoji="1" lang="en-US" altLang="ja-JP" sz="2000" i="1" dirty="0" smtClean="0"/>
              <a:t>c</a:t>
            </a:r>
          </a:p>
        </p:txBody>
      </p:sp>
      <p:sp>
        <p:nvSpPr>
          <p:cNvPr id="4" name="円/楕円 3"/>
          <p:cNvSpPr/>
          <p:nvPr/>
        </p:nvSpPr>
        <p:spPr>
          <a:xfrm>
            <a:off x="1361868" y="4395584"/>
            <a:ext cx="288032" cy="288032"/>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7" name="グループ化 6"/>
          <p:cNvGrpSpPr/>
          <p:nvPr/>
        </p:nvGrpSpPr>
        <p:grpSpPr>
          <a:xfrm>
            <a:off x="6948264" y="2852936"/>
            <a:ext cx="2247362" cy="369332"/>
            <a:chOff x="6804248" y="3652581"/>
            <a:chExt cx="2247362" cy="369332"/>
          </a:xfrm>
        </p:grpSpPr>
        <p:sp>
          <p:nvSpPr>
            <p:cNvPr id="5" name="テキスト ボックス 4"/>
            <p:cNvSpPr txBox="1"/>
            <p:nvPr/>
          </p:nvSpPr>
          <p:spPr>
            <a:xfrm>
              <a:off x="7035386" y="3652581"/>
              <a:ext cx="2016224" cy="369332"/>
            </a:xfrm>
            <a:prstGeom prst="rect">
              <a:avLst/>
            </a:prstGeom>
            <a:noFill/>
          </p:spPr>
          <p:txBody>
            <a:bodyPr wrap="square" rtlCol="0">
              <a:spAutoFit/>
            </a:bodyPr>
            <a:lstStyle/>
            <a:p>
              <a:r>
                <a:rPr lang="en-US" altLang="ja-JP" dirty="0" smtClean="0"/>
                <a:t>: our understanding</a:t>
              </a:r>
              <a:endParaRPr kumimoji="1" lang="ja-JP" altLang="en-US" dirty="0"/>
            </a:p>
          </p:txBody>
        </p:sp>
        <p:sp>
          <p:nvSpPr>
            <p:cNvPr id="6" name="円/楕円 5"/>
            <p:cNvSpPr/>
            <p:nvPr/>
          </p:nvSpPr>
          <p:spPr>
            <a:xfrm>
              <a:off x="6804248" y="3685674"/>
              <a:ext cx="288032" cy="288032"/>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0" name="テキスト ボックス 9"/>
          <p:cNvSpPr txBox="1"/>
          <p:nvPr/>
        </p:nvSpPr>
        <p:spPr>
          <a:xfrm>
            <a:off x="323528" y="1268760"/>
            <a:ext cx="8352928" cy="1015663"/>
          </a:xfrm>
          <a:prstGeom prst="rect">
            <a:avLst/>
          </a:prstGeom>
          <a:noFill/>
          <a:ln>
            <a:solidFill>
              <a:schemeClr val="tx1"/>
            </a:solidFill>
          </a:ln>
        </p:spPr>
        <p:txBody>
          <a:bodyPr wrap="square" rtlCol="0">
            <a:spAutoFit/>
          </a:bodyPr>
          <a:lstStyle/>
          <a:p>
            <a:pPr marL="0" lvl="1"/>
            <a:r>
              <a:rPr lang="en-GB" altLang="ja-JP" sz="2000" i="1" dirty="0"/>
              <a:t>For a BS supporting multiple channel bandwidths and not supporting </a:t>
            </a:r>
            <a:r>
              <a:rPr lang="en-GB" altLang="ja-JP" sz="2000" b="1" i="1" u="sng" dirty="0"/>
              <a:t>carrier aggregation</a:t>
            </a:r>
            <a:r>
              <a:rPr lang="en-GB" altLang="ja-JP" sz="2000" i="1" dirty="0"/>
              <a:t> only the tests for the lowest and the highest channel bandwidths supported by the BS are applicable</a:t>
            </a:r>
            <a:r>
              <a:rPr lang="en-GB" altLang="ja-JP" sz="2000" i="1" dirty="0" smtClean="0"/>
              <a:t>.</a:t>
            </a:r>
            <a:endParaRPr kumimoji="1" lang="ja-JP" altLang="en-US" dirty="0"/>
          </a:p>
        </p:txBody>
      </p:sp>
      <p:sp>
        <p:nvSpPr>
          <p:cNvPr id="11" name="スライド番号プレースホルダー 10"/>
          <p:cNvSpPr>
            <a:spLocks noGrp="1"/>
          </p:cNvSpPr>
          <p:nvPr>
            <p:ph type="sldNum" sz="quarter" idx="12"/>
          </p:nvPr>
        </p:nvSpPr>
        <p:spPr/>
        <p:txBody>
          <a:bodyPr/>
          <a:lstStyle/>
          <a:p>
            <a:fld id="{D2D8002D-B5B0-4BAC-B1F6-782DDCCE6D9C}" type="slidenum">
              <a:rPr kumimoji="1" lang="ja-JP" altLang="en-US" smtClean="0"/>
              <a:t>4</a:t>
            </a:fld>
            <a:endParaRPr kumimoji="1" lang="ja-JP" altLang="en-US"/>
          </a:p>
        </p:txBody>
      </p:sp>
      <p:sp>
        <p:nvSpPr>
          <p:cNvPr id="13" name="正方形/長方形 12"/>
          <p:cNvSpPr/>
          <p:nvPr/>
        </p:nvSpPr>
        <p:spPr>
          <a:xfrm>
            <a:off x="1444532" y="5733256"/>
            <a:ext cx="5791764" cy="792088"/>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altLang="ja-JP" sz="2400" dirty="0" smtClean="0">
                <a:solidFill>
                  <a:schemeClr val="tx1"/>
                </a:solidFill>
              </a:rPr>
              <a:t>To test all bands, it should be considered as each band.</a:t>
            </a:r>
            <a:endParaRPr lang="ja-JP" altLang="en-US" sz="2400" dirty="0">
              <a:solidFill>
                <a:schemeClr val="tx1"/>
              </a:solidFill>
            </a:endParaRPr>
          </a:p>
        </p:txBody>
      </p:sp>
    </p:spTree>
    <p:extLst>
      <p:ext uri="{BB962C8B-B14F-4D97-AF65-F5344CB8AC3E}">
        <p14:creationId xmlns:p14="http://schemas.microsoft.com/office/powerpoint/2010/main" val="322215293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Issues in 1</a:t>
            </a:r>
            <a:r>
              <a:rPr kumimoji="1" lang="en-US" altLang="ja-JP" baseline="30000" dirty="0" smtClean="0"/>
              <a:t>st</a:t>
            </a:r>
            <a:r>
              <a:rPr kumimoji="1" lang="en-US" altLang="ja-JP" dirty="0" smtClean="0"/>
              <a:t> </a:t>
            </a:r>
            <a:r>
              <a:rPr lang="en-US" altLang="ja-JP" dirty="0" smtClean="0"/>
              <a:t>paragraph(2/2)</a:t>
            </a:r>
            <a:endParaRPr kumimoji="1" lang="ja-JP" altLang="en-US" dirty="0"/>
          </a:p>
        </p:txBody>
      </p:sp>
      <p:sp>
        <p:nvSpPr>
          <p:cNvPr id="3" name="コンテンツ プレースホルダー 2"/>
          <p:cNvSpPr>
            <a:spLocks noGrp="1"/>
          </p:cNvSpPr>
          <p:nvPr>
            <p:ph idx="1"/>
          </p:nvPr>
        </p:nvSpPr>
        <p:spPr>
          <a:xfrm>
            <a:off x="457200" y="2269252"/>
            <a:ext cx="8229600" cy="4509120"/>
          </a:xfrm>
        </p:spPr>
        <p:txBody>
          <a:bodyPr>
            <a:normAutofit/>
          </a:bodyPr>
          <a:lstStyle/>
          <a:p>
            <a:pPr marL="0" indent="0">
              <a:buNone/>
            </a:pPr>
            <a:r>
              <a:rPr lang="en-US" altLang="ja-JP" sz="2800" dirty="0" smtClean="0"/>
              <a:t>Q2) Which does “</a:t>
            </a:r>
            <a:r>
              <a:rPr lang="en-US" altLang="ja-JP" sz="2800" i="1" dirty="0" smtClean="0"/>
              <a:t>carrier </a:t>
            </a:r>
            <a:r>
              <a:rPr lang="en-US" altLang="ja-JP" sz="2800" i="1" dirty="0"/>
              <a:t>aggregation</a:t>
            </a:r>
            <a:r>
              <a:rPr lang="en-US" altLang="ja-JP" sz="2800" dirty="0" smtClean="0"/>
              <a:t>” mean?</a:t>
            </a:r>
          </a:p>
          <a:p>
            <a:pPr lvl="1"/>
            <a:r>
              <a:rPr lang="en-US" altLang="ja-JP" sz="2400" dirty="0" smtClean="0"/>
              <a:t>Intra band CA only</a:t>
            </a:r>
          </a:p>
          <a:p>
            <a:pPr lvl="1"/>
            <a:r>
              <a:rPr lang="en-US" altLang="ja-JP" sz="2400" dirty="0" smtClean="0"/>
              <a:t>Intra/inter </a:t>
            </a:r>
            <a:r>
              <a:rPr lang="en-US" altLang="ja-JP" sz="2400" dirty="0"/>
              <a:t>band </a:t>
            </a:r>
            <a:r>
              <a:rPr lang="en-US" altLang="ja-JP" sz="2400" dirty="0" smtClean="0"/>
              <a:t>CA</a:t>
            </a:r>
            <a:endParaRPr lang="en-US" altLang="ja-JP" sz="2800" dirty="0" smtClean="0"/>
          </a:p>
          <a:p>
            <a:pPr lvl="1">
              <a:buFont typeface="Wingdings" panose="05000000000000000000" pitchFamily="2" charset="2"/>
              <a:buChar char="ü"/>
            </a:pPr>
            <a:r>
              <a:rPr lang="en-US" altLang="ja-JP" sz="2400" dirty="0" smtClean="0"/>
              <a:t>Ex) for a BS supporting </a:t>
            </a:r>
            <a:r>
              <a:rPr lang="en-US" altLang="ja-JP" sz="2400" dirty="0" err="1" smtClean="0"/>
              <a:t>B_</a:t>
            </a:r>
            <a:r>
              <a:rPr lang="en-US" altLang="ja-JP" sz="2400" i="1" dirty="0" err="1" smtClean="0"/>
              <a:t>a</a:t>
            </a:r>
            <a:r>
              <a:rPr lang="en-US" altLang="ja-JP" sz="2400" dirty="0" smtClean="0"/>
              <a:t>, </a:t>
            </a:r>
            <a:r>
              <a:rPr lang="en-US" altLang="ja-JP" sz="2400" dirty="0" err="1" smtClean="0"/>
              <a:t>B_</a:t>
            </a:r>
            <a:r>
              <a:rPr lang="en-US" altLang="ja-JP" sz="2400" i="1" dirty="0" err="1" smtClean="0"/>
              <a:t>b</a:t>
            </a:r>
            <a:r>
              <a:rPr lang="en-US" altLang="ja-JP" sz="2400" dirty="0" smtClean="0"/>
              <a:t> and </a:t>
            </a:r>
            <a:r>
              <a:rPr lang="en-US" altLang="ja-JP" sz="2400" dirty="0" err="1" smtClean="0"/>
              <a:t>CA_</a:t>
            </a:r>
            <a:r>
              <a:rPr lang="en-US" altLang="ja-JP" sz="2400" i="1" dirty="0" err="1" smtClean="0"/>
              <a:t>a</a:t>
            </a:r>
            <a:r>
              <a:rPr lang="en-US" altLang="ja-JP" sz="2400" dirty="0" smtClean="0"/>
              <a:t>-</a:t>
            </a:r>
            <a:r>
              <a:rPr lang="en-US" altLang="ja-JP" sz="2400" i="1" dirty="0" smtClean="0"/>
              <a:t>b</a:t>
            </a:r>
            <a:r>
              <a:rPr lang="en-US" altLang="ja-JP" sz="2400" dirty="0" smtClean="0"/>
              <a:t>, which is </a:t>
            </a:r>
            <a:r>
              <a:rPr lang="en-US" altLang="ja-JP" sz="2400" dirty="0"/>
              <a:t>applicable</a:t>
            </a:r>
            <a:r>
              <a:rPr lang="en-US" altLang="ja-JP" sz="2400" dirty="0" smtClean="0"/>
              <a:t>?</a:t>
            </a:r>
          </a:p>
          <a:p>
            <a:pPr lvl="2"/>
            <a:r>
              <a:rPr lang="en-US" altLang="ja-JP" sz="2000" dirty="0" smtClean="0"/>
              <a:t>This requirement is applied to this BS, </a:t>
            </a:r>
            <a:r>
              <a:rPr lang="en-US" altLang="ja-JP" sz="2000" dirty="0"/>
              <a:t>which is not supporting “CA”.</a:t>
            </a:r>
            <a:endParaRPr lang="en-US" altLang="ja-JP" sz="2000" dirty="0" smtClean="0"/>
          </a:p>
          <a:p>
            <a:pPr lvl="2"/>
            <a:r>
              <a:rPr lang="en-US" altLang="ja-JP" sz="2000" dirty="0" smtClean="0"/>
              <a:t>This </a:t>
            </a:r>
            <a:r>
              <a:rPr lang="en-US" altLang="ja-JP" sz="2000" dirty="0"/>
              <a:t>requirement is </a:t>
            </a:r>
            <a:r>
              <a:rPr lang="en-US" altLang="ja-JP" sz="2000" dirty="0" smtClean="0"/>
              <a:t>NOT applied </a:t>
            </a:r>
            <a:r>
              <a:rPr lang="en-US" altLang="ja-JP" sz="2000" dirty="0"/>
              <a:t>to this </a:t>
            </a:r>
            <a:r>
              <a:rPr lang="en-US" altLang="ja-JP" sz="2000" dirty="0" smtClean="0"/>
              <a:t>BS, </a:t>
            </a:r>
            <a:r>
              <a:rPr lang="en-US" altLang="ja-JP" sz="2000" dirty="0"/>
              <a:t>which is supporting “CA”.</a:t>
            </a:r>
            <a:endParaRPr lang="en-US" altLang="ja-JP" sz="2000" dirty="0" smtClean="0"/>
          </a:p>
        </p:txBody>
      </p:sp>
      <p:grpSp>
        <p:nvGrpSpPr>
          <p:cNvPr id="7" name="グループ化 6"/>
          <p:cNvGrpSpPr/>
          <p:nvPr/>
        </p:nvGrpSpPr>
        <p:grpSpPr>
          <a:xfrm>
            <a:off x="6804248" y="2915652"/>
            <a:ext cx="2247362" cy="369332"/>
            <a:chOff x="6804248" y="3652581"/>
            <a:chExt cx="2247362" cy="369332"/>
          </a:xfrm>
        </p:grpSpPr>
        <p:sp>
          <p:nvSpPr>
            <p:cNvPr id="5" name="テキスト ボックス 4"/>
            <p:cNvSpPr txBox="1"/>
            <p:nvPr/>
          </p:nvSpPr>
          <p:spPr>
            <a:xfrm>
              <a:off x="7035386" y="3652581"/>
              <a:ext cx="2016224" cy="369332"/>
            </a:xfrm>
            <a:prstGeom prst="rect">
              <a:avLst/>
            </a:prstGeom>
            <a:noFill/>
          </p:spPr>
          <p:txBody>
            <a:bodyPr wrap="square" rtlCol="0">
              <a:spAutoFit/>
            </a:bodyPr>
            <a:lstStyle/>
            <a:p>
              <a:r>
                <a:rPr lang="en-US" altLang="ja-JP" dirty="0" smtClean="0"/>
                <a:t>: our understanding</a:t>
              </a:r>
              <a:endParaRPr kumimoji="1" lang="ja-JP" altLang="en-US" dirty="0"/>
            </a:p>
          </p:txBody>
        </p:sp>
        <p:sp>
          <p:nvSpPr>
            <p:cNvPr id="6" name="円/楕円 5"/>
            <p:cNvSpPr/>
            <p:nvPr/>
          </p:nvSpPr>
          <p:spPr>
            <a:xfrm>
              <a:off x="6804248" y="3685674"/>
              <a:ext cx="288032" cy="288032"/>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8" name="円/楕円 7"/>
          <p:cNvSpPr/>
          <p:nvPr/>
        </p:nvSpPr>
        <p:spPr>
          <a:xfrm>
            <a:off x="1357212" y="4486260"/>
            <a:ext cx="288032" cy="288032"/>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円/楕円 8"/>
          <p:cNvSpPr/>
          <p:nvPr/>
        </p:nvSpPr>
        <p:spPr>
          <a:xfrm>
            <a:off x="943830" y="2868176"/>
            <a:ext cx="288032" cy="288032"/>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テキスト ボックス 9"/>
          <p:cNvSpPr txBox="1"/>
          <p:nvPr/>
        </p:nvSpPr>
        <p:spPr>
          <a:xfrm>
            <a:off x="323528" y="1268760"/>
            <a:ext cx="8352928" cy="1015663"/>
          </a:xfrm>
          <a:prstGeom prst="rect">
            <a:avLst/>
          </a:prstGeom>
          <a:noFill/>
          <a:ln>
            <a:solidFill>
              <a:schemeClr val="tx1"/>
            </a:solidFill>
          </a:ln>
        </p:spPr>
        <p:txBody>
          <a:bodyPr wrap="square" rtlCol="0">
            <a:spAutoFit/>
          </a:bodyPr>
          <a:lstStyle/>
          <a:p>
            <a:pPr marL="0" lvl="1"/>
            <a:r>
              <a:rPr lang="en-GB" altLang="ja-JP" sz="2000" i="1" dirty="0"/>
              <a:t>For a BS supporting multiple channel bandwidths and not supporting </a:t>
            </a:r>
            <a:r>
              <a:rPr lang="en-GB" altLang="ja-JP" sz="2000" b="1" i="1" u="sng" dirty="0"/>
              <a:t>carrier aggregation</a:t>
            </a:r>
            <a:r>
              <a:rPr lang="en-GB" altLang="ja-JP" sz="2000" i="1" dirty="0"/>
              <a:t> only the tests for the lowest and the highest channel bandwidths supported by the BS are applicable</a:t>
            </a:r>
            <a:r>
              <a:rPr lang="en-GB" altLang="ja-JP" sz="2000" i="1" dirty="0" smtClean="0"/>
              <a:t>.</a:t>
            </a:r>
            <a:endParaRPr kumimoji="1" lang="ja-JP" altLang="en-US" dirty="0"/>
          </a:p>
        </p:txBody>
      </p:sp>
      <p:sp>
        <p:nvSpPr>
          <p:cNvPr id="11" name="スライド番号プレースホルダー 10"/>
          <p:cNvSpPr>
            <a:spLocks noGrp="1"/>
          </p:cNvSpPr>
          <p:nvPr>
            <p:ph type="sldNum" sz="quarter" idx="12"/>
          </p:nvPr>
        </p:nvSpPr>
        <p:spPr/>
        <p:txBody>
          <a:bodyPr/>
          <a:lstStyle/>
          <a:p>
            <a:fld id="{D2D8002D-B5B0-4BAC-B1F6-782DDCCE6D9C}" type="slidenum">
              <a:rPr kumimoji="1" lang="ja-JP" altLang="en-US" smtClean="0"/>
              <a:t>5</a:t>
            </a:fld>
            <a:endParaRPr kumimoji="1" lang="ja-JP" altLang="en-US"/>
          </a:p>
        </p:txBody>
      </p:sp>
      <p:sp>
        <p:nvSpPr>
          <p:cNvPr id="12" name="正方形/長方形 11"/>
          <p:cNvSpPr/>
          <p:nvPr/>
        </p:nvSpPr>
        <p:spPr>
          <a:xfrm>
            <a:off x="1115616" y="5445224"/>
            <a:ext cx="6840760" cy="1080120"/>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altLang="ja-JP" sz="2400" dirty="0">
                <a:solidFill>
                  <a:schemeClr val="tx1"/>
                </a:solidFill>
              </a:rPr>
              <a:t>To test all bands, it should </a:t>
            </a:r>
            <a:r>
              <a:rPr lang="en-US" altLang="ja-JP" sz="2400" dirty="0" smtClean="0">
                <a:solidFill>
                  <a:schemeClr val="tx1"/>
                </a:solidFill>
              </a:rPr>
              <a:t>mean Intra band CA only.</a:t>
            </a:r>
            <a:endParaRPr lang="en-US" altLang="ja-JP" sz="2400" dirty="0">
              <a:solidFill>
                <a:schemeClr val="tx1"/>
              </a:solidFill>
            </a:endParaRPr>
          </a:p>
          <a:p>
            <a:pPr algn="ctr"/>
            <a:r>
              <a:rPr lang="en-US" altLang="ja-JP" sz="2400" dirty="0" smtClean="0">
                <a:solidFill>
                  <a:schemeClr val="tx1"/>
                </a:solidFill>
              </a:rPr>
              <a:t>(The details are shown in slide 7th and 11th.)</a:t>
            </a:r>
            <a:endParaRPr lang="en-US" altLang="ja-JP" sz="2400" dirty="0">
              <a:solidFill>
                <a:schemeClr val="tx1"/>
              </a:solidFill>
            </a:endParaRPr>
          </a:p>
        </p:txBody>
      </p:sp>
    </p:spTree>
    <p:extLst>
      <p:ext uri="{BB962C8B-B14F-4D97-AF65-F5344CB8AC3E}">
        <p14:creationId xmlns:p14="http://schemas.microsoft.com/office/powerpoint/2010/main" val="276785243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Issues in 2</a:t>
            </a:r>
            <a:r>
              <a:rPr kumimoji="1" lang="en-US" altLang="ja-JP" baseline="30000" dirty="0" smtClean="0"/>
              <a:t>nd</a:t>
            </a:r>
            <a:r>
              <a:rPr kumimoji="1" lang="en-US" altLang="ja-JP" dirty="0" smtClean="0"/>
              <a:t> </a:t>
            </a:r>
            <a:r>
              <a:rPr lang="en-US" altLang="ja-JP" dirty="0" smtClean="0"/>
              <a:t>paragraph</a:t>
            </a:r>
            <a:r>
              <a:rPr kumimoji="1" lang="en-US" altLang="ja-JP" dirty="0" smtClean="0"/>
              <a:t>(1/2)</a:t>
            </a:r>
            <a:endParaRPr kumimoji="1" lang="ja-JP" altLang="en-US" dirty="0"/>
          </a:p>
        </p:txBody>
      </p:sp>
      <p:sp>
        <p:nvSpPr>
          <p:cNvPr id="3" name="コンテンツ プレースホルダー 2"/>
          <p:cNvSpPr>
            <a:spLocks noGrp="1"/>
          </p:cNvSpPr>
          <p:nvPr>
            <p:ph idx="1"/>
          </p:nvPr>
        </p:nvSpPr>
        <p:spPr>
          <a:xfrm>
            <a:off x="457200" y="2708920"/>
            <a:ext cx="8229600" cy="3861048"/>
          </a:xfrm>
        </p:spPr>
        <p:txBody>
          <a:bodyPr>
            <a:normAutofit/>
          </a:bodyPr>
          <a:lstStyle/>
          <a:p>
            <a:pPr marL="0" indent="0">
              <a:buNone/>
            </a:pPr>
            <a:r>
              <a:rPr lang="en-US" altLang="ja-JP" sz="2800" dirty="0" smtClean="0"/>
              <a:t>Q3) Which is dominant?</a:t>
            </a:r>
          </a:p>
          <a:p>
            <a:pPr lvl="1"/>
            <a:r>
              <a:rPr lang="en-US" altLang="ja-JP" sz="2400" dirty="0"/>
              <a:t>largest aggregated </a:t>
            </a:r>
            <a:r>
              <a:rPr lang="en-US" altLang="ja-JP" sz="2400" dirty="0" smtClean="0"/>
              <a:t>bandwidth</a:t>
            </a:r>
          </a:p>
          <a:p>
            <a:pPr lvl="2"/>
            <a:r>
              <a:rPr lang="en-US" altLang="ja-JP" sz="2000" dirty="0" smtClean="0"/>
              <a:t>Since the test with the larger bandwidth can be done, </a:t>
            </a:r>
          </a:p>
          <a:p>
            <a:pPr lvl="1"/>
            <a:r>
              <a:rPr lang="en-US" altLang="ja-JP" sz="2400" dirty="0" smtClean="0"/>
              <a:t>largest </a:t>
            </a:r>
            <a:r>
              <a:rPr lang="en-US" altLang="ja-JP" sz="2400" dirty="0"/>
              <a:t>number of component carriers</a:t>
            </a:r>
            <a:endParaRPr lang="en-US" altLang="ja-JP" sz="2400" dirty="0" smtClean="0"/>
          </a:p>
          <a:p>
            <a:pPr lvl="1">
              <a:buFont typeface="Wingdings" panose="05000000000000000000" pitchFamily="2" charset="2"/>
              <a:buChar char="ü"/>
            </a:pPr>
            <a:r>
              <a:rPr lang="en-US" altLang="ja-JP" sz="2400" dirty="0" smtClean="0"/>
              <a:t>Ex) for a BS supporting </a:t>
            </a:r>
            <a:r>
              <a:rPr lang="en-US" altLang="ja-JP" sz="2400" dirty="0" err="1" smtClean="0"/>
              <a:t>CA_</a:t>
            </a:r>
            <a:r>
              <a:rPr lang="en-US" altLang="ja-JP" sz="2400" i="1" dirty="0" err="1" smtClean="0"/>
              <a:t>a</a:t>
            </a:r>
            <a:r>
              <a:rPr lang="en-US" altLang="ja-JP" sz="2400" dirty="0" smtClean="0"/>
              <a:t>(20+20MHz) and </a:t>
            </a:r>
            <a:r>
              <a:rPr lang="en-US" altLang="ja-JP" sz="2400" dirty="0" err="1" smtClean="0"/>
              <a:t>CA_</a:t>
            </a:r>
            <a:r>
              <a:rPr lang="en-US" altLang="ja-JP" sz="2400" i="1" dirty="0" err="1" smtClean="0"/>
              <a:t>b</a:t>
            </a:r>
            <a:r>
              <a:rPr lang="en-US" altLang="ja-JP" sz="2400" dirty="0" smtClean="0"/>
              <a:t>(10+10+15MHz), which is applicable?</a:t>
            </a:r>
          </a:p>
          <a:p>
            <a:pPr lvl="2"/>
            <a:r>
              <a:rPr lang="en-US" altLang="ja-JP" sz="2000" i="1" dirty="0" err="1" smtClean="0"/>
              <a:t>CA_a</a:t>
            </a:r>
            <a:r>
              <a:rPr lang="en-US" altLang="ja-JP" sz="2000" dirty="0" smtClean="0"/>
              <a:t>(20+20MHz) is used for the test.</a:t>
            </a:r>
          </a:p>
          <a:p>
            <a:pPr lvl="2"/>
            <a:r>
              <a:rPr lang="en-US" altLang="ja-JP" sz="2000" i="1" dirty="0" err="1" smtClean="0"/>
              <a:t>CA_b</a:t>
            </a:r>
            <a:r>
              <a:rPr lang="en-US" altLang="ja-JP" sz="2000" dirty="0" smtClean="0"/>
              <a:t>(10+10+15MHz</a:t>
            </a:r>
            <a:r>
              <a:rPr lang="en-US" altLang="ja-JP" sz="2000" dirty="0"/>
              <a:t>)</a:t>
            </a:r>
            <a:r>
              <a:rPr lang="en-US" altLang="ja-JP" sz="2000" dirty="0" smtClean="0"/>
              <a:t> </a:t>
            </a:r>
            <a:r>
              <a:rPr lang="en-US" altLang="ja-JP" sz="2000" dirty="0"/>
              <a:t>is used for the test.</a:t>
            </a:r>
            <a:endParaRPr lang="en-US" altLang="ja-JP" sz="2000" dirty="0" smtClean="0"/>
          </a:p>
        </p:txBody>
      </p:sp>
      <p:sp>
        <p:nvSpPr>
          <p:cNvPr id="4" name="テキスト ボックス 3"/>
          <p:cNvSpPr txBox="1"/>
          <p:nvPr/>
        </p:nvSpPr>
        <p:spPr>
          <a:xfrm>
            <a:off x="323528" y="1268760"/>
            <a:ext cx="8352928" cy="1477328"/>
          </a:xfrm>
          <a:prstGeom prst="rect">
            <a:avLst/>
          </a:prstGeom>
          <a:noFill/>
          <a:ln>
            <a:solidFill>
              <a:schemeClr val="tx1"/>
            </a:solidFill>
          </a:ln>
        </p:spPr>
        <p:txBody>
          <a:bodyPr wrap="square" rtlCol="0">
            <a:spAutoFit/>
          </a:bodyPr>
          <a:lstStyle/>
          <a:p>
            <a:pPr marL="0" lvl="1" indent="0">
              <a:buNone/>
            </a:pPr>
            <a:r>
              <a:rPr lang="en-GB" altLang="ja-JP" i="1" dirty="0"/>
              <a:t>For a BS supporting carrier aggregation only the </a:t>
            </a:r>
            <a:r>
              <a:rPr lang="en-GB" altLang="ja-JP" b="1" i="1" u="sng" dirty="0"/>
              <a:t>CC combination with largest aggregated bandwidth and the largest number of component carriers</a:t>
            </a:r>
            <a:r>
              <a:rPr lang="en-GB" altLang="ja-JP" i="1" dirty="0"/>
              <a:t> is used for the test. For this CC combination the tests using full PRB allocation FRC are conducted on per CC basis and measured by the required SNR levels corresponding to the bandwidths used on the different CCs.</a:t>
            </a:r>
            <a:endParaRPr lang="ja-JP" altLang="ja-JP" dirty="0"/>
          </a:p>
        </p:txBody>
      </p:sp>
      <p:sp>
        <p:nvSpPr>
          <p:cNvPr id="8" name="円/楕円 7"/>
          <p:cNvSpPr/>
          <p:nvPr/>
        </p:nvSpPr>
        <p:spPr>
          <a:xfrm>
            <a:off x="948929" y="3315212"/>
            <a:ext cx="288032" cy="288032"/>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円/楕円 8"/>
          <p:cNvSpPr/>
          <p:nvPr/>
        </p:nvSpPr>
        <p:spPr>
          <a:xfrm>
            <a:off x="1366690" y="5301208"/>
            <a:ext cx="288032" cy="288032"/>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スライド番号プレースホルダー 9"/>
          <p:cNvSpPr>
            <a:spLocks noGrp="1"/>
          </p:cNvSpPr>
          <p:nvPr>
            <p:ph type="sldNum" sz="quarter" idx="12"/>
          </p:nvPr>
        </p:nvSpPr>
        <p:spPr/>
        <p:txBody>
          <a:bodyPr/>
          <a:lstStyle/>
          <a:p>
            <a:fld id="{D2D8002D-B5B0-4BAC-B1F6-782DDCCE6D9C}" type="slidenum">
              <a:rPr kumimoji="1" lang="ja-JP" altLang="en-US" smtClean="0"/>
              <a:t>6</a:t>
            </a:fld>
            <a:endParaRPr kumimoji="1" lang="ja-JP" altLang="en-US"/>
          </a:p>
        </p:txBody>
      </p:sp>
      <p:sp>
        <p:nvSpPr>
          <p:cNvPr id="14" name="正方形/長方形 13"/>
          <p:cNvSpPr/>
          <p:nvPr/>
        </p:nvSpPr>
        <p:spPr>
          <a:xfrm>
            <a:off x="940476" y="6021288"/>
            <a:ext cx="6799876" cy="792088"/>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altLang="ja-JP" sz="2400" dirty="0" smtClean="0">
                <a:solidFill>
                  <a:schemeClr val="tx1"/>
                </a:solidFill>
              </a:rPr>
              <a:t>To capture larger bandwidth characteristics,</a:t>
            </a:r>
          </a:p>
          <a:p>
            <a:pPr algn="ctr"/>
            <a:r>
              <a:rPr lang="en-US" altLang="ja-JP" sz="2400" dirty="0" smtClean="0">
                <a:solidFill>
                  <a:schemeClr val="tx1"/>
                </a:solidFill>
              </a:rPr>
              <a:t>“The </a:t>
            </a:r>
            <a:r>
              <a:rPr lang="en-US" altLang="ja-JP" sz="2400" dirty="0">
                <a:solidFill>
                  <a:schemeClr val="tx1"/>
                </a:solidFill>
              </a:rPr>
              <a:t>larger </a:t>
            </a:r>
            <a:r>
              <a:rPr lang="en-US" altLang="ja-JP" sz="2400" dirty="0" smtClean="0">
                <a:solidFill>
                  <a:schemeClr val="tx1"/>
                </a:solidFill>
              </a:rPr>
              <a:t>bandwidth” </a:t>
            </a:r>
            <a:r>
              <a:rPr lang="en-US" altLang="ja-JP" sz="2400" dirty="0">
                <a:solidFill>
                  <a:schemeClr val="tx1"/>
                </a:solidFill>
              </a:rPr>
              <a:t>should be </a:t>
            </a:r>
            <a:r>
              <a:rPr lang="en-US" altLang="ja-JP" sz="2400" dirty="0" smtClean="0">
                <a:solidFill>
                  <a:schemeClr val="tx1"/>
                </a:solidFill>
              </a:rPr>
              <a:t>prioritized.</a:t>
            </a:r>
            <a:endParaRPr lang="en-US" altLang="ja-JP" sz="2400" dirty="0">
              <a:solidFill>
                <a:schemeClr val="tx1"/>
              </a:solidFill>
            </a:endParaRPr>
          </a:p>
        </p:txBody>
      </p:sp>
      <p:grpSp>
        <p:nvGrpSpPr>
          <p:cNvPr id="15" name="グループ化 14"/>
          <p:cNvGrpSpPr/>
          <p:nvPr/>
        </p:nvGrpSpPr>
        <p:grpSpPr>
          <a:xfrm>
            <a:off x="6804248" y="2915652"/>
            <a:ext cx="2247362" cy="369332"/>
            <a:chOff x="6804248" y="3652581"/>
            <a:chExt cx="2247362" cy="369332"/>
          </a:xfrm>
        </p:grpSpPr>
        <p:sp>
          <p:nvSpPr>
            <p:cNvPr id="16" name="テキスト ボックス 15"/>
            <p:cNvSpPr txBox="1"/>
            <p:nvPr/>
          </p:nvSpPr>
          <p:spPr>
            <a:xfrm>
              <a:off x="7035386" y="3652581"/>
              <a:ext cx="2016224" cy="369332"/>
            </a:xfrm>
            <a:prstGeom prst="rect">
              <a:avLst/>
            </a:prstGeom>
            <a:noFill/>
          </p:spPr>
          <p:txBody>
            <a:bodyPr wrap="square" rtlCol="0">
              <a:spAutoFit/>
            </a:bodyPr>
            <a:lstStyle/>
            <a:p>
              <a:r>
                <a:rPr lang="en-US" altLang="ja-JP" dirty="0" smtClean="0"/>
                <a:t>: our understanding</a:t>
              </a:r>
              <a:endParaRPr kumimoji="1" lang="ja-JP" altLang="en-US" dirty="0"/>
            </a:p>
          </p:txBody>
        </p:sp>
        <p:sp>
          <p:nvSpPr>
            <p:cNvPr id="17" name="円/楕円 16"/>
            <p:cNvSpPr/>
            <p:nvPr/>
          </p:nvSpPr>
          <p:spPr>
            <a:xfrm>
              <a:off x="6804248" y="3685674"/>
              <a:ext cx="288032" cy="288032"/>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Tree>
    <p:extLst>
      <p:ext uri="{BB962C8B-B14F-4D97-AF65-F5344CB8AC3E}">
        <p14:creationId xmlns:p14="http://schemas.microsoft.com/office/powerpoint/2010/main" val="340556954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en-US" altLang="ja-JP" dirty="0"/>
              <a:t>Issues in 2</a:t>
            </a:r>
            <a:r>
              <a:rPr lang="en-US" altLang="ja-JP" baseline="30000" dirty="0"/>
              <a:t>nd</a:t>
            </a:r>
            <a:r>
              <a:rPr lang="en-US" altLang="ja-JP" dirty="0"/>
              <a:t> </a:t>
            </a:r>
            <a:r>
              <a:rPr lang="en-US" altLang="ja-JP" dirty="0" smtClean="0"/>
              <a:t>paragraph(2/2)</a:t>
            </a:r>
            <a:endParaRPr kumimoji="1" lang="ja-JP" altLang="en-US" dirty="0"/>
          </a:p>
        </p:txBody>
      </p:sp>
      <p:sp>
        <p:nvSpPr>
          <p:cNvPr id="3" name="コンテンツ プレースホルダー 2"/>
          <p:cNvSpPr>
            <a:spLocks noGrp="1"/>
          </p:cNvSpPr>
          <p:nvPr>
            <p:ph idx="1"/>
          </p:nvPr>
        </p:nvSpPr>
        <p:spPr>
          <a:xfrm>
            <a:off x="457200" y="2708920"/>
            <a:ext cx="8229600" cy="2616089"/>
          </a:xfrm>
        </p:spPr>
        <p:txBody>
          <a:bodyPr>
            <a:normAutofit/>
          </a:bodyPr>
          <a:lstStyle/>
          <a:p>
            <a:pPr marL="0" indent="0">
              <a:buNone/>
            </a:pPr>
            <a:r>
              <a:rPr lang="en-US" altLang="ja-JP" sz="2800" dirty="0" smtClean="0"/>
              <a:t>Q4) Should tests be done for any band which is not included in the CC combination?</a:t>
            </a:r>
          </a:p>
          <a:p>
            <a:pPr lvl="1">
              <a:buFont typeface="Wingdings" panose="05000000000000000000" pitchFamily="2" charset="2"/>
              <a:buChar char="ü"/>
            </a:pPr>
            <a:r>
              <a:rPr lang="en-US" altLang="ja-JP" sz="2400" dirty="0" smtClean="0"/>
              <a:t>Ex) for a BS supporting </a:t>
            </a:r>
            <a:r>
              <a:rPr lang="en-US" altLang="ja-JP" sz="2400" dirty="0" err="1" smtClean="0"/>
              <a:t>B_</a:t>
            </a:r>
            <a:r>
              <a:rPr lang="en-US" altLang="ja-JP" sz="2400" i="1" dirty="0" err="1" smtClean="0"/>
              <a:t>a</a:t>
            </a:r>
            <a:r>
              <a:rPr lang="en-US" altLang="ja-JP" sz="2400" dirty="0" smtClean="0"/>
              <a:t>, </a:t>
            </a:r>
            <a:r>
              <a:rPr lang="en-US" altLang="ja-JP" sz="2400" i="1" dirty="0" err="1" smtClean="0"/>
              <a:t>B_b</a:t>
            </a:r>
            <a:r>
              <a:rPr lang="en-US" altLang="ja-JP" sz="2400" dirty="0" smtClean="0"/>
              <a:t>, </a:t>
            </a:r>
            <a:r>
              <a:rPr lang="en-US" altLang="ja-JP" sz="2400" i="1" dirty="0" err="1" smtClean="0"/>
              <a:t>B_c</a:t>
            </a:r>
            <a:r>
              <a:rPr lang="en-US" altLang="ja-JP" sz="2400" dirty="0" smtClean="0"/>
              <a:t> </a:t>
            </a:r>
            <a:r>
              <a:rPr lang="en-US" altLang="ja-JP" sz="2400" dirty="0"/>
              <a:t>and </a:t>
            </a:r>
            <a:r>
              <a:rPr lang="en-US" altLang="ja-JP" sz="2400" dirty="0" err="1" smtClean="0"/>
              <a:t>CA_</a:t>
            </a:r>
            <a:r>
              <a:rPr lang="en-US" altLang="ja-JP" sz="2400" i="1" dirty="0" err="1" smtClean="0"/>
              <a:t>a</a:t>
            </a:r>
            <a:r>
              <a:rPr lang="en-US" altLang="ja-JP" sz="2400" dirty="0" smtClean="0"/>
              <a:t>-</a:t>
            </a:r>
            <a:r>
              <a:rPr lang="en-US" altLang="ja-JP" sz="2400" i="1" dirty="0" smtClean="0"/>
              <a:t>b</a:t>
            </a:r>
            <a:r>
              <a:rPr lang="en-US" altLang="ja-JP" sz="2400" dirty="0" smtClean="0"/>
              <a:t>, is the test for </a:t>
            </a:r>
            <a:r>
              <a:rPr lang="en-US" altLang="ja-JP" sz="2400" dirty="0" err="1" smtClean="0"/>
              <a:t>B_</a:t>
            </a:r>
            <a:r>
              <a:rPr lang="en-US" altLang="ja-JP" sz="2400" i="1" dirty="0" err="1" smtClean="0"/>
              <a:t>c</a:t>
            </a:r>
            <a:r>
              <a:rPr lang="en-US" altLang="ja-JP" sz="2400" dirty="0" smtClean="0"/>
              <a:t> done?</a:t>
            </a:r>
          </a:p>
          <a:p>
            <a:pPr lvl="2"/>
            <a:r>
              <a:rPr lang="en-US" altLang="ja-JP" sz="2000" dirty="0" smtClean="0"/>
              <a:t>No, the test for </a:t>
            </a:r>
            <a:r>
              <a:rPr lang="en-US" altLang="ja-JP" sz="2000" dirty="0" err="1" smtClean="0"/>
              <a:t>B_</a:t>
            </a:r>
            <a:r>
              <a:rPr lang="en-US" altLang="ja-JP" sz="2000" i="1" dirty="0" err="1" smtClean="0"/>
              <a:t>c</a:t>
            </a:r>
            <a:r>
              <a:rPr lang="en-US" altLang="ja-JP" sz="2000" dirty="0" smtClean="0"/>
              <a:t> is NOT applicable.</a:t>
            </a:r>
          </a:p>
          <a:p>
            <a:pPr lvl="2"/>
            <a:r>
              <a:rPr lang="en-US" altLang="ja-JP" sz="2000" dirty="0" smtClean="0"/>
              <a:t>Yes, </a:t>
            </a:r>
            <a:r>
              <a:rPr lang="en-US" altLang="ja-JP" sz="2000" dirty="0"/>
              <a:t>the test for </a:t>
            </a:r>
            <a:r>
              <a:rPr lang="en-US" altLang="ja-JP" sz="2000" dirty="0" err="1" smtClean="0"/>
              <a:t>B_</a:t>
            </a:r>
            <a:r>
              <a:rPr lang="en-US" altLang="ja-JP" sz="2000" i="1" dirty="0" err="1" smtClean="0"/>
              <a:t>c</a:t>
            </a:r>
            <a:r>
              <a:rPr lang="en-US" altLang="ja-JP" sz="2000" dirty="0" smtClean="0"/>
              <a:t> </a:t>
            </a:r>
            <a:r>
              <a:rPr lang="en-US" altLang="ja-JP" sz="2000" dirty="0"/>
              <a:t>is </a:t>
            </a:r>
            <a:r>
              <a:rPr lang="en-US" altLang="ja-JP" sz="2000" dirty="0" smtClean="0"/>
              <a:t>applicable.</a:t>
            </a:r>
          </a:p>
        </p:txBody>
      </p:sp>
      <p:sp>
        <p:nvSpPr>
          <p:cNvPr id="4" name="テキスト ボックス 3"/>
          <p:cNvSpPr txBox="1"/>
          <p:nvPr/>
        </p:nvSpPr>
        <p:spPr>
          <a:xfrm>
            <a:off x="323528" y="1268760"/>
            <a:ext cx="8352928" cy="1477328"/>
          </a:xfrm>
          <a:prstGeom prst="rect">
            <a:avLst/>
          </a:prstGeom>
          <a:noFill/>
          <a:ln>
            <a:solidFill>
              <a:schemeClr val="tx1"/>
            </a:solidFill>
          </a:ln>
        </p:spPr>
        <p:txBody>
          <a:bodyPr wrap="square" rtlCol="0">
            <a:spAutoFit/>
          </a:bodyPr>
          <a:lstStyle/>
          <a:p>
            <a:pPr marL="0" lvl="1" indent="0">
              <a:buNone/>
            </a:pPr>
            <a:r>
              <a:rPr lang="en-GB" altLang="ja-JP" i="1" dirty="0"/>
              <a:t>For a BS supporting carrier aggregation only the </a:t>
            </a:r>
            <a:r>
              <a:rPr lang="en-GB" altLang="ja-JP" b="1" i="1" u="sng" dirty="0"/>
              <a:t>CC combination with largest aggregated bandwidth and the largest number of component carriers</a:t>
            </a:r>
            <a:r>
              <a:rPr lang="en-GB" altLang="ja-JP" i="1" dirty="0"/>
              <a:t> is used for the test. For this CC combination the tests using full PRB allocation FRC are conducted on per CC basis and measured by the required SNR levels corresponding to the bandwidths used on the different CCs.</a:t>
            </a:r>
            <a:endParaRPr lang="ja-JP" altLang="ja-JP" dirty="0"/>
          </a:p>
        </p:txBody>
      </p:sp>
      <p:grpSp>
        <p:nvGrpSpPr>
          <p:cNvPr id="5" name="グループ化 4"/>
          <p:cNvGrpSpPr/>
          <p:nvPr/>
        </p:nvGrpSpPr>
        <p:grpSpPr>
          <a:xfrm>
            <a:off x="6876256" y="3275692"/>
            <a:ext cx="2247362" cy="369332"/>
            <a:chOff x="6804248" y="3652581"/>
            <a:chExt cx="2247362" cy="369332"/>
          </a:xfrm>
        </p:grpSpPr>
        <p:sp>
          <p:nvSpPr>
            <p:cNvPr id="6" name="テキスト ボックス 5"/>
            <p:cNvSpPr txBox="1"/>
            <p:nvPr/>
          </p:nvSpPr>
          <p:spPr>
            <a:xfrm>
              <a:off x="7035386" y="3652581"/>
              <a:ext cx="2016224" cy="369332"/>
            </a:xfrm>
            <a:prstGeom prst="rect">
              <a:avLst/>
            </a:prstGeom>
            <a:noFill/>
          </p:spPr>
          <p:txBody>
            <a:bodyPr wrap="square" rtlCol="0">
              <a:spAutoFit/>
            </a:bodyPr>
            <a:lstStyle/>
            <a:p>
              <a:r>
                <a:rPr lang="en-US" altLang="ja-JP" dirty="0" smtClean="0"/>
                <a:t>: our understanding</a:t>
              </a:r>
              <a:endParaRPr kumimoji="1" lang="ja-JP" altLang="en-US" dirty="0"/>
            </a:p>
          </p:txBody>
        </p:sp>
        <p:sp>
          <p:nvSpPr>
            <p:cNvPr id="7" name="円/楕円 6"/>
            <p:cNvSpPr/>
            <p:nvPr/>
          </p:nvSpPr>
          <p:spPr>
            <a:xfrm>
              <a:off x="6804248" y="3685674"/>
              <a:ext cx="288032" cy="288032"/>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8" name="円/楕円 7"/>
          <p:cNvSpPr/>
          <p:nvPr/>
        </p:nvSpPr>
        <p:spPr>
          <a:xfrm>
            <a:off x="1354311" y="4838932"/>
            <a:ext cx="288032" cy="288032"/>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スライド番号プレースホルダー 8"/>
          <p:cNvSpPr>
            <a:spLocks noGrp="1"/>
          </p:cNvSpPr>
          <p:nvPr>
            <p:ph type="sldNum" sz="quarter" idx="12"/>
          </p:nvPr>
        </p:nvSpPr>
        <p:spPr/>
        <p:txBody>
          <a:bodyPr/>
          <a:lstStyle/>
          <a:p>
            <a:fld id="{D2D8002D-B5B0-4BAC-B1F6-782DDCCE6D9C}" type="slidenum">
              <a:rPr kumimoji="1" lang="ja-JP" altLang="en-US" smtClean="0"/>
              <a:t>7</a:t>
            </a:fld>
            <a:endParaRPr kumimoji="1" lang="ja-JP" altLang="en-US"/>
          </a:p>
        </p:txBody>
      </p:sp>
      <p:sp>
        <p:nvSpPr>
          <p:cNvPr id="11" name="正方形/長方形 10"/>
          <p:cNvSpPr/>
          <p:nvPr/>
        </p:nvSpPr>
        <p:spPr>
          <a:xfrm>
            <a:off x="1187624" y="5733256"/>
            <a:ext cx="6624736" cy="792088"/>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altLang="ja-JP" sz="2400" dirty="0">
                <a:solidFill>
                  <a:schemeClr val="tx1"/>
                </a:solidFill>
              </a:rPr>
              <a:t>To test all bands, </a:t>
            </a:r>
            <a:r>
              <a:rPr lang="en-US" altLang="ja-JP" sz="2400" dirty="0" smtClean="0">
                <a:solidFill>
                  <a:schemeClr val="tx1"/>
                </a:solidFill>
              </a:rPr>
              <a:t>“CC combination” should be considered as Intra </a:t>
            </a:r>
            <a:r>
              <a:rPr lang="en-US" altLang="ja-JP" sz="2400" dirty="0">
                <a:solidFill>
                  <a:schemeClr val="tx1"/>
                </a:solidFill>
              </a:rPr>
              <a:t>band CA only</a:t>
            </a:r>
            <a:r>
              <a:rPr lang="en-US" altLang="ja-JP" sz="2400" dirty="0" smtClean="0">
                <a:solidFill>
                  <a:schemeClr val="tx1"/>
                </a:solidFill>
              </a:rPr>
              <a:t>.</a:t>
            </a:r>
            <a:endParaRPr lang="en-US" altLang="ja-JP" sz="2400" dirty="0">
              <a:solidFill>
                <a:schemeClr val="tx1"/>
              </a:solidFill>
            </a:endParaRPr>
          </a:p>
        </p:txBody>
      </p:sp>
    </p:spTree>
    <p:extLst>
      <p:ext uri="{BB962C8B-B14F-4D97-AF65-F5344CB8AC3E}">
        <p14:creationId xmlns:p14="http://schemas.microsoft.com/office/powerpoint/2010/main" val="320528183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en-US" altLang="ja-JP" dirty="0" smtClean="0"/>
              <a:t>Corresponding </a:t>
            </a:r>
            <a:r>
              <a:rPr kumimoji="1" lang="en-US" altLang="ja-JP" dirty="0" smtClean="0"/>
              <a:t>Recommendations</a:t>
            </a:r>
            <a:endParaRPr kumimoji="1" lang="ja-JP" altLang="en-US" dirty="0"/>
          </a:p>
        </p:txBody>
      </p:sp>
      <p:sp>
        <p:nvSpPr>
          <p:cNvPr id="3" name="コンテンツ プレースホルダー 2"/>
          <p:cNvSpPr>
            <a:spLocks noGrp="1"/>
          </p:cNvSpPr>
          <p:nvPr>
            <p:ph idx="1"/>
          </p:nvPr>
        </p:nvSpPr>
        <p:spPr>
          <a:xfrm>
            <a:off x="457200" y="1600200"/>
            <a:ext cx="8229600" cy="5069160"/>
          </a:xfrm>
        </p:spPr>
        <p:txBody>
          <a:bodyPr>
            <a:normAutofit fontScale="92500" lnSpcReduction="20000"/>
          </a:bodyPr>
          <a:lstStyle/>
          <a:p>
            <a:pPr marL="627063" indent="-627063">
              <a:buNone/>
            </a:pPr>
            <a:r>
              <a:rPr lang="en-US" altLang="ja-JP" dirty="0" smtClean="0"/>
              <a:t>R1) Clarify that tests should be done</a:t>
            </a:r>
            <a:r>
              <a:rPr lang="en-US" altLang="ja-JP" dirty="0"/>
              <a:t> for </a:t>
            </a:r>
            <a:r>
              <a:rPr lang="en-US" altLang="ja-JP" dirty="0" smtClean="0"/>
              <a:t>all supporting bands.</a:t>
            </a:r>
          </a:p>
          <a:p>
            <a:pPr marL="627063" indent="-627063">
              <a:buNone/>
            </a:pPr>
            <a:endParaRPr lang="en-US" altLang="ja-JP" dirty="0" smtClean="0"/>
          </a:p>
          <a:p>
            <a:pPr marL="627063" indent="-627063">
              <a:buNone/>
            </a:pPr>
            <a:r>
              <a:rPr lang="en-US" altLang="ja-JP" dirty="0" smtClean="0"/>
              <a:t>R2) Clarify that “</a:t>
            </a:r>
            <a:r>
              <a:rPr lang="en-US" altLang="ja-JP" i="1" dirty="0"/>
              <a:t>carrier aggregation</a:t>
            </a:r>
            <a:r>
              <a:rPr lang="en-US" altLang="ja-JP" dirty="0" smtClean="0"/>
              <a:t>” means “</a:t>
            </a:r>
            <a:r>
              <a:rPr lang="en-US" altLang="ja-JP" b="1" i="1" dirty="0" smtClean="0"/>
              <a:t>Intra-band </a:t>
            </a:r>
            <a:r>
              <a:rPr lang="en-US" altLang="ja-JP" i="1" dirty="0"/>
              <a:t>carrier aggregation</a:t>
            </a:r>
            <a:r>
              <a:rPr lang="en-US" altLang="ja-JP" dirty="0" smtClean="0"/>
              <a:t>”.</a:t>
            </a:r>
          </a:p>
          <a:p>
            <a:pPr marL="627063" indent="-627063">
              <a:buNone/>
            </a:pPr>
            <a:endParaRPr lang="en-US" altLang="ja-JP" dirty="0" smtClean="0"/>
          </a:p>
          <a:p>
            <a:pPr marL="627063" indent="-627063">
              <a:buNone/>
            </a:pPr>
            <a:r>
              <a:rPr lang="en-US" altLang="ja-JP" dirty="0" smtClean="0"/>
              <a:t>R3) Clarify that </a:t>
            </a:r>
            <a:r>
              <a:rPr lang="en-US" altLang="ja-JP" i="1" dirty="0" smtClean="0"/>
              <a:t>“largest </a:t>
            </a:r>
            <a:r>
              <a:rPr lang="en-US" altLang="ja-JP" i="1" dirty="0"/>
              <a:t>aggregated </a:t>
            </a:r>
            <a:r>
              <a:rPr lang="en-US" altLang="ja-JP" i="1" dirty="0" smtClean="0"/>
              <a:t>bandwidth”</a:t>
            </a:r>
            <a:r>
              <a:rPr lang="en-US" altLang="ja-JP" dirty="0" smtClean="0"/>
              <a:t> is prior to </a:t>
            </a:r>
            <a:r>
              <a:rPr lang="en-US" altLang="ja-JP" i="1" dirty="0" smtClean="0"/>
              <a:t>“largest </a:t>
            </a:r>
            <a:r>
              <a:rPr lang="en-US" altLang="ja-JP" i="1" dirty="0"/>
              <a:t>number of </a:t>
            </a:r>
            <a:r>
              <a:rPr lang="en-US" altLang="ja-JP" i="1" dirty="0" smtClean="0"/>
              <a:t>CCs”</a:t>
            </a:r>
            <a:r>
              <a:rPr lang="en-US" altLang="ja-JP" dirty="0" smtClean="0"/>
              <a:t>.</a:t>
            </a:r>
          </a:p>
          <a:p>
            <a:pPr marL="627063" indent="-627063">
              <a:buNone/>
            </a:pPr>
            <a:endParaRPr lang="en-US" altLang="ja-JP" dirty="0" smtClean="0"/>
          </a:p>
          <a:p>
            <a:pPr marL="627063" indent="-627063">
              <a:buNone/>
            </a:pPr>
            <a:r>
              <a:rPr lang="en-US" altLang="ja-JP" dirty="0" smtClean="0"/>
              <a:t>R4) Test(s) should be </a:t>
            </a:r>
            <a:r>
              <a:rPr lang="en-US" altLang="ja-JP" dirty="0"/>
              <a:t>done for </a:t>
            </a:r>
            <a:r>
              <a:rPr lang="en-US" altLang="ja-JP" dirty="0" smtClean="0"/>
              <a:t>any </a:t>
            </a:r>
            <a:r>
              <a:rPr lang="en-US" altLang="ja-JP" dirty="0"/>
              <a:t>band </a:t>
            </a:r>
            <a:r>
              <a:rPr lang="en-US" altLang="ja-JP" dirty="0" smtClean="0"/>
              <a:t>which is not included in the CC combination is already covered by R1.</a:t>
            </a:r>
          </a:p>
        </p:txBody>
      </p:sp>
      <p:sp>
        <p:nvSpPr>
          <p:cNvPr id="5" name="大かっこ 4"/>
          <p:cNvSpPr/>
          <p:nvPr/>
        </p:nvSpPr>
        <p:spPr>
          <a:xfrm>
            <a:off x="323528" y="5445224"/>
            <a:ext cx="8352928" cy="1152128"/>
          </a:xfrm>
          <a:prstGeom prst="bracketPair">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6" name="スライド番号プレースホルダー 5"/>
          <p:cNvSpPr>
            <a:spLocks noGrp="1"/>
          </p:cNvSpPr>
          <p:nvPr>
            <p:ph type="sldNum" sz="quarter" idx="12"/>
          </p:nvPr>
        </p:nvSpPr>
        <p:spPr/>
        <p:txBody>
          <a:bodyPr/>
          <a:lstStyle/>
          <a:p>
            <a:fld id="{D2D8002D-B5B0-4BAC-B1F6-782DDCCE6D9C}" type="slidenum">
              <a:rPr kumimoji="1" lang="ja-JP" altLang="en-US" smtClean="0"/>
              <a:t>8</a:t>
            </a:fld>
            <a:endParaRPr kumimoji="1" lang="ja-JP" altLang="en-US"/>
          </a:p>
        </p:txBody>
      </p:sp>
    </p:spTree>
    <p:extLst>
      <p:ext uri="{BB962C8B-B14F-4D97-AF65-F5344CB8AC3E}">
        <p14:creationId xmlns:p14="http://schemas.microsoft.com/office/powerpoint/2010/main" val="199942007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2"/>
          </p:nvPr>
        </p:nvSpPr>
        <p:spPr/>
        <p:txBody>
          <a:bodyPr/>
          <a:lstStyle/>
          <a:p>
            <a:fld id="{D2D8002D-B5B0-4BAC-B1F6-782DDCCE6D9C}" type="slidenum">
              <a:rPr kumimoji="1" lang="ja-JP" altLang="en-US" smtClean="0"/>
              <a:t>9</a:t>
            </a:fld>
            <a:endParaRPr kumimoji="1" lang="ja-JP" altLang="en-US"/>
          </a:p>
        </p:txBody>
      </p:sp>
      <p:sp>
        <p:nvSpPr>
          <p:cNvPr id="16" name="タイトル 15"/>
          <p:cNvSpPr>
            <a:spLocks noGrp="1"/>
          </p:cNvSpPr>
          <p:nvPr>
            <p:ph type="title"/>
          </p:nvPr>
        </p:nvSpPr>
        <p:spPr/>
        <p:txBody>
          <a:bodyPr/>
          <a:lstStyle/>
          <a:p>
            <a:r>
              <a:rPr kumimoji="1" lang="en-US" altLang="ja-JP" dirty="0" smtClean="0"/>
              <a:t>Summary</a:t>
            </a:r>
            <a:endParaRPr kumimoji="1" lang="ja-JP" altLang="en-US" dirty="0"/>
          </a:p>
        </p:txBody>
      </p:sp>
      <p:sp>
        <p:nvSpPr>
          <p:cNvPr id="33" name="正方形/長方形 32"/>
          <p:cNvSpPr/>
          <p:nvPr/>
        </p:nvSpPr>
        <p:spPr>
          <a:xfrm>
            <a:off x="971600" y="1124744"/>
            <a:ext cx="6984776" cy="648072"/>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altLang="ja-JP" dirty="0" smtClean="0">
                <a:solidFill>
                  <a:schemeClr val="tx1"/>
                </a:solidFill>
              </a:rPr>
              <a:t>PUSCH test should be done for all supporting Bands.</a:t>
            </a:r>
          </a:p>
          <a:p>
            <a:pPr algn="ctr"/>
            <a:r>
              <a:rPr lang="en-US" altLang="ja-JP" dirty="0" smtClean="0">
                <a:solidFill>
                  <a:schemeClr val="tx1"/>
                </a:solidFill>
              </a:rPr>
              <a:t>(The flow chart below should be applied to each Bands)</a:t>
            </a:r>
          </a:p>
        </p:txBody>
      </p:sp>
      <p:sp>
        <p:nvSpPr>
          <p:cNvPr id="35" name="角丸四角形 34"/>
          <p:cNvSpPr/>
          <p:nvPr/>
        </p:nvSpPr>
        <p:spPr>
          <a:xfrm>
            <a:off x="5436096" y="2948184"/>
            <a:ext cx="2952328" cy="504056"/>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just"/>
            <a:r>
              <a:rPr lang="en-US" altLang="ja-JP" dirty="0"/>
              <a:t>1</a:t>
            </a:r>
            <a:r>
              <a:rPr lang="en-US" altLang="ja-JP" baseline="30000" dirty="0"/>
              <a:t>st</a:t>
            </a:r>
            <a:r>
              <a:rPr lang="en-US" altLang="ja-JP" dirty="0"/>
              <a:t> </a:t>
            </a:r>
            <a:r>
              <a:rPr lang="en-US" altLang="ja-JP" dirty="0" smtClean="0"/>
              <a:t>paragraph is applied to </a:t>
            </a:r>
          </a:p>
          <a:p>
            <a:pPr algn="just"/>
            <a:r>
              <a:rPr lang="en-US" altLang="ja-JP" dirty="0" smtClean="0"/>
              <a:t>this Band.</a:t>
            </a:r>
            <a:endParaRPr kumimoji="1" lang="ja-JP" altLang="en-US" dirty="0"/>
          </a:p>
        </p:txBody>
      </p:sp>
      <p:sp>
        <p:nvSpPr>
          <p:cNvPr id="36" name="フローチャート : 判断 35"/>
          <p:cNvSpPr/>
          <p:nvPr/>
        </p:nvSpPr>
        <p:spPr>
          <a:xfrm>
            <a:off x="989318" y="2614856"/>
            <a:ext cx="3942722" cy="1170712"/>
          </a:xfrm>
          <a:prstGeom prst="flowChartDecision">
            <a:avLst/>
          </a:prstGeom>
        </p:spPr>
        <p:style>
          <a:lnRef idx="2">
            <a:schemeClr val="dk1"/>
          </a:lnRef>
          <a:fillRef idx="1">
            <a:schemeClr val="lt1"/>
          </a:fillRef>
          <a:effectRef idx="0">
            <a:schemeClr val="dk1"/>
          </a:effectRef>
          <a:fontRef idx="minor">
            <a:schemeClr val="dk1"/>
          </a:fontRef>
        </p:style>
        <p:txBody>
          <a:bodyPr wrap="none" rtlCol="0" anchor="ctr"/>
          <a:lstStyle/>
          <a:p>
            <a:pPr algn="ctr"/>
            <a:r>
              <a:rPr kumimoji="1" lang="en-US" altLang="ja-JP" dirty="0" smtClean="0"/>
              <a:t>Does this Band support </a:t>
            </a:r>
          </a:p>
          <a:p>
            <a:pPr algn="ctr"/>
            <a:r>
              <a:rPr kumimoji="1" lang="en-US" altLang="ja-JP" dirty="0" smtClean="0"/>
              <a:t>Intra-band CA?</a:t>
            </a:r>
            <a:endParaRPr kumimoji="1" lang="ja-JP" altLang="en-US" dirty="0"/>
          </a:p>
        </p:txBody>
      </p:sp>
      <p:cxnSp>
        <p:nvCxnSpPr>
          <p:cNvPr id="38" name="直線矢印コネクタ 37"/>
          <p:cNvCxnSpPr>
            <a:stCxn id="36" idx="3"/>
            <a:endCxn id="35" idx="1"/>
          </p:cNvCxnSpPr>
          <p:nvPr/>
        </p:nvCxnSpPr>
        <p:spPr>
          <a:xfrm>
            <a:off x="4932040" y="3200212"/>
            <a:ext cx="504056" cy="0"/>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9" name="テキスト ボックス 38"/>
          <p:cNvSpPr txBox="1"/>
          <p:nvPr/>
        </p:nvSpPr>
        <p:spPr>
          <a:xfrm>
            <a:off x="4499992" y="2804168"/>
            <a:ext cx="720080" cy="369332"/>
          </a:xfrm>
          <a:prstGeom prst="rect">
            <a:avLst/>
          </a:prstGeom>
          <a:noFill/>
        </p:spPr>
        <p:txBody>
          <a:bodyPr wrap="square" rtlCol="0">
            <a:spAutoFit/>
          </a:bodyPr>
          <a:lstStyle/>
          <a:p>
            <a:pPr algn="ctr"/>
            <a:r>
              <a:rPr kumimoji="1" lang="en-US" altLang="ja-JP" dirty="0" smtClean="0"/>
              <a:t>No</a:t>
            </a:r>
            <a:endParaRPr kumimoji="1" lang="ja-JP" altLang="en-US" dirty="0"/>
          </a:p>
        </p:txBody>
      </p:sp>
      <p:cxnSp>
        <p:nvCxnSpPr>
          <p:cNvPr id="42" name="直線矢印コネクタ 41"/>
          <p:cNvCxnSpPr>
            <a:stCxn id="36" idx="2"/>
            <a:endCxn id="52" idx="0"/>
          </p:cNvCxnSpPr>
          <p:nvPr/>
        </p:nvCxnSpPr>
        <p:spPr>
          <a:xfrm>
            <a:off x="2960679" y="3785568"/>
            <a:ext cx="0" cy="416936"/>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3" name="直線矢印コネクタ 42"/>
          <p:cNvCxnSpPr>
            <a:stCxn id="52" idx="3"/>
            <a:endCxn id="45" idx="1"/>
          </p:cNvCxnSpPr>
          <p:nvPr/>
        </p:nvCxnSpPr>
        <p:spPr>
          <a:xfrm>
            <a:off x="4932040" y="4787860"/>
            <a:ext cx="504056" cy="621360"/>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4" name="テキスト ボックス 43"/>
          <p:cNvSpPr txBox="1"/>
          <p:nvPr/>
        </p:nvSpPr>
        <p:spPr>
          <a:xfrm>
            <a:off x="4888661" y="4729208"/>
            <a:ext cx="763459" cy="369332"/>
          </a:xfrm>
          <a:prstGeom prst="rect">
            <a:avLst/>
          </a:prstGeom>
          <a:noFill/>
        </p:spPr>
        <p:txBody>
          <a:bodyPr wrap="square" rtlCol="0">
            <a:spAutoFit/>
          </a:bodyPr>
          <a:lstStyle/>
          <a:p>
            <a:pPr algn="ctr"/>
            <a:r>
              <a:rPr lang="en-US" altLang="ja-JP" dirty="0" smtClean="0"/>
              <a:t>one</a:t>
            </a:r>
            <a:endParaRPr kumimoji="1" lang="ja-JP" altLang="en-US" dirty="0"/>
          </a:p>
        </p:txBody>
      </p:sp>
      <p:sp>
        <p:nvSpPr>
          <p:cNvPr id="45" name="角丸四角形 44"/>
          <p:cNvSpPr/>
          <p:nvPr/>
        </p:nvSpPr>
        <p:spPr>
          <a:xfrm>
            <a:off x="5436096" y="5157192"/>
            <a:ext cx="2952328" cy="504056"/>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just"/>
            <a:r>
              <a:rPr lang="en-US" altLang="ja-JP" dirty="0" smtClean="0"/>
              <a:t>2</a:t>
            </a:r>
            <a:r>
              <a:rPr lang="en-US" altLang="ja-JP" baseline="30000" dirty="0" smtClean="0"/>
              <a:t>nd</a:t>
            </a:r>
            <a:r>
              <a:rPr lang="en-US" altLang="ja-JP" dirty="0" smtClean="0"/>
              <a:t> paragraph is applied to </a:t>
            </a:r>
          </a:p>
          <a:p>
            <a:pPr algn="just"/>
            <a:r>
              <a:rPr lang="en-US" altLang="ja-JP" dirty="0" smtClean="0"/>
              <a:t>this CC combination.</a:t>
            </a:r>
            <a:endParaRPr kumimoji="1" lang="ja-JP" altLang="en-US" dirty="0"/>
          </a:p>
        </p:txBody>
      </p:sp>
      <p:cxnSp>
        <p:nvCxnSpPr>
          <p:cNvPr id="46" name="直線矢印コネクタ 45"/>
          <p:cNvCxnSpPr>
            <a:stCxn id="52" idx="2"/>
            <a:endCxn id="47" idx="0"/>
          </p:cNvCxnSpPr>
          <p:nvPr/>
        </p:nvCxnSpPr>
        <p:spPr>
          <a:xfrm>
            <a:off x="2960679" y="5373216"/>
            <a:ext cx="857" cy="360040"/>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7" name="正方形/長方形 46"/>
          <p:cNvSpPr/>
          <p:nvPr/>
        </p:nvSpPr>
        <p:spPr>
          <a:xfrm>
            <a:off x="1233344" y="5733256"/>
            <a:ext cx="3456384" cy="792088"/>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altLang="ja-JP" dirty="0" smtClean="0"/>
              <a:t>Select a CC combination</a:t>
            </a:r>
            <a:r>
              <a:rPr lang="ja-JP" altLang="en-US" dirty="0"/>
              <a:t> </a:t>
            </a:r>
            <a:r>
              <a:rPr lang="en-US" altLang="ja-JP" dirty="0" smtClean="0"/>
              <a:t>with the </a:t>
            </a:r>
            <a:r>
              <a:rPr lang="en-US" altLang="ja-JP" dirty="0"/>
              <a:t>largest number of component carriers </a:t>
            </a:r>
            <a:r>
              <a:rPr lang="en-US" altLang="ja-JP" dirty="0" smtClean="0"/>
              <a:t>within them</a:t>
            </a:r>
            <a:endParaRPr kumimoji="1" lang="ja-JP" altLang="en-US" dirty="0"/>
          </a:p>
        </p:txBody>
      </p:sp>
      <p:sp>
        <p:nvSpPr>
          <p:cNvPr id="48" name="テキスト ボックス 47"/>
          <p:cNvSpPr txBox="1"/>
          <p:nvPr/>
        </p:nvSpPr>
        <p:spPr>
          <a:xfrm>
            <a:off x="2921059" y="5324068"/>
            <a:ext cx="1494065" cy="369332"/>
          </a:xfrm>
          <a:prstGeom prst="rect">
            <a:avLst/>
          </a:prstGeom>
          <a:noFill/>
        </p:spPr>
        <p:txBody>
          <a:bodyPr wrap="square" rtlCol="0">
            <a:spAutoFit/>
          </a:bodyPr>
          <a:lstStyle/>
          <a:p>
            <a:pPr algn="ctr"/>
            <a:r>
              <a:rPr lang="en-US" altLang="ja-JP" dirty="0" smtClean="0"/>
              <a:t>two or more</a:t>
            </a:r>
            <a:endParaRPr kumimoji="1" lang="en-US" altLang="ja-JP" dirty="0" smtClean="0"/>
          </a:p>
        </p:txBody>
      </p:sp>
      <p:cxnSp>
        <p:nvCxnSpPr>
          <p:cNvPr id="49" name="直線矢印コネクタ 48"/>
          <p:cNvCxnSpPr>
            <a:stCxn id="47" idx="3"/>
            <a:endCxn id="45" idx="1"/>
          </p:cNvCxnSpPr>
          <p:nvPr/>
        </p:nvCxnSpPr>
        <p:spPr>
          <a:xfrm flipV="1">
            <a:off x="4689728" y="5409220"/>
            <a:ext cx="746368" cy="720080"/>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50" name="テキスト ボックス 49"/>
          <p:cNvSpPr txBox="1"/>
          <p:nvPr/>
        </p:nvSpPr>
        <p:spPr>
          <a:xfrm>
            <a:off x="2936012" y="3807708"/>
            <a:ext cx="720080" cy="369332"/>
          </a:xfrm>
          <a:prstGeom prst="rect">
            <a:avLst/>
          </a:prstGeom>
          <a:noFill/>
        </p:spPr>
        <p:txBody>
          <a:bodyPr wrap="square" rtlCol="0">
            <a:spAutoFit/>
          </a:bodyPr>
          <a:lstStyle/>
          <a:p>
            <a:r>
              <a:rPr kumimoji="1" lang="en-US" altLang="ja-JP" dirty="0" smtClean="0"/>
              <a:t>Yes</a:t>
            </a:r>
            <a:endParaRPr kumimoji="1" lang="ja-JP" altLang="en-US" dirty="0"/>
          </a:p>
        </p:txBody>
      </p:sp>
      <p:cxnSp>
        <p:nvCxnSpPr>
          <p:cNvPr id="51" name="直線矢印コネクタ 50"/>
          <p:cNvCxnSpPr>
            <a:stCxn id="54" idx="2"/>
            <a:endCxn id="36" idx="0"/>
          </p:cNvCxnSpPr>
          <p:nvPr/>
        </p:nvCxnSpPr>
        <p:spPr>
          <a:xfrm>
            <a:off x="2959792" y="2372120"/>
            <a:ext cx="887" cy="242736"/>
          </a:xfrm>
          <a:prstGeom prst="straightConnector1">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2" name="フローチャート : 判断 51"/>
          <p:cNvSpPr/>
          <p:nvPr/>
        </p:nvSpPr>
        <p:spPr>
          <a:xfrm>
            <a:off x="989318" y="4202504"/>
            <a:ext cx="3942722" cy="1170712"/>
          </a:xfrm>
          <a:prstGeom prst="flowChartDecision">
            <a:avLst/>
          </a:prstGeom>
        </p:spPr>
        <p:style>
          <a:lnRef idx="2">
            <a:schemeClr val="dk1"/>
          </a:lnRef>
          <a:fillRef idx="1">
            <a:schemeClr val="lt1"/>
          </a:fillRef>
          <a:effectRef idx="0">
            <a:schemeClr val="dk1"/>
          </a:effectRef>
          <a:fontRef idx="minor">
            <a:schemeClr val="dk1"/>
          </a:fontRef>
        </p:style>
        <p:txBody>
          <a:bodyPr wrap="none" rtlCol="0" anchor="ctr"/>
          <a:lstStyle/>
          <a:p>
            <a:pPr algn="ctr"/>
            <a:r>
              <a:rPr lang="en-US" altLang="ja-JP" dirty="0" smtClean="0"/>
              <a:t>number of CC combinations</a:t>
            </a:r>
          </a:p>
          <a:p>
            <a:pPr algn="ctr"/>
            <a:r>
              <a:rPr lang="en-US" altLang="ja-JP" dirty="0" smtClean="0"/>
              <a:t> </a:t>
            </a:r>
            <a:r>
              <a:rPr lang="en-US" altLang="ja-JP" dirty="0"/>
              <a:t>with largest aggregated bandwidth</a:t>
            </a:r>
            <a:endParaRPr lang="ja-JP" altLang="en-US" dirty="0"/>
          </a:p>
        </p:txBody>
      </p:sp>
      <p:sp>
        <p:nvSpPr>
          <p:cNvPr id="54" name="角丸四角形 53"/>
          <p:cNvSpPr/>
          <p:nvPr/>
        </p:nvSpPr>
        <p:spPr>
          <a:xfrm>
            <a:off x="2419380" y="2060848"/>
            <a:ext cx="1080824" cy="311272"/>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altLang="ja-JP" dirty="0" smtClean="0"/>
              <a:t>Start</a:t>
            </a:r>
            <a:endParaRPr kumimoji="1" lang="ja-JP" altLang="en-US" dirty="0"/>
          </a:p>
        </p:txBody>
      </p:sp>
    </p:spTree>
    <p:extLst>
      <p:ext uri="{BB962C8B-B14F-4D97-AF65-F5344CB8AC3E}">
        <p14:creationId xmlns:p14="http://schemas.microsoft.com/office/powerpoint/2010/main" val="38150350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1076</TotalTime>
  <Words>1093</Words>
  <Application>Microsoft Office PowerPoint</Application>
  <PresentationFormat>画面に合わせる (4:3)</PresentationFormat>
  <Paragraphs>187</Paragraphs>
  <Slides>12</Slides>
  <Notes>2</Notes>
  <HiddenSlides>0</HiddenSlides>
  <MMClips>0</MMClips>
  <ScaleCrop>false</ScaleCrop>
  <HeadingPairs>
    <vt:vector size="4" baseType="variant">
      <vt:variant>
        <vt:lpstr>テーマ</vt:lpstr>
      </vt:variant>
      <vt:variant>
        <vt:i4>1</vt:i4>
      </vt:variant>
      <vt:variant>
        <vt:lpstr>スライド タイトル</vt:lpstr>
      </vt:variant>
      <vt:variant>
        <vt:i4>12</vt:i4>
      </vt:variant>
    </vt:vector>
  </HeadingPairs>
  <TitlesOfParts>
    <vt:vector size="13" baseType="lpstr">
      <vt:lpstr>Office テーマ</vt:lpstr>
      <vt:lpstr>Consideration on test patterns for PUSCH requirements</vt:lpstr>
      <vt:lpstr>Background</vt:lpstr>
      <vt:lpstr>Current Requirement</vt:lpstr>
      <vt:lpstr>Issues in 1st paragraph(1/2)</vt:lpstr>
      <vt:lpstr>Issues in 1st paragraph(2/2)</vt:lpstr>
      <vt:lpstr>Issues in 2nd paragraph(1/2)</vt:lpstr>
      <vt:lpstr>Issues in 2nd paragraph(2/2)</vt:lpstr>
      <vt:lpstr>Corresponding Recommendations</vt:lpstr>
      <vt:lpstr>Summary</vt:lpstr>
      <vt:lpstr>Annex(1/2)</vt:lpstr>
      <vt:lpstr>Annex(2/2)</vt:lpstr>
      <vt:lpstr>Reference</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Test Option(R4-146687 by ALU)</dc:title>
  <dc:creator>5852648</dc:creator>
  <cp:lastModifiedBy>DCM(SO)</cp:lastModifiedBy>
  <cp:revision>65</cp:revision>
  <dcterms:created xsi:type="dcterms:W3CDTF">2014-10-31T06:18:29Z</dcterms:created>
  <dcterms:modified xsi:type="dcterms:W3CDTF">2014-11-10T11:56:01Z</dcterms:modified>
</cp:coreProperties>
</file>