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3" r:id="rId3"/>
    <p:sldId id="257" r:id="rId4"/>
    <p:sldId id="265" r:id="rId5"/>
    <p:sldId id="260" r:id="rId6"/>
    <p:sldId id="258" r:id="rId7"/>
    <p:sldId id="273" r:id="rId8"/>
    <p:sldId id="264" r:id="rId9"/>
    <p:sldId id="266" r:id="rId10"/>
    <p:sldId id="262" r:id="rId11"/>
    <p:sldId id="268" r:id="rId12"/>
    <p:sldId id="269" r:id="rId13"/>
    <p:sldId id="267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89" autoAdjust="0"/>
  </p:normalViewPr>
  <p:slideViewPr>
    <p:cSldViewPr>
      <p:cViewPr>
        <p:scale>
          <a:sx n="80" d="100"/>
          <a:sy n="80" d="100"/>
        </p:scale>
        <p:origin x="-16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99982-C83C-4BAA-8A46-069910CD7D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5E8D3-136C-46A8-9149-052C2D4189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365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774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Chair: propose to use trap filter as the baseline for</a:t>
            </a:r>
            <a:r>
              <a:rPr lang="en-GB" baseline="0" dirty="0" smtClean="0"/>
              <a:t> the sake of progress</a:t>
            </a:r>
            <a:endParaRPr lang="en-GB" dirty="0" smtClean="0"/>
          </a:p>
          <a:p>
            <a:r>
              <a:rPr lang="en-GB" dirty="0" smtClean="0"/>
              <a:t>Ericsson: we think is better for operators to have freedom to have both options</a:t>
            </a:r>
          </a:p>
          <a:p>
            <a:r>
              <a:rPr lang="en-GB" dirty="0" smtClean="0"/>
              <a:t>QCM: can there be band exceptions?</a:t>
            </a:r>
          </a:p>
          <a:p>
            <a:r>
              <a:rPr lang="en-GB" dirty="0" smtClean="0"/>
              <a:t>VF:</a:t>
            </a:r>
            <a:r>
              <a:rPr lang="en-GB" baseline="0" dirty="0" smtClean="0"/>
              <a:t> that would be ok with us</a:t>
            </a:r>
            <a:endParaRPr lang="en-GB" dirty="0" smtClean="0"/>
          </a:p>
          <a:p>
            <a:r>
              <a:rPr lang="en-GB" dirty="0" smtClean="0"/>
              <a:t>Ericsson: we</a:t>
            </a:r>
            <a:r>
              <a:rPr lang="en-GB" baseline="0" dirty="0" smtClean="0"/>
              <a:t> support proposal in issue 1</a:t>
            </a:r>
            <a:endParaRPr lang="en-GB" dirty="0" smtClean="0"/>
          </a:p>
          <a:p>
            <a:r>
              <a:rPr lang="en-GB" dirty="0" smtClean="0"/>
              <a:t>Intel: can the NW distinguish which</a:t>
            </a:r>
            <a:r>
              <a:rPr lang="en-GB" baseline="0" dirty="0" smtClean="0"/>
              <a:t> UE has trap filter or not?</a:t>
            </a:r>
          </a:p>
          <a:p>
            <a:r>
              <a:rPr lang="en-GB" baseline="0" dirty="0" smtClean="0"/>
              <a:t>Ericsson: we see only one requirement being specified</a:t>
            </a:r>
          </a:p>
          <a:p>
            <a:r>
              <a:rPr lang="en-GB" baseline="0" dirty="0" smtClean="0"/>
              <a:t>Docomo: UE can signal capability, and NW can understand. Related to A-MPR versioning</a:t>
            </a:r>
          </a:p>
          <a:p>
            <a:r>
              <a:rPr lang="en-GB" dirty="0" smtClean="0"/>
              <a:t>Chair: is</a:t>
            </a:r>
            <a:r>
              <a:rPr lang="en-GB" baseline="0" dirty="0" smtClean="0"/>
              <a:t> it ok to assume trap filter for 1+28 and 7+8?</a:t>
            </a:r>
          </a:p>
          <a:p>
            <a:r>
              <a:rPr lang="en-GB" baseline="0" dirty="0" smtClean="0"/>
              <a:t>Docomo: propose not to use trap filter for 1+28. in the future we can revise the specs</a:t>
            </a:r>
          </a:p>
          <a:p>
            <a:r>
              <a:rPr lang="en-GB" baseline="0" dirty="0" smtClean="0"/>
              <a:t>KT: support Docomo. EU op could arrange B28 spectrum to avoid harmonic issue. Regulators could take this info into account</a:t>
            </a:r>
          </a:p>
          <a:p>
            <a:r>
              <a:rPr lang="en-GB" baseline="0" dirty="0" smtClean="0"/>
              <a:t>KDDI: support Docomo view, but some companies want to include trap filter. We then propose trap filter</a:t>
            </a:r>
          </a:p>
          <a:p>
            <a:r>
              <a:rPr lang="en-GB" baseline="0" dirty="0" smtClean="0"/>
              <a:t>Softbank: if we can have signalling we could explore that. We may need to follow </a:t>
            </a:r>
            <a:r>
              <a:rPr lang="en-GB" baseline="0" dirty="0" err="1" smtClean="0"/>
              <a:t>docomo</a:t>
            </a:r>
            <a:r>
              <a:rPr lang="en-GB" baseline="0" dirty="0" smtClean="0"/>
              <a:t> approach. But we support KDDI. If IL is not so big, trap filter could be one option.</a:t>
            </a:r>
          </a:p>
          <a:p>
            <a:r>
              <a:rPr lang="en-GB" baseline="0" dirty="0" smtClean="0"/>
              <a:t>KDDI: we think signalling is not needed.</a:t>
            </a:r>
          </a:p>
          <a:p>
            <a:r>
              <a:rPr lang="en-GB" dirty="0" smtClean="0"/>
              <a:t>QCM: what is the threshold for the</a:t>
            </a:r>
            <a:r>
              <a:rPr lang="en-GB" baseline="0" dirty="0" smtClean="0"/>
              <a:t> IL of the trap filter? Is the IL or relaxation that has to be small?</a:t>
            </a:r>
          </a:p>
          <a:p>
            <a:r>
              <a:rPr lang="en-GB" baseline="0" dirty="0" smtClean="0"/>
              <a:t>Chair: is it ok to assume trap filter depending on the IL? If IL is low or acceptably low, then companies could accept trap filter as baseline?</a:t>
            </a:r>
          </a:p>
          <a:p>
            <a:endParaRPr lang="en-GB" baseline="0" dirty="0" smtClean="0"/>
          </a:p>
          <a:p>
            <a:r>
              <a:rPr lang="en-GB" b="1" dirty="0" smtClean="0"/>
              <a:t>Chair</a:t>
            </a:r>
            <a:r>
              <a:rPr lang="en-GB" b="1" baseline="0" dirty="0" smtClean="0"/>
              <a:t> summary: no agreement, but if IL were low, trap filter could probably be more acceptable. Group agreed to focus on IL discussion in the ad-hoc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53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err="1" smtClean="0"/>
              <a:t>DeltaT</a:t>
            </a:r>
            <a:endParaRPr lang="en-GB" b="1" dirty="0" smtClean="0"/>
          </a:p>
          <a:p>
            <a:r>
              <a:rPr lang="en-GB" dirty="0" smtClean="0"/>
              <a:t>Chair: looking at data, is 0.5dB more acceptable ¡n delta T?</a:t>
            </a:r>
          </a:p>
          <a:p>
            <a:r>
              <a:rPr lang="en-GB" dirty="0" smtClean="0"/>
              <a:t>QCM: is the</a:t>
            </a:r>
            <a:r>
              <a:rPr lang="en-GB" baseline="0" dirty="0" smtClean="0"/>
              <a:t> IL or relaxation the problem?</a:t>
            </a:r>
          </a:p>
          <a:p>
            <a:r>
              <a:rPr lang="en-GB" baseline="0" dirty="0" smtClean="0"/>
              <a:t>VF: relaxation is what matters</a:t>
            </a:r>
          </a:p>
          <a:p>
            <a:r>
              <a:rPr lang="en-GB" baseline="0" dirty="0" smtClean="0"/>
              <a:t>Docomo: what is the attenuation of the harmonic filter?</a:t>
            </a:r>
          </a:p>
          <a:p>
            <a:r>
              <a:rPr lang="en-GB" baseline="0" dirty="0" smtClean="0"/>
              <a:t>KDDI: </a:t>
            </a:r>
            <a:r>
              <a:rPr lang="en-GB" baseline="0" dirty="0" err="1" smtClean="0"/>
              <a:t>att</a:t>
            </a:r>
            <a:r>
              <a:rPr lang="en-GB" baseline="0" dirty="0" smtClean="0"/>
              <a:t> is 30dB if remember correctly</a:t>
            </a:r>
          </a:p>
          <a:p>
            <a:r>
              <a:rPr lang="en-GB" baseline="0" dirty="0" smtClean="0"/>
              <a:t>QCM: </a:t>
            </a:r>
            <a:r>
              <a:rPr lang="en-GB" baseline="0" dirty="0" err="1" smtClean="0"/>
              <a:t>att</a:t>
            </a:r>
            <a:r>
              <a:rPr lang="en-GB" baseline="0" dirty="0" smtClean="0"/>
              <a:t> in what </a:t>
            </a:r>
            <a:r>
              <a:rPr lang="en-GB" baseline="0" dirty="0" err="1" smtClean="0"/>
              <a:t>freq</a:t>
            </a:r>
            <a:r>
              <a:rPr lang="en-GB" baseline="0" dirty="0" smtClean="0"/>
              <a:t>?</a:t>
            </a:r>
          </a:p>
          <a:p>
            <a:r>
              <a:rPr lang="en-GB" baseline="0" dirty="0" smtClean="0"/>
              <a:t>Docomo: at victim Rx band. IL depends on </a:t>
            </a:r>
            <a:r>
              <a:rPr lang="en-GB" baseline="0" dirty="0" err="1" smtClean="0"/>
              <a:t>freq</a:t>
            </a:r>
            <a:r>
              <a:rPr lang="en-GB" baseline="0" dirty="0" smtClean="0"/>
              <a:t> and att.</a:t>
            </a:r>
          </a:p>
          <a:p>
            <a:r>
              <a:rPr lang="en-GB" baseline="0" dirty="0" smtClean="0"/>
              <a:t>QCM: IL also varies across pass band. We have to check the details</a:t>
            </a:r>
          </a:p>
          <a:p>
            <a:r>
              <a:rPr lang="en-GB" baseline="0" dirty="0" smtClean="0"/>
              <a:t>Docomo: not good approach. Our concern is high freq. that same relaxation will be applied 3+42. so it should be case by case</a:t>
            </a:r>
          </a:p>
          <a:p>
            <a:r>
              <a:rPr lang="en-GB" baseline="0" dirty="0" smtClean="0"/>
              <a:t>QCM: disagree. Considering that we have many combinations we have to simplify. When we agreed A1s that was successful.</a:t>
            </a:r>
          </a:p>
          <a:p>
            <a:r>
              <a:rPr lang="en-GB" baseline="0" dirty="0" smtClean="0"/>
              <a:t>TIM: our preference is case by case. What is the variability of these values (0.5dB) across bands?</a:t>
            </a:r>
          </a:p>
          <a:p>
            <a:r>
              <a:rPr lang="en-GB" baseline="0" dirty="0" smtClean="0"/>
              <a:t>QCM: the diff 700-900 is 0.1dB</a:t>
            </a:r>
          </a:p>
          <a:p>
            <a:r>
              <a:rPr lang="en-GB" baseline="0" dirty="0" smtClean="0"/>
              <a:t>KDDI: regarding optimization, we agree with QCM. Optimization is implementation phase. This is min requirements</a:t>
            </a:r>
          </a:p>
          <a:p>
            <a:r>
              <a:rPr lang="en-GB" baseline="0" dirty="0" smtClean="0"/>
              <a:t>Chair: would it be acceptable to assume 0.5dB for delta T considering the affected band is &lt;1Ghz band?</a:t>
            </a:r>
          </a:p>
          <a:p>
            <a:r>
              <a:rPr lang="en-GB" baseline="0" dirty="0" smtClean="0"/>
              <a:t>QCM: no band &gt;1GH is affected</a:t>
            </a:r>
          </a:p>
          <a:p>
            <a:r>
              <a:rPr lang="en-GB" baseline="0" dirty="0" smtClean="0"/>
              <a:t>Nokia: 3+42 has a problem</a:t>
            </a:r>
          </a:p>
          <a:p>
            <a:r>
              <a:rPr lang="en-GB" baseline="0" dirty="0" smtClean="0"/>
              <a:t>QCM: ok. 0.5dB can be ok if we look at the package in </a:t>
            </a:r>
            <a:r>
              <a:rPr lang="en-GB" baseline="0" dirty="0" err="1" smtClean="0"/>
              <a:t>deltaR</a:t>
            </a:r>
            <a:endParaRPr lang="en-GB" baseline="0" dirty="0" smtClean="0"/>
          </a:p>
          <a:p>
            <a:endParaRPr lang="en-GB" baseline="0" dirty="0" smtClean="0"/>
          </a:p>
          <a:p>
            <a:r>
              <a:rPr lang="en-GB" b="1" baseline="0" dirty="0" err="1" smtClean="0"/>
              <a:t>DeltaR</a:t>
            </a:r>
            <a:r>
              <a:rPr lang="en-GB" b="1" baseline="0" dirty="0" smtClean="0"/>
              <a:t>:</a:t>
            </a:r>
          </a:p>
          <a:p>
            <a:r>
              <a:rPr lang="en-GB" baseline="0" dirty="0" smtClean="0"/>
              <a:t>Chair: as </a:t>
            </a:r>
            <a:r>
              <a:rPr lang="en-GB" baseline="0" dirty="0" err="1" smtClean="0"/>
              <a:t>refsens</a:t>
            </a:r>
            <a:r>
              <a:rPr lang="en-GB" baseline="0" dirty="0" smtClean="0"/>
              <a:t> is easier. 0.3 is not acceptable. 0 seems not either. Then, is it acceptable 0.1?</a:t>
            </a:r>
          </a:p>
          <a:p>
            <a:r>
              <a:rPr lang="en-GB" baseline="0" dirty="0" smtClean="0"/>
              <a:t>QCM: if total loss is about 1.1 or 1.2dB, then the pain should be around 1dB, which seems excessive</a:t>
            </a:r>
          </a:p>
          <a:p>
            <a:r>
              <a:rPr lang="en-GB" baseline="0" dirty="0" smtClean="0"/>
              <a:t>TIM: ref </a:t>
            </a:r>
            <a:r>
              <a:rPr lang="en-GB" baseline="0" dirty="0" err="1" smtClean="0"/>
              <a:t>sens</a:t>
            </a:r>
            <a:r>
              <a:rPr lang="en-GB" baseline="0" dirty="0" smtClean="0"/>
              <a:t> margins are huge.</a:t>
            </a:r>
          </a:p>
          <a:p>
            <a:r>
              <a:rPr lang="en-GB" baseline="0" dirty="0" smtClean="0"/>
              <a:t>QCM: we disagree</a:t>
            </a:r>
          </a:p>
          <a:p>
            <a:r>
              <a:rPr lang="en-GB" baseline="0" dirty="0" smtClean="0"/>
              <a:t>KDDI: also ok to 0.2. we cannot understand diff </a:t>
            </a:r>
            <a:r>
              <a:rPr lang="en-GB" baseline="0" dirty="0" err="1" smtClean="0"/>
              <a:t>betwee</a:t>
            </a:r>
            <a:r>
              <a:rPr lang="en-GB" baseline="0" dirty="0" smtClean="0"/>
              <a:t> 0.1 and 0.2</a:t>
            </a:r>
          </a:p>
          <a:p>
            <a:r>
              <a:rPr lang="en-GB" baseline="0" dirty="0" smtClean="0"/>
              <a:t>Telecom Italia: it is said total loss 1.1dB, but in </a:t>
            </a:r>
            <a:r>
              <a:rPr lang="en-GB" baseline="0" dirty="0" err="1" smtClean="0"/>
              <a:t>deltaT</a:t>
            </a:r>
            <a:r>
              <a:rPr lang="en-GB" baseline="0" dirty="0" smtClean="0"/>
              <a:t> was 0.5. there is a difference from 0.7</a:t>
            </a:r>
          </a:p>
          <a:p>
            <a:r>
              <a:rPr lang="en-GB" baseline="0" dirty="0" smtClean="0"/>
              <a:t>Chari: Other companies </a:t>
            </a:r>
            <a:r>
              <a:rPr lang="en-GB" baseline="0" dirty="0" err="1" smtClean="0"/>
              <a:t>onjsecting</a:t>
            </a:r>
            <a:r>
              <a:rPr lang="en-GB" baseline="0" dirty="0" smtClean="0"/>
              <a:t> to 0.2?</a:t>
            </a:r>
          </a:p>
          <a:p>
            <a:r>
              <a:rPr lang="en-GB" baseline="0" dirty="0" smtClean="0"/>
              <a:t>Orange: </a:t>
            </a:r>
            <a:r>
              <a:rPr lang="en-GB" baseline="0" dirty="0" err="1" smtClean="0"/>
              <a:t>cocern</a:t>
            </a:r>
            <a:r>
              <a:rPr lang="en-GB" baseline="0" dirty="0" smtClean="0"/>
              <a:t> on ref </a:t>
            </a:r>
            <a:r>
              <a:rPr lang="en-GB" baseline="0" dirty="0" err="1" smtClean="0"/>
              <a:t>sens</a:t>
            </a:r>
            <a:endParaRPr lang="en-GB" baseline="0" dirty="0" smtClean="0"/>
          </a:p>
          <a:p>
            <a:r>
              <a:rPr lang="en-GB" baseline="0" dirty="0" smtClean="0"/>
              <a:t>KT: 0.2 seems best compromise</a:t>
            </a:r>
          </a:p>
          <a:p>
            <a:r>
              <a:rPr lang="en-GB" baseline="0" dirty="0" smtClean="0"/>
              <a:t>QCM: share pain in ref sense is more than 50/50</a:t>
            </a:r>
          </a:p>
          <a:p>
            <a:r>
              <a:rPr lang="en-GB" baseline="0" dirty="0" smtClean="0"/>
              <a:t>QCM: the threshold seems to be less than 0.2dB in ref </a:t>
            </a:r>
            <a:r>
              <a:rPr lang="en-GB" baseline="0" dirty="0" err="1" smtClean="0"/>
              <a:t>sens.</a:t>
            </a:r>
            <a:r>
              <a:rPr lang="en-GB" baseline="0" dirty="0" smtClean="0"/>
              <a:t> We think operators are not willing to accept harmonic trap filter</a:t>
            </a:r>
          </a:p>
          <a:p>
            <a:r>
              <a:rPr lang="en-GB" baseline="0" dirty="0" smtClean="0"/>
              <a:t>Chair: delta T seems to be ok on 0.5dB.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is between 0.1 or 0.2dB</a:t>
            </a:r>
          </a:p>
          <a:p>
            <a:r>
              <a:rPr lang="en-GB" baseline="0" dirty="0" smtClean="0"/>
              <a:t>KT:</a:t>
            </a:r>
          </a:p>
          <a:p>
            <a:endParaRPr lang="en-GB" baseline="0" dirty="0" smtClean="0"/>
          </a:p>
          <a:p>
            <a:r>
              <a:rPr lang="en-GB" b="1" baseline="0" dirty="0" smtClean="0"/>
              <a:t>Chair summary:</a:t>
            </a:r>
          </a:p>
          <a:p>
            <a:r>
              <a:rPr lang="en-GB" b="1" baseline="0" dirty="0" smtClean="0"/>
              <a:t>For at least low and high A2 band combinations (not considering very high bands, B42),</a:t>
            </a:r>
          </a:p>
          <a:p>
            <a:r>
              <a:rPr lang="en-GB" b="1" baseline="0" dirty="0" err="1" smtClean="0"/>
              <a:t>deltaT</a:t>
            </a:r>
            <a:r>
              <a:rPr lang="en-GB" b="1" baseline="0" dirty="0" smtClean="0"/>
              <a:t>: 0.5dB</a:t>
            </a:r>
          </a:p>
          <a:p>
            <a:r>
              <a:rPr lang="en-GB" b="1" baseline="0" dirty="0" err="1" smtClean="0"/>
              <a:t>deltaR</a:t>
            </a:r>
            <a:r>
              <a:rPr lang="en-GB" b="1" baseline="0" dirty="0" smtClean="0"/>
              <a:t>: 0-&gt;0.3dB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738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Not</a:t>
            </a:r>
            <a:r>
              <a:rPr lang="en-GB" baseline="0" dirty="0" smtClean="0"/>
              <a:t> treated in ad-hoc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817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Not</a:t>
            </a:r>
            <a:r>
              <a:rPr lang="en-GB" baseline="0" dirty="0" smtClean="0"/>
              <a:t> treated in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416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Not</a:t>
            </a:r>
            <a:r>
              <a:rPr lang="en-GB" baseline="0" dirty="0" smtClean="0"/>
              <a:t> treated in ad-hoc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643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Not</a:t>
            </a:r>
            <a:r>
              <a:rPr lang="en-GB" baseline="0" dirty="0" smtClean="0"/>
              <a:t> treated in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740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Not</a:t>
            </a:r>
            <a:r>
              <a:rPr lang="en-GB" baseline="0" dirty="0" smtClean="0"/>
              <a:t> treated in ad-hoc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761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30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205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514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Chair:</a:t>
            </a:r>
            <a:r>
              <a:rPr lang="en-GB" baseline="0" dirty="0" smtClean="0"/>
              <a:t> this is updated slide from original ad-hoc meeting minutes. IL data from vendors contains data from same vendor (first and last row), old data (first row) shall be removed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17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86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Delta R B1</a:t>
            </a:r>
          </a:p>
          <a:p>
            <a:r>
              <a:rPr lang="en-GB" dirty="0" smtClean="0"/>
              <a:t>Chair:</a:t>
            </a:r>
            <a:r>
              <a:rPr lang="en-GB" baseline="0" dirty="0" smtClean="0"/>
              <a:t> propose to use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as 0dB for band 1</a:t>
            </a:r>
          </a:p>
          <a:p>
            <a:r>
              <a:rPr lang="en-GB" baseline="0" dirty="0" smtClean="0"/>
              <a:t>QCM: we would like to see the final set. No problem to discuss individually</a:t>
            </a:r>
          </a:p>
          <a:p>
            <a:r>
              <a:rPr lang="en-GB" b="1" baseline="0" dirty="0" err="1" smtClean="0"/>
              <a:t>deltaT</a:t>
            </a:r>
            <a:r>
              <a:rPr lang="en-GB" b="1" baseline="0" dirty="0" smtClean="0"/>
              <a:t> B1</a:t>
            </a:r>
          </a:p>
          <a:p>
            <a:r>
              <a:rPr lang="en-GB" baseline="0" dirty="0" smtClean="0"/>
              <a:t>Chair: for B1 </a:t>
            </a:r>
            <a:r>
              <a:rPr lang="en-GB" baseline="0" dirty="0" err="1" smtClean="0"/>
              <a:t>Tx</a:t>
            </a:r>
            <a:r>
              <a:rPr lang="en-GB" baseline="0" dirty="0" smtClean="0"/>
              <a:t> propose to use 0.4 based on IL?</a:t>
            </a:r>
          </a:p>
          <a:p>
            <a:r>
              <a:rPr lang="en-GB" baseline="0" dirty="0" smtClean="0"/>
              <a:t>QCM: our proposal is 0.5 based on previous A2 combinations</a:t>
            </a:r>
          </a:p>
          <a:p>
            <a:r>
              <a:rPr lang="en-GB" baseline="0" dirty="0" smtClean="0"/>
              <a:t>Telecom Italia: approach from QCM based on </a:t>
            </a:r>
            <a:r>
              <a:rPr lang="en-GB" baseline="0" dirty="0" err="1" smtClean="0"/>
              <a:t>avg</a:t>
            </a:r>
            <a:r>
              <a:rPr lang="en-GB" baseline="0" dirty="0" smtClean="0"/>
              <a:t> should not be followed. It should be case by case. Support 0.4</a:t>
            </a:r>
          </a:p>
          <a:p>
            <a:r>
              <a:rPr lang="en-GB" baseline="0" dirty="0" smtClean="0"/>
              <a:t>Intel: more difficult to achieve output power than better ref </a:t>
            </a:r>
            <a:r>
              <a:rPr lang="en-GB" baseline="0" dirty="0" err="1" smtClean="0"/>
              <a:t>sens.</a:t>
            </a:r>
            <a:r>
              <a:rPr lang="en-GB" baseline="0" dirty="0" smtClean="0"/>
              <a:t> Support 0.5</a:t>
            </a:r>
          </a:p>
          <a:p>
            <a:r>
              <a:rPr lang="en-GB" baseline="0" dirty="0" smtClean="0"/>
              <a:t>QCM: VF proposed 0.5</a:t>
            </a:r>
          </a:p>
          <a:p>
            <a:r>
              <a:rPr lang="en-GB" baseline="0" dirty="0" smtClean="0"/>
              <a:t>VF: that was compromise based on rest of IL</a:t>
            </a:r>
          </a:p>
          <a:p>
            <a:r>
              <a:rPr lang="en-GB" b="1" baseline="0" dirty="0" smtClean="0"/>
              <a:t>B7 </a:t>
            </a:r>
            <a:r>
              <a:rPr lang="en-GB" b="1" baseline="0" dirty="0" err="1" smtClean="0"/>
              <a:t>Tx</a:t>
            </a:r>
            <a:r>
              <a:rPr lang="en-GB" b="1" baseline="0" dirty="0" smtClean="0"/>
              <a:t>:</a:t>
            </a:r>
          </a:p>
          <a:p>
            <a:r>
              <a:rPr lang="en-GB" baseline="0" dirty="0" smtClean="0"/>
              <a:t>Chair: would be acceptable to use 0.6 as compromise?</a:t>
            </a:r>
          </a:p>
          <a:p>
            <a:r>
              <a:rPr lang="en-GB" baseline="0" dirty="0" smtClean="0"/>
              <a:t>QCM: we prefer 0.7dB</a:t>
            </a:r>
          </a:p>
          <a:p>
            <a:r>
              <a:rPr lang="en-GB" baseline="0" dirty="0" smtClean="0"/>
              <a:t>TIM: pure shared pain, 1dB-&gt; 0.5dB, 0.6cannot be accepted</a:t>
            </a:r>
          </a:p>
          <a:p>
            <a:r>
              <a:rPr lang="en-GB" baseline="0" dirty="0" smtClean="0"/>
              <a:t>LGE: suggest to remove LG </a:t>
            </a:r>
            <a:r>
              <a:rPr lang="en-GB" baseline="0" dirty="0" err="1" smtClean="0"/>
              <a:t>Uplus</a:t>
            </a:r>
            <a:endParaRPr lang="en-GB" baseline="0" dirty="0" smtClean="0"/>
          </a:p>
          <a:p>
            <a:r>
              <a:rPr lang="en-GB" baseline="0" dirty="0" smtClean="0"/>
              <a:t>Chair: is QCM willing to compromise?</a:t>
            </a:r>
          </a:p>
          <a:p>
            <a:r>
              <a:rPr lang="en-GB" baseline="0" dirty="0" smtClean="0"/>
              <a:t>QCM: B1 should 0.5 as VF also agrees to 0.5</a:t>
            </a:r>
          </a:p>
          <a:p>
            <a:r>
              <a:rPr lang="en-GB" baseline="0" dirty="0" smtClean="0"/>
              <a:t>LGE: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in B1 is also compromised. B1:delta T 0.5, and B1 R=0</a:t>
            </a:r>
          </a:p>
          <a:p>
            <a:r>
              <a:rPr lang="en-GB" b="1" baseline="0" dirty="0" smtClean="0"/>
              <a:t>B7 Rx</a:t>
            </a:r>
          </a:p>
          <a:p>
            <a:r>
              <a:rPr lang="en-GB" baseline="0" dirty="0" smtClean="0"/>
              <a:t>VF: ok to compromise on Rx to be 0.1dB</a:t>
            </a:r>
          </a:p>
          <a:p>
            <a:r>
              <a:rPr lang="en-GB" baseline="0" dirty="0" smtClean="0"/>
              <a:t>TIM: margins on Rx side are huge.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should 0 for Band 7. from </a:t>
            </a:r>
            <a:r>
              <a:rPr lang="en-GB" baseline="0" dirty="0" err="1" smtClean="0"/>
              <a:t>intel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refsens</a:t>
            </a:r>
            <a:r>
              <a:rPr lang="en-GB" baseline="0" dirty="0" smtClean="0"/>
              <a:t> is easier than </a:t>
            </a:r>
            <a:r>
              <a:rPr lang="en-GB" baseline="0" dirty="0" err="1" smtClean="0"/>
              <a:t>tx</a:t>
            </a:r>
            <a:r>
              <a:rPr lang="en-GB" baseline="0" dirty="0" smtClean="0"/>
              <a:t>. We should </a:t>
            </a:r>
            <a:r>
              <a:rPr lang="en-GB" baseline="0" dirty="0" err="1" smtClean="0"/>
              <a:t>cosnider</a:t>
            </a:r>
            <a:r>
              <a:rPr lang="en-GB" baseline="0" dirty="0" smtClean="0"/>
              <a:t> diff </a:t>
            </a:r>
            <a:r>
              <a:rPr lang="en-GB" baseline="0" dirty="0" err="1" smtClean="0"/>
              <a:t>approac</a:t>
            </a:r>
            <a:r>
              <a:rPr lang="en-GB" baseline="0" dirty="0" smtClean="0"/>
              <a:t> for </a:t>
            </a:r>
            <a:r>
              <a:rPr lang="en-GB" baseline="0" dirty="0" err="1" smtClean="0"/>
              <a:t>deltaT</a:t>
            </a:r>
            <a:endParaRPr lang="en-GB" baseline="0" dirty="0" smtClean="0"/>
          </a:p>
          <a:p>
            <a:r>
              <a:rPr lang="en-GB" baseline="0" dirty="0" smtClean="0"/>
              <a:t>Orange: based on </a:t>
            </a:r>
            <a:r>
              <a:rPr lang="en-GB" baseline="0" dirty="0" err="1" smtClean="0"/>
              <a:t>emasurements</a:t>
            </a:r>
            <a:r>
              <a:rPr lang="en-GB" baseline="0" dirty="0" smtClean="0"/>
              <a:t> there are margins</a:t>
            </a:r>
          </a:p>
          <a:p>
            <a:r>
              <a:rPr lang="en-GB" baseline="0" dirty="0" smtClean="0"/>
              <a:t>Intel: share pain should 0.5. support 0.2</a:t>
            </a:r>
          </a:p>
          <a:p>
            <a:r>
              <a:rPr lang="en-GB" baseline="0" dirty="0" smtClean="0"/>
              <a:t>Chair: is QCM against 0.1</a:t>
            </a:r>
          </a:p>
          <a:p>
            <a:r>
              <a:rPr lang="en-GB" baseline="0" dirty="0" smtClean="0"/>
              <a:t>QCM: we support 0.2</a:t>
            </a:r>
          </a:p>
          <a:p>
            <a:endParaRPr lang="en-GB" baseline="0" dirty="0" smtClean="0"/>
          </a:p>
          <a:p>
            <a:r>
              <a:rPr lang="en-GB" b="1" baseline="0" dirty="0" smtClean="0"/>
              <a:t>Chair summary:</a:t>
            </a:r>
          </a:p>
          <a:p>
            <a:r>
              <a:rPr lang="en-GB" b="1" baseline="0" dirty="0" smtClean="0"/>
              <a:t>B1: </a:t>
            </a:r>
            <a:r>
              <a:rPr lang="en-GB" b="1" baseline="0" dirty="0" err="1" smtClean="0"/>
              <a:t>deltaT</a:t>
            </a:r>
            <a:r>
              <a:rPr lang="en-GB" b="1" baseline="0" dirty="0" smtClean="0"/>
              <a:t>: 0.4-&gt;0.5dB		deltaR:0dB</a:t>
            </a:r>
          </a:p>
          <a:p>
            <a:r>
              <a:rPr lang="en-GB" b="1" baseline="0" dirty="0" smtClean="0"/>
              <a:t>B7: </a:t>
            </a:r>
            <a:r>
              <a:rPr lang="en-GB" b="1" baseline="0" dirty="0" err="1" smtClean="0"/>
              <a:t>deltaT</a:t>
            </a:r>
            <a:r>
              <a:rPr lang="en-GB" b="1" baseline="0" dirty="0" smtClean="0"/>
              <a:t>: 0.5-&gt;0.7dB		</a:t>
            </a:r>
            <a:r>
              <a:rPr lang="en-GB" b="1" baseline="0" dirty="0" err="1" smtClean="0"/>
              <a:t>deltaR</a:t>
            </a:r>
            <a:r>
              <a:rPr lang="en-GB" b="1" baseline="0" dirty="0" smtClean="0"/>
              <a:t>: 0-&gt;0.2dB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905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530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Chair: No comments in</a:t>
            </a:r>
            <a:r>
              <a:rPr lang="en-GB" baseline="0" dirty="0" smtClean="0"/>
              <a:t> ad-hoc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06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32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8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26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040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530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421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8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30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7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525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07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3F2D2-3F02-418B-8209-F9D1CDF0B681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50CC8-C7A5-4177-999F-DD4076139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57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1+7, 7+8, 1+28 ad-hoc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Thursday Aug 21 2014</a:t>
            </a:r>
          </a:p>
          <a:p>
            <a:r>
              <a:rPr lang="en-GB" dirty="0" smtClean="0"/>
              <a:t>19:30-20:30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Vodafone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200" dirty="0" smtClean="0"/>
              <a:t>RAN4 #72 Dresden			R4-145552</a:t>
            </a:r>
          </a:p>
          <a:p>
            <a:pPr algn="l"/>
            <a:r>
              <a:rPr lang="en-GB" sz="3200" dirty="0" smtClean="0"/>
              <a:t>Vodafone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3734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A2: general discussion (1/2)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Issue 1:</a:t>
            </a:r>
          </a:p>
          <a:p>
            <a:r>
              <a:rPr lang="en-GB" dirty="0" smtClean="0"/>
              <a:t>Consider MSD and IL that can allow both implementations with and without trap filter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WF: </a:t>
            </a:r>
            <a:r>
              <a:rPr lang="en-GB" b="1" dirty="0"/>
              <a:t>Chair summary: no agreement, but if IL were low, trap filter could probably be more acceptable. Group agreed to focus on IL discussion in the ad-hoc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090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A2: general discussion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/>
              <a:t>Issue 2:</a:t>
            </a:r>
          </a:p>
          <a:p>
            <a:r>
              <a:rPr lang="en-GB" sz="2000" dirty="0" smtClean="0"/>
              <a:t>It is proposed to use trap filter (TF) within shared pain approach</a:t>
            </a:r>
          </a:p>
          <a:p>
            <a:r>
              <a:rPr lang="en-GB" sz="2000" dirty="0" smtClean="0"/>
              <a:t>Several understandings on</a:t>
            </a:r>
          </a:p>
          <a:p>
            <a:pPr lvl="1"/>
            <a:r>
              <a:rPr lang="en-GB" sz="2000" dirty="0" smtClean="0"/>
              <a:t>the IL of trap filter</a:t>
            </a:r>
          </a:p>
          <a:p>
            <a:pPr lvl="1"/>
            <a:r>
              <a:rPr lang="en-GB" sz="2000" dirty="0" smtClean="0"/>
              <a:t>and shared pain approach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WF: </a:t>
            </a:r>
            <a:r>
              <a:rPr lang="en-GB" sz="2000" b="1" dirty="0" smtClean="0"/>
              <a:t>chair summary: </a:t>
            </a:r>
            <a:r>
              <a:rPr lang="en-GB" sz="2000" b="1" dirty="0"/>
              <a:t>For at least low and high A2 band combinations (not considering very high bands, B42),</a:t>
            </a:r>
          </a:p>
          <a:p>
            <a:pPr marL="0" indent="0">
              <a:buNone/>
            </a:pPr>
            <a:endParaRPr lang="en-GB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912709"/>
              </p:ext>
            </p:extLst>
          </p:nvPr>
        </p:nvGraphicFramePr>
        <p:xfrm>
          <a:off x="1259632" y="3576672"/>
          <a:ext cx="7416824" cy="19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728192"/>
                <a:gridCol w="648072"/>
                <a:gridCol w="4104456"/>
              </a:tblGrid>
              <a:tr h="37084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∆T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Comments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Qualcomm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T=0.3 (DPX)+0.3 (TF)=0.6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0.3 (TF)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Based on 0.6 average IL for TF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Ericsson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Vodafone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KDDI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which would make it more acceptable, compromise, for those operators who don’t need trap filter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999850"/>
              </p:ext>
            </p:extLst>
          </p:nvPr>
        </p:nvGraphicFramePr>
        <p:xfrm>
          <a:off x="5076056" y="5949280"/>
          <a:ext cx="331236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080120"/>
                <a:gridCol w="1296144"/>
              </a:tblGrid>
              <a:tr h="37084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∆T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Low</a:t>
                      </a:r>
                      <a:r>
                        <a:rPr lang="en-GB" sz="1200" baseline="0" dirty="0" smtClean="0"/>
                        <a:t> band IL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0.5dB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0-&gt;0.3dB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1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1+28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 smtClean="0"/>
              <a:t>MSD calculation (B1)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 smtClean="0"/>
              <a:t>WF: not treated in ad-hoc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72359"/>
              </p:ext>
            </p:extLst>
          </p:nvPr>
        </p:nvGraphicFramePr>
        <p:xfrm>
          <a:off x="899592" y="2132856"/>
          <a:ext cx="7776863" cy="3383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2128"/>
                <a:gridCol w="768808"/>
                <a:gridCol w="960469"/>
                <a:gridCol w="791003"/>
                <a:gridCol w="720080"/>
                <a:gridCol w="792088"/>
                <a:gridCol w="259228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Band 1 CBW/Company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10MHz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20MHz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Comments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Ericsson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MSD</a:t>
                      </a:r>
                    </a:p>
                    <a:p>
                      <a:r>
                        <a:rPr lang="en-GB" sz="1200" dirty="0" err="1" smtClean="0"/>
                        <a:t>Refsens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</a:t>
                      </a:r>
                    </a:p>
                    <a:p>
                      <a:r>
                        <a:rPr lang="en-GB" sz="1200" dirty="0" smtClean="0"/>
                        <a:t>-92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5.5</a:t>
                      </a:r>
                    </a:p>
                    <a:p>
                      <a:r>
                        <a:rPr lang="en-GB" sz="1200" dirty="0" smtClean="0"/>
                        <a:t>-91.5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4.5</a:t>
                      </a:r>
                    </a:p>
                    <a:p>
                      <a:r>
                        <a:rPr lang="en-GB" sz="1200" dirty="0" smtClean="0"/>
                        <a:t>-90.7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</a:t>
                      </a:r>
                    </a:p>
                    <a:p>
                      <a:r>
                        <a:rPr lang="en-GB" sz="1200" dirty="0" smtClean="0"/>
                        <a:t>-90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ATT @ B1RX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[dB]</a:t>
                      </a:r>
                      <a:r>
                        <a:rPr lang="en-GB" sz="1200" baseline="0" dirty="0" smtClean="0">
                          <a:effectLst/>
                        </a:rPr>
                        <a:t> 40dB</a:t>
                      </a:r>
                      <a:endParaRPr lang="en-GB" sz="1200" b="0" dirty="0" smtClean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Qualcomm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10.2</a:t>
                      </a:r>
                    </a:p>
                    <a:p>
                      <a:r>
                        <a:rPr lang="en-GB" sz="1200" dirty="0" smtClean="0"/>
                        <a:t>-89.8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7.6</a:t>
                      </a:r>
                    </a:p>
                    <a:p>
                      <a:r>
                        <a:rPr lang="en-GB" sz="1200" dirty="0" smtClean="0"/>
                        <a:t>-89.4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6.2</a:t>
                      </a:r>
                    </a:p>
                    <a:p>
                      <a:r>
                        <a:rPr lang="en-GB" sz="1200" dirty="0" smtClean="0"/>
                        <a:t>-89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5.3</a:t>
                      </a:r>
                    </a:p>
                    <a:p>
                      <a:r>
                        <a:rPr lang="en-GB" sz="1200" dirty="0" smtClean="0"/>
                        <a:t>-88.7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r>
                        <a:rPr lang="en-GB" sz="1200" baseline="30000" dirty="0" smtClean="0"/>
                        <a:t>rd</a:t>
                      </a:r>
                      <a:r>
                        <a:rPr lang="en-GB" sz="1200" dirty="0" smtClean="0"/>
                        <a:t> H noise at LNA input is -97.7dBm, see backup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KDDI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</a:t>
                      </a:r>
                    </a:p>
                    <a:p>
                      <a:r>
                        <a:rPr lang="en-GB" sz="1200" dirty="0" smtClean="0"/>
                        <a:t>-90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7.5</a:t>
                      </a:r>
                    </a:p>
                    <a:p>
                      <a:r>
                        <a:rPr lang="en-GB" sz="1200" dirty="0" smtClean="0"/>
                        <a:t>-89.5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6.2</a:t>
                      </a:r>
                    </a:p>
                    <a:p>
                      <a:r>
                        <a:rPr lang="en-GB" sz="1200" dirty="0" smtClean="0"/>
                        <a:t>-89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5.5</a:t>
                      </a:r>
                    </a:p>
                    <a:p>
                      <a:r>
                        <a:rPr lang="en-GB" sz="1200" dirty="0" smtClean="0"/>
                        <a:t>-88.5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Broadcom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9.7</a:t>
                      </a:r>
                    </a:p>
                    <a:p>
                      <a:r>
                        <a:rPr lang="en-GB" sz="1200" dirty="0" smtClean="0"/>
                        <a:t>-90.3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7.1</a:t>
                      </a:r>
                    </a:p>
                    <a:p>
                      <a:r>
                        <a:rPr lang="en-GB" sz="1200" dirty="0" smtClean="0"/>
                        <a:t>-89.9</a:t>
                      </a:r>
                    </a:p>
                    <a:p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5.7</a:t>
                      </a:r>
                    </a:p>
                    <a:p>
                      <a:r>
                        <a:rPr lang="en-GB" sz="1200" dirty="0" smtClean="0"/>
                        <a:t>-89.5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4.8</a:t>
                      </a:r>
                    </a:p>
                    <a:p>
                      <a:r>
                        <a:rPr lang="en-GB" sz="1200" dirty="0" smtClean="0"/>
                        <a:t>-89.2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Motorola</a:t>
                      </a:r>
                      <a:r>
                        <a:rPr lang="en-GB" sz="1200" baseline="0" dirty="0" smtClean="0"/>
                        <a:t> Mobility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5.2</a:t>
                      </a:r>
                    </a:p>
                    <a:p>
                      <a:r>
                        <a:rPr lang="en-GB" sz="1200" dirty="0" smtClean="0"/>
                        <a:t>-94.8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3.3</a:t>
                      </a:r>
                    </a:p>
                    <a:p>
                      <a:r>
                        <a:rPr lang="en-GB" sz="1200" dirty="0" smtClean="0"/>
                        <a:t>-93.7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</a:p>
                    <a:p>
                      <a:r>
                        <a:rPr lang="en-GB" sz="1200" dirty="0" smtClean="0"/>
                        <a:t>-92.7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</a:p>
                    <a:p>
                      <a:r>
                        <a:rPr lang="en-GB" sz="1200" dirty="0" smtClean="0"/>
                        <a:t>-92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Assumed 80dB coupling loss as rest of companies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AVERAGE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8.6</a:t>
                      </a:r>
                    </a:p>
                    <a:p>
                      <a:r>
                        <a:rPr lang="en-GB" sz="1200" dirty="0" smtClean="0"/>
                        <a:t>-91.4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6.2</a:t>
                      </a:r>
                    </a:p>
                    <a:p>
                      <a:r>
                        <a:rPr lang="en-GB" sz="1200" dirty="0" smtClean="0"/>
                        <a:t>-90.8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</a:t>
                      </a:r>
                    </a:p>
                    <a:p>
                      <a:r>
                        <a:rPr lang="en-GB" sz="1200" dirty="0" smtClean="0"/>
                        <a:t>-90.2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4.3</a:t>
                      </a:r>
                    </a:p>
                    <a:p>
                      <a:r>
                        <a:rPr lang="en-GB" sz="1200" dirty="0" smtClean="0"/>
                        <a:t>-89.7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4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7+8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 smtClean="0"/>
              <a:t>MSD calculation (B7):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 smtClean="0"/>
              <a:t>WF</a:t>
            </a:r>
            <a:r>
              <a:rPr lang="en-GB" sz="1800" dirty="0"/>
              <a:t>: not treated in </a:t>
            </a:r>
            <a:r>
              <a:rPr lang="en-GB" sz="1800" dirty="0" smtClean="0"/>
              <a:t>ad-hoc</a:t>
            </a:r>
            <a:endParaRPr lang="en-GB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10386"/>
              </p:ext>
            </p:extLst>
          </p:nvPr>
        </p:nvGraphicFramePr>
        <p:xfrm>
          <a:off x="1187624" y="2204864"/>
          <a:ext cx="7128792" cy="2286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2128"/>
                <a:gridCol w="681729"/>
                <a:gridCol w="916928"/>
                <a:gridCol w="1281663"/>
                <a:gridCol w="1008112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Band 7 CBW/Company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10MHz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20MHz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Comments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Qualcomm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7.6</a:t>
                      </a:r>
                    </a:p>
                    <a:p>
                      <a:r>
                        <a:rPr lang="en-GB" sz="1200" dirty="0" smtClean="0"/>
                        <a:t>-87.4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6.2</a:t>
                      </a:r>
                    </a:p>
                    <a:p>
                      <a:r>
                        <a:rPr lang="en-GB" sz="1200" dirty="0" smtClean="0"/>
                        <a:t>-87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5.3</a:t>
                      </a:r>
                    </a:p>
                    <a:p>
                      <a:r>
                        <a:rPr lang="en-GB" sz="1200" dirty="0" smtClean="0"/>
                        <a:t>-86.7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r>
                        <a:rPr lang="en-GB" sz="1200" baseline="30000" dirty="0" smtClean="0"/>
                        <a:t>rd</a:t>
                      </a:r>
                      <a:r>
                        <a:rPr lang="en-GB" sz="1200" dirty="0" smtClean="0"/>
                        <a:t> H noise at LNA input is -97.7dBm, see backup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Based</a:t>
                      </a:r>
                      <a:r>
                        <a:rPr lang="en-GB" sz="1200" baseline="0" dirty="0" smtClean="0"/>
                        <a:t> on Broadcom MSD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7.1</a:t>
                      </a:r>
                    </a:p>
                    <a:p>
                      <a:r>
                        <a:rPr lang="en-GB" sz="1200" dirty="0" smtClean="0"/>
                        <a:t>-87.9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5.7</a:t>
                      </a:r>
                    </a:p>
                    <a:p>
                      <a:r>
                        <a:rPr lang="en-GB" sz="1200" dirty="0" smtClean="0"/>
                        <a:t>-87.5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4.8</a:t>
                      </a:r>
                    </a:p>
                    <a:p>
                      <a:r>
                        <a:rPr lang="en-GB" sz="1200" dirty="0" smtClean="0"/>
                        <a:t>-87.2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Based on MM MSD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3.3</a:t>
                      </a:r>
                    </a:p>
                    <a:p>
                      <a:r>
                        <a:rPr lang="en-GB" sz="1200" dirty="0" smtClean="0"/>
                        <a:t>-91.7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</a:p>
                    <a:p>
                      <a:r>
                        <a:rPr lang="en-GB" sz="1200" dirty="0" smtClean="0"/>
                        <a:t>-90.7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</a:p>
                    <a:p>
                      <a:r>
                        <a:rPr lang="en-GB" sz="1200" dirty="0" smtClean="0"/>
                        <a:t>-90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/>
                        <a:t>Assumed 80dB coupling loss as rest of companies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AVERAGE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</a:t>
                      </a:r>
                    </a:p>
                    <a:p>
                      <a:r>
                        <a:rPr lang="en-GB" sz="1200" dirty="0" smtClean="0"/>
                        <a:t>-89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4.8</a:t>
                      </a:r>
                    </a:p>
                    <a:p>
                      <a:r>
                        <a:rPr lang="en-GB" sz="1200" dirty="0" smtClean="0"/>
                        <a:t>-88.4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4.03</a:t>
                      </a:r>
                    </a:p>
                    <a:p>
                      <a:r>
                        <a:rPr lang="en-GB" sz="1200" dirty="0" smtClean="0"/>
                        <a:t>-88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4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 up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QCM calculation of third harmonic noise at LNA input. Done for CA_4+17 (R4-124627)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349414"/>
              </p:ext>
            </p:extLst>
          </p:nvPr>
        </p:nvGraphicFramePr>
        <p:xfrm>
          <a:off x="755576" y="3140968"/>
          <a:ext cx="3975100" cy="3048000"/>
        </p:xfrm>
        <a:graphic>
          <a:graphicData uri="http://schemas.openxmlformats.org/drawingml/2006/table">
            <a:tbl>
              <a:tblPr firstRow="1" firstCol="1" bandRow="1"/>
              <a:tblGrid>
                <a:gridCol w="1676400"/>
                <a:gridCol w="481330"/>
                <a:gridCol w="674370"/>
                <a:gridCol w="499745"/>
                <a:gridCol w="643255"/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Primary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Diversity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Parameter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Value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H3 level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Value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H3 level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B17 Tx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B17 PA H3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-50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-22.5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-50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-22.5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B17 duplexer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-62.5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-62.5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Harmonic filter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-93.0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30.5</a:t>
                      </a:r>
                      <a:endParaRPr lang="en-GB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-93.0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LB switch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-96.5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-91.4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-96.5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-91.4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Diplexer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-106.4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-106.4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Antenna isolation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-116.4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HB switch attenuation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0.7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-107.1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0.7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-117.1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HB switch H3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-126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-107.0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-111.9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-110.8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B4 duplexer attenuation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-108.6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-112.4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B4 duplexer H3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-126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-108.6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-111.9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-109.1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B17 PA to B4 LNA isolation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-102.5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Single chip DA to LNA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-100.0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-100.0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Composite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-97.7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-97.7</a:t>
                      </a:r>
                      <a:endParaRPr lang="en-GB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82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 up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Broadcom (R4-143398)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3870398" y="6348190"/>
            <a:ext cx="3760177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99" y="2204864"/>
            <a:ext cx="3760177" cy="428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73435"/>
              </p:ext>
            </p:extLst>
          </p:nvPr>
        </p:nvGraphicFramePr>
        <p:xfrm>
          <a:off x="251520" y="5882606"/>
          <a:ext cx="3546867" cy="609600"/>
        </p:xfrm>
        <a:graphic>
          <a:graphicData uri="http://schemas.openxmlformats.org/drawingml/2006/table">
            <a:tbl>
              <a:tblPr firstRow="1" firstCol="1" bandRow="1"/>
              <a:tblGrid>
                <a:gridCol w="1398567"/>
                <a:gridCol w="537075"/>
                <a:gridCol w="537075"/>
                <a:gridCol w="537075"/>
                <a:gridCol w="537075"/>
              </a:tblGrid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Company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Band 1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5 MHz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10 MHz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15 MHz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20 MHz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Broadcom alternative 1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-90.3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-89.9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</a:rPr>
                        <a:t>-89.5</a:t>
                      </a:r>
                      <a:endParaRPr lang="en-GB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</a:rPr>
                        <a:t>-89.2</a:t>
                      </a:r>
                      <a:endParaRPr lang="en-GB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22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 up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Motorola Mobility (R4-143641)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1403648" y="5733256"/>
            <a:ext cx="6984776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9862"/>
            <a:ext cx="7128792" cy="3699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46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1+7 (20 min)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530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1+7: Documents @RAN4#72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800" dirty="0" smtClean="0"/>
              <a:t>Documents at RAN4#72</a:t>
            </a:r>
          </a:p>
          <a:p>
            <a:pPr lvl="1"/>
            <a:r>
              <a:rPr lang="en-GB" sz="1800" dirty="0" smtClean="0"/>
              <a:t>R4-144332, Way forward on B1+B7 CA, LG </a:t>
            </a:r>
            <a:r>
              <a:rPr lang="en-GB" sz="1800" dirty="0" err="1" smtClean="0"/>
              <a:t>Uplus</a:t>
            </a:r>
            <a:endParaRPr lang="en-GB" sz="1800" dirty="0" smtClean="0"/>
          </a:p>
          <a:p>
            <a:pPr marL="457200" lvl="1" indent="0">
              <a:buNone/>
            </a:pPr>
            <a:r>
              <a:rPr lang="en-GB" sz="1800" dirty="0" smtClean="0">
                <a:solidFill>
                  <a:srgbClr val="00B050"/>
                </a:solidFill>
              </a:rPr>
              <a:t>Decision: Approved in main session</a:t>
            </a:r>
          </a:p>
          <a:p>
            <a:pPr lvl="1"/>
            <a:r>
              <a:rPr lang="en-GB" sz="1800" dirty="0" smtClean="0"/>
              <a:t>R4-145108, TP for TR 36.851: Updated IL data for Band 1 and Band 7, Qualcomm Incorporated</a:t>
            </a:r>
          </a:p>
          <a:p>
            <a:pPr marL="457200" lvl="1" indent="0">
              <a:buNone/>
            </a:pPr>
            <a:r>
              <a:rPr lang="en-GB" sz="1800" dirty="0" smtClean="0"/>
              <a:t>Decision:</a:t>
            </a:r>
          </a:p>
          <a:p>
            <a:pPr lvl="1"/>
            <a:r>
              <a:rPr lang="en-GB" sz="1800" dirty="0" smtClean="0"/>
              <a:t>R4-145109, TP for TR 36.851: Band 1 and Band 7 UE </a:t>
            </a:r>
            <a:r>
              <a:rPr lang="en-GB" sz="1800" dirty="0" err="1" smtClean="0"/>
              <a:t>Tx</a:t>
            </a:r>
            <a:r>
              <a:rPr lang="en-GB" sz="1800" dirty="0" smtClean="0"/>
              <a:t> and Rx relaxations, Qualcomm Incorporated, LG Electronics, Nokia Corporation</a:t>
            </a:r>
          </a:p>
          <a:p>
            <a:pPr marL="457200" lvl="1" indent="0">
              <a:buNone/>
            </a:pPr>
            <a:r>
              <a:rPr lang="en-GB" sz="1800" dirty="0" smtClean="0"/>
              <a:t>Decision</a:t>
            </a:r>
          </a:p>
          <a:p>
            <a:pPr lvl="1"/>
            <a:r>
              <a:rPr lang="fr-FR" sz="1800" dirty="0" smtClean="0"/>
              <a:t>R4-144732, 1+7 relaxations </a:t>
            </a:r>
            <a:r>
              <a:rPr lang="fr-FR" sz="1800" dirty="0" err="1" smtClean="0"/>
              <a:t>proposal</a:t>
            </a:r>
            <a:r>
              <a:rPr lang="fr-FR" sz="1800" dirty="0" smtClean="0"/>
              <a:t>, Vodafone</a:t>
            </a:r>
          </a:p>
          <a:p>
            <a:pPr marL="457200" lvl="1" indent="0">
              <a:buNone/>
            </a:pPr>
            <a:r>
              <a:rPr lang="fr-FR" sz="1800" dirty="0" err="1" smtClean="0"/>
              <a:t>Decision</a:t>
            </a:r>
            <a:r>
              <a:rPr lang="fr-FR" sz="1800" dirty="0" smtClean="0"/>
              <a:t>:</a:t>
            </a:r>
          </a:p>
          <a:p>
            <a:pPr lvl="1"/>
            <a:r>
              <a:rPr lang="en-GB" sz="1800" dirty="0" smtClean="0"/>
              <a:t>R4-144733, TP to 36.851 to add CA_1A-7A remaining specs, Vodafone</a:t>
            </a:r>
          </a:p>
          <a:p>
            <a:pPr marL="457200" lvl="1" indent="0">
              <a:buNone/>
            </a:pPr>
            <a:r>
              <a:rPr lang="en-GB" sz="1800" dirty="0" smtClean="0"/>
              <a:t>Decision:</a:t>
            </a:r>
          </a:p>
          <a:p>
            <a:pPr lvl="1"/>
            <a:endParaRPr lang="fr-FR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25762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1+7: CRs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 smtClean="0"/>
              <a:t>R4-144734 CR to 36.101 Rel-12 to introduce 1+7 (Rel-12) Vodafone</a:t>
            </a:r>
          </a:p>
          <a:p>
            <a:r>
              <a:rPr lang="en-GB" dirty="0" smtClean="0"/>
              <a:t>R4-145110 Introduction of CA_1A-7A into 36.101 (Rel-12) Qualcomm Incorporated, LG Electronics, Nokia Corporation, Intel Corporation, </a:t>
            </a:r>
            <a:r>
              <a:rPr lang="en-GB" dirty="0" err="1" smtClean="0"/>
              <a:t>MediaTek</a:t>
            </a:r>
            <a:endParaRPr lang="en-GB" dirty="0" smtClean="0"/>
          </a:p>
          <a:p>
            <a:r>
              <a:rPr lang="en-GB" dirty="0" smtClean="0"/>
              <a:t>R4-144558 Introduction of CA band combination Band 1 and Band 7 to TS 36.104 Rel-12 LG Electronics, Huawei and LG </a:t>
            </a:r>
            <a:r>
              <a:rPr lang="en-GB" dirty="0" err="1" smtClean="0"/>
              <a:t>Uplus</a:t>
            </a:r>
            <a:endParaRPr lang="en-GB" dirty="0" smtClean="0"/>
          </a:p>
          <a:p>
            <a:r>
              <a:rPr lang="en-GB" dirty="0" smtClean="0"/>
              <a:t>R4-144735</a:t>
            </a:r>
            <a:r>
              <a:rPr lang="en-GB" dirty="0"/>
              <a:t> </a:t>
            </a:r>
            <a:r>
              <a:rPr lang="en-GB" dirty="0" smtClean="0"/>
              <a:t>CR to 36.104 Rel-12 to introduce 1+7 Vodafone</a:t>
            </a:r>
          </a:p>
          <a:p>
            <a:r>
              <a:rPr lang="en-GB" dirty="0" smtClean="0"/>
              <a:t>R4-144559 Introduction of CA band combination Band 1 and Band 7 to TS 36.141 Rel-12 LG Electronics, Huawei and LG </a:t>
            </a:r>
            <a:r>
              <a:rPr lang="en-GB" dirty="0" err="1" smtClean="0"/>
              <a:t>Uplus</a:t>
            </a:r>
            <a:endParaRPr lang="en-GB" dirty="0" smtClean="0"/>
          </a:p>
          <a:p>
            <a:r>
              <a:rPr lang="en-GB" dirty="0" smtClean="0"/>
              <a:t>R4-144736 CR to 36.141 Rel-12 to introduce 1+7 Vodafone</a:t>
            </a:r>
          </a:p>
          <a:p>
            <a:r>
              <a:rPr lang="en-GB" dirty="0" smtClean="0"/>
              <a:t>R4-145111 Introduction of CA_1A-7A into 36.307 (Rel-10) Qualcomm Incorporated, LG Electronics, Nokia </a:t>
            </a:r>
            <a:r>
              <a:rPr lang="en-GB" dirty="0" err="1" smtClean="0"/>
              <a:t>Corpo</a:t>
            </a:r>
            <a:endParaRPr lang="en-GB" dirty="0" smtClean="0"/>
          </a:p>
          <a:p>
            <a:r>
              <a:rPr lang="en-GB" dirty="0" smtClean="0"/>
              <a:t>R4-145112 Introduction of CA_1A-7A into 36.307 (Rel-11) Qualcomm Incorporated, LG Electronics, Nokia </a:t>
            </a:r>
            <a:r>
              <a:rPr lang="en-GB" dirty="0" err="1" smtClean="0"/>
              <a:t>Corpo</a:t>
            </a:r>
            <a:endParaRPr lang="en-GB" dirty="0" smtClean="0"/>
          </a:p>
          <a:p>
            <a:r>
              <a:rPr lang="en-GB" dirty="0" smtClean="0"/>
              <a:t>R4-145113 Introduction of CA_1A-7A into 36.307 (Rel-12) Qualcomm Incorporated, LG Electronics, Nokia </a:t>
            </a:r>
            <a:r>
              <a:rPr lang="en-GB" dirty="0" err="1" smtClean="0"/>
              <a:t>Corpo</a:t>
            </a:r>
            <a:endParaRPr lang="en-GB" dirty="0" smtClean="0"/>
          </a:p>
          <a:p>
            <a:r>
              <a:rPr lang="en-GB" dirty="0" smtClean="0"/>
              <a:t>R4-144737 CR to 36.307 Rel-10 to introduce 1+7 Vodafone</a:t>
            </a:r>
          </a:p>
          <a:p>
            <a:r>
              <a:rPr lang="en-GB" dirty="0" smtClean="0"/>
              <a:t>R4-144738 CR to 36.307 Rel-11 to introduce 1+7 Vodafone</a:t>
            </a:r>
          </a:p>
          <a:p>
            <a:r>
              <a:rPr lang="en-GB" dirty="0" smtClean="0"/>
              <a:t>R4-144739 CR to 36.307 Rel-12 to introduce 1+7 Vodafone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0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1+7: Summary of updates</a:t>
            </a:r>
            <a:br>
              <a:rPr lang="en-GB" dirty="0" smtClean="0"/>
            </a:br>
            <a:r>
              <a:rPr lang="en-GB" dirty="0" smtClean="0"/>
              <a:t>compared to previous meetings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GB" sz="1600" dirty="0" smtClean="0"/>
              <a:t>RAN64 tasked RAN4 to conclude on the topic at RAN4#72 or RAN65 will decide [meeting minutes at RAN64 meeting]</a:t>
            </a:r>
          </a:p>
          <a:p>
            <a:endParaRPr lang="en-GB" sz="1600" dirty="0" smtClean="0"/>
          </a:p>
          <a:p>
            <a:r>
              <a:rPr lang="en-GB" sz="1600" dirty="0" smtClean="0"/>
              <a:t>LG </a:t>
            </a:r>
            <a:r>
              <a:rPr lang="en-GB" sz="1600" dirty="0" err="1" smtClean="0"/>
              <a:t>Uplus</a:t>
            </a:r>
            <a:r>
              <a:rPr lang="en-GB" sz="1600" dirty="0" smtClean="0"/>
              <a:t> way forward based on compromise         		                                                        in RP-140755</a:t>
            </a:r>
          </a:p>
          <a:p>
            <a:endParaRPr lang="en-GB" sz="1600" dirty="0" smtClean="0"/>
          </a:p>
          <a:p>
            <a:r>
              <a:rPr lang="en-GB" sz="1600" dirty="0" smtClean="0"/>
              <a:t>Qualcomm new vendor data in R4-145108 and data from R4-142092 (LG Electronics) and R4-144732</a:t>
            </a:r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r>
              <a:rPr lang="en-GB" sz="1600" dirty="0" smtClean="0">
                <a:solidFill>
                  <a:srgbClr val="0070C0"/>
                </a:solidFill>
              </a:rPr>
              <a:t>UPDATE: first column is same vendor as last column. Decision: remove first column</a:t>
            </a:r>
          </a:p>
          <a:p>
            <a:r>
              <a:rPr lang="en-GB" sz="1600" dirty="0" smtClean="0"/>
              <a:t>Qualcomm new proposal in R4-145109</a:t>
            </a:r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en-GB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165354"/>
              </p:ext>
            </p:extLst>
          </p:nvPr>
        </p:nvGraphicFramePr>
        <p:xfrm>
          <a:off x="5868144" y="2204864"/>
          <a:ext cx="216024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20080"/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∆T[dB]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∆R[dB]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B1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</a:t>
                      </a:r>
                      <a:endParaRPr lang="en-GB" sz="14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B7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0.1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381430"/>
              </p:ext>
            </p:extLst>
          </p:nvPr>
        </p:nvGraphicFramePr>
        <p:xfrm>
          <a:off x="2051720" y="3717032"/>
          <a:ext cx="5953124" cy="1097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3308"/>
                <a:gridCol w="758814"/>
                <a:gridCol w="758814"/>
                <a:gridCol w="758814"/>
                <a:gridCol w="807118"/>
                <a:gridCol w="731292"/>
                <a:gridCol w="687482"/>
                <a:gridCol w="68748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 bands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 </a:t>
                      </a:r>
                      <a:r>
                        <a:rPr lang="en-US" sz="900" b="1" strike="sngStrike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(Note 1)</a:t>
                      </a:r>
                      <a:endParaRPr lang="en-GB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u="sng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 (dB)</a:t>
                      </a:r>
                      <a:endParaRPr lang="en-GB" sz="900" b="1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 Tx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0.85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 Rx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en-US" sz="900" strike="sngStrike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0.98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 Tx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en-US" sz="900" strike="sngStrike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1.02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0.5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 Rx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0.58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strike="sngStrike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</a:t>
                      </a: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1.55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US" sz="900" strike="sngStrike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NOTE 1:	The values for this device are reported under nominal conditions.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US" sz="900" u="sng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72868"/>
              </p:ext>
            </p:extLst>
          </p:nvPr>
        </p:nvGraphicFramePr>
        <p:xfrm>
          <a:off x="5868144" y="5517232"/>
          <a:ext cx="216024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20080"/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∆T[dB]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∆R[dB]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B1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</a:t>
                      </a:r>
                      <a:endParaRPr lang="en-GB" sz="14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B7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0.7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0.2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916238" y="365760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Ecuación" r:id="rId4" imgW="190417" imgH="203112" progId="Equation.3">
                  <p:embed/>
                </p:oleObj>
              </mc:Choice>
              <mc:Fallback>
                <p:oleObj name="Ecuación" r:id="rId4" imgW="190417" imgH="203112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3657600"/>
                        <a:ext cx="123825" cy="133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929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1+7: convergence of proposals</a:t>
            </a:r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379937"/>
              </p:ext>
            </p:extLst>
          </p:nvPr>
        </p:nvGraphicFramePr>
        <p:xfrm>
          <a:off x="1115616" y="1988840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010401"/>
              </p:ext>
            </p:extLst>
          </p:nvPr>
        </p:nvGraphicFramePr>
        <p:xfrm>
          <a:off x="4427984" y="3212976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490603"/>
              </p:ext>
            </p:extLst>
          </p:nvPr>
        </p:nvGraphicFramePr>
        <p:xfrm>
          <a:off x="2843808" y="1988840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507685"/>
              </p:ext>
            </p:extLst>
          </p:nvPr>
        </p:nvGraphicFramePr>
        <p:xfrm>
          <a:off x="4427984" y="1988840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321567"/>
              </p:ext>
            </p:extLst>
          </p:nvPr>
        </p:nvGraphicFramePr>
        <p:xfrm>
          <a:off x="2915816" y="4437112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396810"/>
              </p:ext>
            </p:extLst>
          </p:nvPr>
        </p:nvGraphicFramePr>
        <p:xfrm>
          <a:off x="4427984" y="4437112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043608" y="2996952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43608" y="4221088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5400000">
            <a:off x="5148064" y="3356992"/>
            <a:ext cx="2592288" cy="4320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7164288" y="2996952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 smtClean="0"/>
              <a:t>?</a:t>
            </a:r>
            <a:endParaRPr lang="en-GB" sz="6600" dirty="0"/>
          </a:p>
        </p:txBody>
      </p:sp>
    </p:spTree>
    <p:extLst>
      <p:ext uri="{BB962C8B-B14F-4D97-AF65-F5344CB8AC3E}">
        <p14:creationId xmlns:p14="http://schemas.microsoft.com/office/powerpoint/2010/main" val="320547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1+7: WF</a:t>
            </a:r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996290"/>
              </p:ext>
            </p:extLst>
          </p:nvPr>
        </p:nvGraphicFramePr>
        <p:xfrm>
          <a:off x="1115616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328225"/>
              </p:ext>
            </p:extLst>
          </p:nvPr>
        </p:nvGraphicFramePr>
        <p:xfrm>
          <a:off x="4427984" y="2708920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324713"/>
              </p:ext>
            </p:extLst>
          </p:nvPr>
        </p:nvGraphicFramePr>
        <p:xfrm>
          <a:off x="2843808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45240"/>
              </p:ext>
            </p:extLst>
          </p:nvPr>
        </p:nvGraphicFramePr>
        <p:xfrm>
          <a:off x="4427984" y="1484784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30085"/>
              </p:ext>
            </p:extLst>
          </p:nvPr>
        </p:nvGraphicFramePr>
        <p:xfrm>
          <a:off x="2915816" y="3933056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0.1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09585"/>
              </p:ext>
            </p:extLst>
          </p:nvPr>
        </p:nvGraphicFramePr>
        <p:xfrm>
          <a:off x="4427984" y="3933056"/>
          <a:ext cx="13681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6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043608" y="2492896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43608" y="3717032"/>
            <a:ext cx="47525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5400000">
            <a:off x="5148064" y="2852936"/>
            <a:ext cx="2592288" cy="4320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416800"/>
              </p:ext>
            </p:extLst>
          </p:nvPr>
        </p:nvGraphicFramePr>
        <p:xfrm>
          <a:off x="6876256" y="2657480"/>
          <a:ext cx="1800200" cy="822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2048"/>
                <a:gridCol w="704920"/>
                <a:gridCol w="663232"/>
              </a:tblGrid>
              <a:tr h="240027"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∆T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0.4-&gt;0.5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</a:t>
                      </a:r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B7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0.5-&gt;0.7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0-&gt;0.2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545039"/>
              </p:ext>
            </p:extLst>
          </p:nvPr>
        </p:nvGraphicFramePr>
        <p:xfrm>
          <a:off x="1428328" y="5338911"/>
          <a:ext cx="6096000" cy="111442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143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E-UTRA bands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IL (dB)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 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IL (dB)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 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AVG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 Tx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1,32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 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0,795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 Rx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0,98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0,718333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7 Tx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1,41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1,02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0,971667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7 Rx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 dirty="0">
                          <a:effectLst/>
                        </a:rPr>
                        <a:t>0,4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1,55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u="none" strike="noStrike">
                          <a:effectLst/>
                        </a:rPr>
                        <a:t>0,8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0,931667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12780" y="5050879"/>
            <a:ext cx="2657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</a:rPr>
              <a:t>UPDATED and CORRECTED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4248" y="2308230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WF: Chair summary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67953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A2 combinations:</a:t>
            </a:r>
            <a:br>
              <a:rPr lang="en-GB" dirty="0" smtClean="0"/>
            </a:br>
            <a:r>
              <a:rPr lang="en-GB" dirty="0"/>
              <a:t>G</a:t>
            </a:r>
            <a:r>
              <a:rPr lang="en-GB" dirty="0" smtClean="0"/>
              <a:t>eneral aspects, (10 min) 1+28 (10) and </a:t>
            </a:r>
            <a:r>
              <a:rPr lang="en-GB" dirty="0"/>
              <a:t>7</a:t>
            </a:r>
            <a:r>
              <a:rPr lang="en-GB" dirty="0" smtClean="0"/>
              <a:t>+28 (10 min)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61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A2: Documents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800" dirty="0" smtClean="0"/>
              <a:t>General</a:t>
            </a:r>
          </a:p>
          <a:p>
            <a:r>
              <a:rPr lang="en-GB" sz="1800" dirty="0"/>
              <a:t>R4-144972	Use of harmonic filters for class A2 UE </a:t>
            </a:r>
            <a:r>
              <a:rPr lang="en-GB" sz="1800" dirty="0" smtClean="0"/>
              <a:t>requirements Ericsson (Noted)</a:t>
            </a:r>
            <a:endParaRPr lang="en-GB" sz="1800" dirty="0"/>
          </a:p>
          <a:p>
            <a:r>
              <a:rPr lang="en-GB" sz="1800" dirty="0"/>
              <a:t>R4-144396	Potential issue and solution for harmonic </a:t>
            </a:r>
            <a:r>
              <a:rPr lang="en-GB" sz="1800" dirty="0" smtClean="0"/>
              <a:t>issue NTT DOCOMO (Noted)</a:t>
            </a:r>
            <a:endParaRPr lang="en-GB" sz="1800" dirty="0"/>
          </a:p>
          <a:p>
            <a:r>
              <a:rPr lang="en-GB" sz="1800" dirty="0" smtClean="0"/>
              <a:t>R4-145122	Way Forward for class A2 UE requirements Qualcomm Incorporated (Noted)</a:t>
            </a:r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/>
              <a:t>7+8</a:t>
            </a:r>
          </a:p>
          <a:p>
            <a:r>
              <a:rPr lang="en-GB" sz="1800" dirty="0"/>
              <a:t>R4-145121	TP for 36.851:  Band 7 and Band 8 class A2 reference sensitivity Qualcomm Incorporated</a:t>
            </a:r>
          </a:p>
          <a:p>
            <a:r>
              <a:rPr lang="en-GB" sz="1800" dirty="0"/>
              <a:t>R4-144755	Band 7+8 reference sensitivity and TP to 36.851 Vodafone</a:t>
            </a:r>
          </a:p>
          <a:p>
            <a:r>
              <a:rPr lang="en-GB" sz="1800" dirty="0"/>
              <a:t>CRs</a:t>
            </a:r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/>
              <a:t>1+28</a:t>
            </a:r>
          </a:p>
          <a:p>
            <a:r>
              <a:rPr lang="en-GB" sz="1800" dirty="0" smtClean="0"/>
              <a:t>R4-144643	Way Forward on UE Architecture for CA_B1-B28 KDDI (Noted)</a:t>
            </a:r>
          </a:p>
          <a:p>
            <a:r>
              <a:rPr lang="en-GB" sz="1800" dirty="0" smtClean="0"/>
              <a:t>R4-144644	TP for TR36.851: UE RF requirements for CA_B1-B28 KDDI</a:t>
            </a:r>
          </a:p>
          <a:p>
            <a:r>
              <a:rPr lang="en-GB" sz="1800" dirty="0" smtClean="0"/>
              <a:t>R4-145116	TP for 36.851:  Band 1 and Band 28 class A2 reference sensitivity Qualcomm Incorporated</a:t>
            </a:r>
          </a:p>
          <a:p>
            <a:r>
              <a:rPr lang="en-GB" sz="1800" dirty="0" smtClean="0"/>
              <a:t>CRs</a:t>
            </a:r>
          </a:p>
        </p:txBody>
      </p:sp>
    </p:spTree>
    <p:extLst>
      <p:ext uri="{BB962C8B-B14F-4D97-AF65-F5344CB8AC3E}">
        <p14:creationId xmlns:p14="http://schemas.microsoft.com/office/powerpoint/2010/main" val="44978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2371</Words>
  <Application>Microsoft Office PowerPoint</Application>
  <PresentationFormat>On-screen Show (4:3)</PresentationFormat>
  <Paragraphs>675</Paragraphs>
  <Slides>16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Ecuación</vt:lpstr>
      <vt:lpstr>1+7, 7+8, 1+28 ad-hoc</vt:lpstr>
      <vt:lpstr>1+7 (20 min)</vt:lpstr>
      <vt:lpstr>1+7: Documents @RAN4#72</vt:lpstr>
      <vt:lpstr>1+7: CRs</vt:lpstr>
      <vt:lpstr>1+7: Summary of updates compared to previous meetings</vt:lpstr>
      <vt:lpstr>1+7: convergence of proposals</vt:lpstr>
      <vt:lpstr>1+7: WF</vt:lpstr>
      <vt:lpstr>A2 combinations: General aspects, (10 min) 1+28 (10) and 7+28 (10 min)</vt:lpstr>
      <vt:lpstr>A2: Documents</vt:lpstr>
      <vt:lpstr>A2: general discussion (1/2)</vt:lpstr>
      <vt:lpstr>A2: general discussion (2/2)</vt:lpstr>
      <vt:lpstr>1+28</vt:lpstr>
      <vt:lpstr>7+8</vt:lpstr>
      <vt:lpstr>Back up 1</vt:lpstr>
      <vt:lpstr>Back up 2</vt:lpstr>
      <vt:lpstr>Back up 3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1+7, 7+8, 1+28 ad-hoc</dc:title>
  <dc:creator>Anaya, Luis, Vodafone Group (lanayac)</dc:creator>
  <cp:lastModifiedBy>Anaya, Luis, Vodafone Group (lanayac)</cp:lastModifiedBy>
  <cp:revision>157</cp:revision>
  <dcterms:created xsi:type="dcterms:W3CDTF">2014-08-18T13:47:52Z</dcterms:created>
  <dcterms:modified xsi:type="dcterms:W3CDTF">2014-08-22T08:08:09Z</dcterms:modified>
</cp:coreProperties>
</file>