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3927549-1CF4-4E88-BC00-2C38AF7EA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4338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1C67C44-ED0B-4DCD-88C2-C133406B6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77382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5CDB82-492D-45EF-AD7F-60ED05B4D2F2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88E7E-4BAD-4E87-B225-C0A3581ED45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49012-05D0-459D-A324-DDBD1B3986C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918C0-FC98-45C5-A8FD-F4F64BBD2C7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BB301-0426-4F48-BD69-BACFA18F83E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6BEF7-4665-4400-86AB-2AC05B8976C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85506-50C1-45BD-B905-D84BD50EB4D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A99CD-EC6A-46F6-A302-C544E7BF74F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6D3EF-625F-452D-A1C5-A09FB37B656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00FD4-D7FE-4E1E-91EF-F0734A87CFB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66292-7B46-42AA-92FA-64EC4A87BC5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F1CB5D-779A-4B21-A150-E8EB55B6B47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306ED84A-63A2-4FCA-BE3E-8FA19BDF58A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smtClean="0"/>
              <a:t>Way Forward for PRS Signal Levels in RSTD Delay Test Cases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Alcatel-Lucent, Ericsson, Intel, </a:t>
            </a:r>
            <a:r>
              <a:rPr lang="en-US" altLang="en-US" dirty="0" err="1" smtClean="0"/>
              <a:t>Huawei</a:t>
            </a:r>
            <a:endParaRPr lang="en-US" alt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934200" y="457200"/>
            <a:ext cx="1257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 smtClean="0"/>
              <a:t>R4-142523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Background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RSTD reporting delay test cases in TS 36.133 are defined with ETU30 fading channel with some added margins on the performance requirements</a:t>
            </a:r>
          </a:p>
          <a:p>
            <a:pPr eaLnBrk="1" hangingPunct="1"/>
            <a:r>
              <a:rPr lang="en-US" altLang="en-US" sz="2000" dirty="0" smtClean="0">
                <a:solidFill>
                  <a:schemeClr val="accent2"/>
                </a:solidFill>
              </a:rPr>
              <a:t>The PRS signal strength for RSTD accuracy requirements were defined based on previous simulation results</a:t>
            </a:r>
          </a:p>
          <a:p>
            <a:pPr eaLnBrk="1" hangingPunct="1"/>
            <a:r>
              <a:rPr lang="en-US" altLang="en-US" sz="2000" dirty="0">
                <a:solidFill>
                  <a:srgbClr val="00B0F0"/>
                </a:solidFill>
              </a:rPr>
              <a:t>In [</a:t>
            </a:r>
            <a:r>
              <a:rPr lang="en-US" altLang="en-US" sz="2000" dirty="0" smtClean="0">
                <a:solidFill>
                  <a:srgbClr val="00B0F0"/>
                </a:solidFill>
              </a:rPr>
              <a:t>R4-141444], it was argued that UE might have difficulty to pass the reporting delay test cases because the signal after the fading channel is not high enough to guarantee the signal detection</a:t>
            </a:r>
          </a:p>
          <a:p>
            <a:pPr lvl="1" eaLnBrk="1" hangingPunct="1"/>
            <a:r>
              <a:rPr lang="sv-SE" altLang="en-US" sz="1600" dirty="0" smtClean="0">
                <a:solidFill>
                  <a:srgbClr val="00B0F0"/>
                </a:solidFill>
              </a:rPr>
              <a:t>In [R4-141444], it has been proposed </a:t>
            </a:r>
            <a:r>
              <a:rPr lang="en-GB" altLang="en-US" sz="1600" dirty="0" smtClean="0">
                <a:solidFill>
                  <a:srgbClr val="FF0000"/>
                </a:solidFill>
              </a:rPr>
              <a:t>that</a:t>
            </a:r>
            <a:r>
              <a:rPr lang="en-GB" altLang="en-US" sz="1600" dirty="0" smtClean="0"/>
              <a:t> P</a:t>
            </a:r>
            <a:r>
              <a:rPr lang="en-US" altLang="en-US" sz="1600" dirty="0" smtClean="0"/>
              <a:t>RS signal strength for reporting delay test cases </a:t>
            </a:r>
            <a:r>
              <a:rPr lang="en-US" altLang="en-US" sz="1600" dirty="0" smtClean="0">
                <a:solidFill>
                  <a:srgbClr val="00B0F0"/>
                </a:solidFill>
              </a:rPr>
              <a:t>is </a:t>
            </a:r>
            <a:r>
              <a:rPr lang="en-US" altLang="en-US" sz="1600" dirty="0" smtClean="0"/>
              <a:t>increased by 12dB in order to maintain a </a:t>
            </a:r>
            <a:r>
              <a:rPr lang="en-US" altLang="en-US" sz="1600" dirty="0" smtClean="0">
                <a:solidFill>
                  <a:srgbClr val="FF0000"/>
                </a:solidFill>
              </a:rPr>
              <a:t>high enough detection</a:t>
            </a:r>
            <a:r>
              <a:rPr lang="en-US" altLang="en-US" sz="1600" dirty="0" smtClean="0"/>
              <a:t> probability of the PRS signals</a:t>
            </a:r>
          </a:p>
        </p:txBody>
      </p:sp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10200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en-US" sz="2000" dirty="0" smtClean="0"/>
              <a:t>Examine whether the PRS signal strength for reporting delay test cases are properly defined with new simulation</a:t>
            </a:r>
          </a:p>
          <a:p>
            <a:pPr eaLnBrk="1" hangingPunct="1">
              <a:defRPr/>
            </a:pPr>
            <a:r>
              <a:rPr lang="en-US" sz="2000" dirty="0" smtClean="0"/>
              <a:t>The parameters defined in the RSTD reporting delay test cases will be used for the simulation (see </a:t>
            </a:r>
            <a:r>
              <a:rPr lang="en-GB" sz="2000" dirty="0" smtClean="0"/>
              <a:t>Table A.8.12.1.1-3 in TS 36.133)</a:t>
            </a:r>
          </a:p>
          <a:p>
            <a:pPr lvl="1" eaLnBrk="1" hangingPunct="1">
              <a:defRPr/>
            </a:pPr>
            <a:r>
              <a:rPr lang="en-GB" sz="1600" strike="sngStrik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detection thresholds should be calibrated based on the current measurement accuracy requirements (</a:t>
            </a:r>
            <a:r>
              <a:rPr lang="en-GB" sz="1600" strike="sngStrike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</a:t>
            </a:r>
            <a:r>
              <a:rPr lang="en-GB" sz="1600" strike="sngStrik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GB" sz="1600" strike="sngStrike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Iot</a:t>
            </a:r>
            <a:r>
              <a:rPr lang="en-GB" sz="1600" strike="sngStrik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=-6dB for serving, </a:t>
            </a:r>
            <a:r>
              <a:rPr lang="en-GB" sz="1600" strike="sngStrike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</a:t>
            </a:r>
            <a:r>
              <a:rPr lang="en-GB" sz="1600" strike="sngStrik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GB" sz="1600" strike="sngStrike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Iot</a:t>
            </a:r>
            <a:r>
              <a:rPr lang="en-GB" sz="1600" strike="sngStrik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=-13dB for neighbour cells)</a:t>
            </a:r>
          </a:p>
          <a:p>
            <a:pPr eaLnBrk="1" hangingPunct="1">
              <a:defRPr/>
            </a:pP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Additionally, the following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PRS signal strengths </a:t>
            </a:r>
            <a:r>
              <a:rPr lang="en-US" sz="2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 used for the </a:t>
            </a:r>
            <a:r>
              <a:rPr lang="en-US" sz="2000" dirty="0" smtClean="0"/>
              <a:t>simulation: </a:t>
            </a:r>
          </a:p>
          <a:p>
            <a:pPr lvl="1" eaLnBrk="1" hangingPunct="1">
              <a:defRPr/>
            </a:pPr>
            <a:r>
              <a:rPr lang="en-GB" sz="1600" dirty="0" smtClean="0">
                <a:ea typeface="+mn-ea"/>
                <a:cs typeface="+mn-cs"/>
              </a:rPr>
              <a:t>PRS Es/</a:t>
            </a:r>
            <a:r>
              <a:rPr lang="en-GB" sz="1600" dirty="0" err="1" smtClean="0">
                <a:ea typeface="+mn-ea"/>
                <a:cs typeface="+mn-cs"/>
              </a:rPr>
              <a:t>Noc</a:t>
            </a:r>
            <a:r>
              <a:rPr lang="en-GB" sz="1600" dirty="0" smtClean="0">
                <a:ea typeface="+mn-ea"/>
                <a:cs typeface="+mn-cs"/>
              </a:rPr>
              <a:t> for Cell 1 and Cell 2</a:t>
            </a:r>
          </a:p>
          <a:p>
            <a:pPr lvl="2" eaLnBrk="1" hangingPunct="1">
              <a:defRPr/>
            </a:pPr>
            <a:r>
              <a:rPr lang="en-GB" sz="1400" dirty="0" smtClean="0">
                <a:ea typeface="+mn-ea"/>
                <a:cs typeface="+mn-cs"/>
              </a:rPr>
              <a:t>{</a:t>
            </a:r>
            <a:r>
              <a:rPr lang="en-GB" sz="1400" dirty="0" smtClean="0">
                <a:solidFill>
                  <a:srgbClr val="FF0000"/>
                </a:solidFill>
                <a:ea typeface="+mn-ea"/>
                <a:cs typeface="+mn-cs"/>
              </a:rPr>
              <a:t>-4</a:t>
            </a:r>
            <a:r>
              <a:rPr lang="en-GB" sz="1400" dirty="0" smtClean="0">
                <a:ea typeface="+mn-ea"/>
                <a:cs typeface="+mn-cs"/>
              </a:rPr>
              <a:t>, </a:t>
            </a:r>
            <a:r>
              <a:rPr lang="en-GB" sz="1400" dirty="0" smtClean="0">
                <a:solidFill>
                  <a:srgbClr val="FF0000"/>
                </a:solidFill>
                <a:ea typeface="+mn-ea"/>
                <a:cs typeface="+mn-cs"/>
              </a:rPr>
              <a:t>-10</a:t>
            </a:r>
            <a:r>
              <a:rPr lang="en-GB" sz="1400" dirty="0" smtClean="0">
                <a:ea typeface="+mn-ea"/>
                <a:cs typeface="+mn-cs"/>
              </a:rPr>
              <a:t>} as defined in </a:t>
            </a:r>
            <a:r>
              <a:rPr lang="en-GB" sz="1400" dirty="0" smtClean="0"/>
              <a:t>Table A.8.12.1.1-3 already</a:t>
            </a:r>
          </a:p>
          <a:p>
            <a:pPr lvl="2" eaLnBrk="1" hangingPunct="1">
              <a:defRPr/>
            </a:pPr>
            <a:r>
              <a:rPr lang="en-GB" sz="1400" dirty="0" smtClean="0">
                <a:ea typeface="+mn-ea"/>
                <a:cs typeface="+mn-cs"/>
              </a:rPr>
              <a:t>{-2, -8}, {0, -6}, {2, -4}, {4, -2}, {6,0} </a:t>
            </a:r>
            <a:r>
              <a:rPr lang="en-GB" sz="1400" dirty="0" smtClean="0"/>
              <a:t>additional simulations</a:t>
            </a:r>
          </a:p>
          <a:p>
            <a:pPr lvl="2" eaLnBrk="1" hangingPunct="1">
              <a:defRPr/>
            </a:pPr>
            <a:r>
              <a:rPr lang="en-GB" sz="1400" dirty="0" smtClean="0"/>
              <a:t>Note: To minimize simulation effort, if the </a:t>
            </a:r>
            <a:r>
              <a:rPr lang="en-US" sz="1400" dirty="0" smtClean="0"/>
              <a:t>probability of the misdetection for a pair of PRS signal strength parameters already less than 5%, </a:t>
            </a:r>
            <a:r>
              <a:rPr lang="en-GB" sz="1400" dirty="0" smtClean="0"/>
              <a:t>there will be no need to provide the simulation results for the PRS </a:t>
            </a:r>
            <a:r>
              <a:rPr lang="en-US" sz="1400" dirty="0" smtClean="0"/>
              <a:t>signal parameters with </a:t>
            </a:r>
            <a:r>
              <a:rPr lang="en-GB" sz="1400" dirty="0" smtClean="0"/>
              <a:t>stronger </a:t>
            </a:r>
            <a:r>
              <a:rPr lang="en-US" sz="1400" dirty="0" smtClean="0"/>
              <a:t>PRS signal strengths </a:t>
            </a:r>
          </a:p>
          <a:p>
            <a:pPr lvl="1" eaLnBrk="1" hangingPunct="1">
              <a:defRPr/>
            </a:pPr>
            <a:r>
              <a:rPr lang="sv-SE" sz="2000" dirty="0" smtClean="0">
                <a:solidFill>
                  <a:srgbClr val="00B0F0"/>
                </a:solidFill>
              </a:rPr>
              <a:t>Other settings are not precluded</a:t>
            </a:r>
            <a:endParaRPr lang="en-GB" sz="2000" dirty="0" smtClean="0">
              <a:solidFill>
                <a:srgbClr val="00B0F0"/>
              </a:solidFill>
            </a:endParaRPr>
          </a:p>
          <a:p>
            <a:pPr eaLnBrk="1" hangingPunct="1">
              <a:defRPr/>
            </a:pPr>
            <a:r>
              <a:rPr lang="en-US" sz="2000" dirty="0" smtClean="0"/>
              <a:t>Simulation results to be collected:</a:t>
            </a:r>
          </a:p>
          <a:p>
            <a:pPr lvl="1" eaLnBrk="1" hangingPunct="1">
              <a:defRPr/>
            </a:pPr>
            <a:r>
              <a:rPr lang="en-US" sz="1600" dirty="0" smtClean="0"/>
              <a:t>The probability of the </a:t>
            </a:r>
            <a:r>
              <a:rPr lang="en-US" sz="1600" dirty="0" smtClean="0">
                <a:solidFill>
                  <a:srgbClr val="FF0000"/>
                </a:solidFill>
              </a:rPr>
              <a:t>detecting/not-detecting</a:t>
            </a:r>
            <a:r>
              <a:rPr lang="en-US" sz="1600" dirty="0" smtClean="0"/>
              <a:t> PRS (no RSTD measurements)</a:t>
            </a:r>
          </a:p>
          <a:p>
            <a:pPr lvl="1" eaLnBrk="1" hangingPunct="1">
              <a:defRPr/>
            </a:pPr>
            <a:r>
              <a:rPr lang="en-US" sz="1600" dirty="0" smtClean="0"/>
              <a:t>The accuracy for RSTD measurements</a:t>
            </a:r>
          </a:p>
          <a:p>
            <a:pPr eaLnBrk="1" hangingPunct="1">
              <a:defRPr/>
            </a:pPr>
            <a:r>
              <a:rPr lang="en-US" sz="2000" dirty="0" smtClean="0"/>
              <a:t>Simulation results with the same settings for AWGN should also be presented</a:t>
            </a:r>
          </a:p>
          <a:p>
            <a:pPr eaLnBrk="1" hangingPunct="1">
              <a:defRPr/>
            </a:pPr>
            <a:r>
              <a:rPr lang="en-US" sz="2000" dirty="0" smtClean="0"/>
              <a:t>PRS signal strength for reporting delay test may be adjusted if the simulation results show the probability of the PRS </a:t>
            </a:r>
            <a:r>
              <a:rPr lang="en-US" sz="2000" dirty="0" smtClean="0">
                <a:solidFill>
                  <a:srgbClr val="FF0000"/>
                </a:solidFill>
              </a:rPr>
              <a:t>detection</a:t>
            </a:r>
            <a:r>
              <a:rPr lang="en-US" sz="2000" dirty="0" smtClean="0"/>
              <a:t> of current test cases </a:t>
            </a:r>
            <a:r>
              <a:rPr lang="en-US" sz="2000" smtClean="0"/>
              <a:t>is </a:t>
            </a:r>
            <a:r>
              <a:rPr lang="en-US" sz="2000" smtClean="0">
                <a:solidFill>
                  <a:srgbClr val="FF0000"/>
                </a:solidFill>
              </a:rPr>
              <a:t>lower </a:t>
            </a:r>
            <a:r>
              <a:rPr lang="en-US" sz="2000" dirty="0" smtClean="0">
                <a:solidFill>
                  <a:srgbClr val="FF0000"/>
                </a:solidFill>
              </a:rPr>
              <a:t>than 90%</a:t>
            </a:r>
            <a:r>
              <a:rPr lang="en-US" sz="2000" dirty="0" smtClean="0"/>
              <a:t>.</a:t>
            </a:r>
          </a:p>
          <a:p>
            <a:pPr lvl="1" eaLnBrk="1" hangingPunct="1">
              <a:defRPr/>
            </a:pPr>
            <a:endParaRPr lang="en-GB" sz="1600" dirty="0" smtClean="0"/>
          </a:p>
          <a:p>
            <a:pPr lvl="1" eaLnBrk="1" hangingPunct="1">
              <a:defRPr/>
            </a:pPr>
            <a:endParaRPr lang="en-US" sz="16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290</TotalTime>
  <Words>376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blank</vt:lpstr>
      <vt:lpstr>Way Forward for PRS Signal Levels in RSTD Delay Test Cases</vt:lpstr>
      <vt:lpstr>Background</vt:lpstr>
      <vt:lpstr>Way Forward</vt:lpstr>
    </vt:vector>
  </TitlesOfParts>
  <Company>Alcatel-Lucent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PRS Signal Levels in RSTD Delay Test Cases</dc:title>
  <dc:creator>ALU</dc:creator>
  <cp:lastModifiedBy>ALU</cp:lastModifiedBy>
  <cp:revision>48</cp:revision>
  <dcterms:created xsi:type="dcterms:W3CDTF">2014-03-31T22:31:27Z</dcterms:created>
  <dcterms:modified xsi:type="dcterms:W3CDTF">2014-04-04T17:12:08Z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