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5"/>
  </p:notesMasterIdLst>
  <p:sldIdLst>
    <p:sldId id="256" r:id="rId2"/>
    <p:sldId id="261" r:id="rId3"/>
    <p:sldId id="263" r:id="rId4"/>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Arial" charset="0"/>
      </a:defRPr>
    </a:lvl1pPr>
    <a:lvl2pPr marL="457200" algn="l" rtl="0" eaLnBrk="0" fontAlgn="base" hangingPunct="0">
      <a:spcBef>
        <a:spcPct val="0"/>
      </a:spcBef>
      <a:spcAft>
        <a:spcPct val="0"/>
      </a:spcAft>
      <a:defRPr kern="1200">
        <a:solidFill>
          <a:schemeClr val="tx1"/>
        </a:solidFill>
        <a:latin typeface="Arial" charset="0"/>
        <a:ea typeface="+mn-ea"/>
        <a:cs typeface="Arial" charset="0"/>
      </a:defRPr>
    </a:lvl2pPr>
    <a:lvl3pPr marL="914400" algn="l" rtl="0" eaLnBrk="0" fontAlgn="base" hangingPunct="0">
      <a:spcBef>
        <a:spcPct val="0"/>
      </a:spcBef>
      <a:spcAft>
        <a:spcPct val="0"/>
      </a:spcAft>
      <a:defRPr kern="1200">
        <a:solidFill>
          <a:schemeClr val="tx1"/>
        </a:solidFill>
        <a:latin typeface="Arial" charset="0"/>
        <a:ea typeface="+mn-ea"/>
        <a:cs typeface="Arial" charset="0"/>
      </a:defRPr>
    </a:lvl3pPr>
    <a:lvl4pPr marL="1371600" algn="l" rtl="0" eaLnBrk="0" fontAlgn="base" hangingPunct="0">
      <a:spcBef>
        <a:spcPct val="0"/>
      </a:spcBef>
      <a:spcAft>
        <a:spcPct val="0"/>
      </a:spcAft>
      <a:defRPr kern="1200">
        <a:solidFill>
          <a:schemeClr val="tx1"/>
        </a:solidFill>
        <a:latin typeface="Arial" charset="0"/>
        <a:ea typeface="+mn-ea"/>
        <a:cs typeface="Arial" charset="0"/>
      </a:defRPr>
    </a:lvl4pPr>
    <a:lvl5pPr marL="1828800" algn="l" rtl="0" eaLnBrk="0" fontAlgn="base" hangingPunct="0">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0000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napVertSplitter="1" vertBarState="minimized" horzBarState="maximized">
    <p:restoredLeft sz="15620"/>
    <p:restoredTop sz="94473" autoAdjust="0"/>
  </p:normalViewPr>
  <p:slideViewPr>
    <p:cSldViewPr>
      <p:cViewPr>
        <p:scale>
          <a:sx n="75" d="100"/>
          <a:sy n="75" d="100"/>
        </p:scale>
        <p:origin x="-1734" y="6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defRPr>
            </a:lvl1pPr>
          </a:lstStyle>
          <a:p>
            <a:pPr>
              <a:defRPr/>
            </a:pPr>
            <a:endParaRPr lang="zh-CN" alt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defRPr>
            </a:lvl1pPr>
          </a:lstStyle>
          <a:p>
            <a:pPr>
              <a:defRPr/>
            </a:pPr>
            <a:fld id="{3774ACC5-34BC-4288-AD87-CFC8D4D610D2}" type="datetimeFigureOut">
              <a:rPr lang="zh-CN" altLang="en-US"/>
              <a:pPr>
                <a:defRPr/>
              </a:pPr>
              <a:t>2014-4-5</a:t>
            </a:fld>
            <a:endParaRPr lang="en-US" altLang="zh-C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defRPr>
            </a:lvl1pPr>
          </a:lstStyle>
          <a:p>
            <a:pPr>
              <a:defRPr/>
            </a:pPr>
            <a:endParaRPr lang="zh-CN" alt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itchFamily="34" charset="0"/>
              </a:defRPr>
            </a:lvl1pPr>
          </a:lstStyle>
          <a:p>
            <a:pPr>
              <a:defRPr/>
            </a:pPr>
            <a:fld id="{05395E14-B89B-4733-A507-5C9B7D3A45B1}"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TextEdit="1"/>
          </p:cNvSpPr>
          <p:nvPr>
            <p:ph type="sldImg"/>
          </p:nvPr>
        </p:nvSpPr>
        <p:spPr bwMode="auto">
          <a:noFill/>
          <a:ln>
            <a:solidFill>
              <a:srgbClr val="000000"/>
            </a:solidFill>
            <a:miter lim="800000"/>
            <a:headEnd/>
            <a:tailEnd/>
          </a:ln>
        </p:spPr>
      </p:sp>
      <p:sp>
        <p:nvSpPr>
          <p:cNvPr id="6147" name="Rectangle 3"/>
          <p:cNvSpPr>
            <a:spLocks noGrp="1"/>
          </p:cNvSpPr>
          <p:nvPr>
            <p:ph type="body" idx="1"/>
          </p:nvPr>
        </p:nvSpPr>
        <p:spPr bwMode="auto">
          <a:noFill/>
        </p:spPr>
        <p:txBody>
          <a:bodyPr wrap="square" numCol="1" anchor="t" anchorCtr="0" compatLnSpc="1">
            <a:prstTxWarp prst="textNoShape">
              <a:avLst/>
            </a:prstTxWarp>
          </a:bodyPr>
          <a:lstStyle/>
          <a:p>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Rot="1" noChangeAspect="1" noTextEdit="1"/>
          </p:cNvSpPr>
          <p:nvPr>
            <p:ph type="sldImg"/>
          </p:nvPr>
        </p:nvSpPr>
        <p:spPr bwMode="auto">
          <a:noFill/>
          <a:ln>
            <a:solidFill>
              <a:srgbClr val="000000"/>
            </a:solidFill>
            <a:miter lim="800000"/>
            <a:headEnd/>
            <a:tailEnd/>
          </a:ln>
        </p:spPr>
      </p:sp>
      <p:sp>
        <p:nvSpPr>
          <p:cNvPr id="7171" name="Rectangle 3"/>
          <p:cNvSpPr>
            <a:spLocks noGrp="1"/>
          </p:cNvSpPr>
          <p:nvPr>
            <p:ph type="body" idx="1"/>
          </p:nvPr>
        </p:nvSpPr>
        <p:spPr bwMode="auto">
          <a:noFill/>
        </p:spPr>
        <p:txBody>
          <a:bodyPr wrap="square" numCol="1" anchor="t" anchorCtr="0" compatLnSpc="1">
            <a:prstTxWarp prst="textNoShape">
              <a:avLst/>
            </a:prstTxWarp>
          </a:bodyPr>
          <a:lstStyle/>
          <a:p>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幻灯片图像占位符 1"/>
          <p:cNvSpPr>
            <a:spLocks noGrp="1" noRot="1" noChangeAspect="1" noTextEdit="1"/>
          </p:cNvSpPr>
          <p:nvPr>
            <p:ph type="sldImg"/>
          </p:nvPr>
        </p:nvSpPr>
        <p:spPr bwMode="auto">
          <a:noFill/>
          <a:ln>
            <a:solidFill>
              <a:srgbClr val="000000"/>
            </a:solidFill>
            <a:miter lim="800000"/>
            <a:headEnd/>
            <a:tailEnd/>
          </a:ln>
        </p:spPr>
      </p:sp>
      <p:sp>
        <p:nvSpPr>
          <p:cNvPr id="8195" name="备注占位符 2"/>
          <p:cNvSpPr>
            <a:spLocks noGrp="1"/>
          </p:cNvSpPr>
          <p:nvPr>
            <p:ph type="body" idx="1"/>
          </p:nvPr>
        </p:nvSpPr>
        <p:spPr bwMode="auto">
          <a:noFill/>
        </p:spPr>
        <p:txBody>
          <a:bodyPr wrap="square" numCol="1" anchor="t" anchorCtr="0" compatLnSpc="1">
            <a:prstTxWarp prst="textNoShape">
              <a:avLst/>
            </a:prstTxWarp>
          </a:bodyPr>
          <a:lstStyle/>
          <a:p>
            <a:endParaRPr lang="zh-CN" altLang="en-US" smtClean="0"/>
          </a:p>
        </p:txBody>
      </p:sp>
      <p:sp>
        <p:nvSpPr>
          <p:cNvPr id="8196" name="灯片编号占位符 3"/>
          <p:cNvSpPr>
            <a:spLocks noGrp="1"/>
          </p:cNvSpPr>
          <p:nvPr>
            <p:ph type="sldNum" sz="quarter" idx="5"/>
          </p:nvPr>
        </p:nvSpPr>
        <p:spPr bwMode="auto">
          <a:noFill/>
          <a:ln>
            <a:miter lim="800000"/>
            <a:headEnd/>
            <a:tailEnd/>
          </a:ln>
        </p:spPr>
        <p:txBody>
          <a:bodyPr/>
          <a:lstStyle/>
          <a:p>
            <a:fld id="{9F15958B-32AF-4833-88A1-48E9EC7095DF}" type="slidenum">
              <a:rPr lang="zh-CN" altLang="en-US" smtClean="0"/>
              <a:pPr/>
              <a:t>3</a:t>
            </a:fld>
            <a:endParaRPr lang="en-US"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8E398553-6D66-49F6-BA37-86B55851308C}" type="datetimeFigureOut">
              <a:rPr lang="zh-CN" altLang="en-US"/>
              <a:pPr>
                <a:defRPr/>
              </a:pPr>
              <a:t>2014-4-5</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D267E04A-2D58-40F6-A09C-D9723DA1809B}" type="slidenum">
              <a:rPr lang="zh-CN" altLang="en-US"/>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EA6A52D-7019-4778-AA14-47B0F6432CD2}" type="datetimeFigureOut">
              <a:rPr lang="zh-CN" altLang="en-US"/>
              <a:pPr>
                <a:defRPr/>
              </a:pPr>
              <a:t>2014-4-5</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0E717B5C-5D5C-459F-9AFE-463EAA59C597}" type="slidenum">
              <a:rPr lang="zh-CN" altLang="en-US"/>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89338AB-16D8-4D55-8E18-7C3CEA63CEA6}" type="datetimeFigureOut">
              <a:rPr lang="zh-CN" altLang="en-US"/>
              <a:pPr>
                <a:defRPr/>
              </a:pPr>
              <a:t>2014-4-5</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BA7E3C6D-B4B9-4814-A686-B0A06D17340C}" type="slidenum">
              <a:rPr lang="zh-CN" altLang="en-US"/>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normAutofit/>
          </a:bodyPr>
          <a:lstStyle>
            <a:lvl1pPr>
              <a:defRPr sz="1800"/>
            </a:lvl1pPr>
            <a:lvl2pPr>
              <a:defRPr sz="1600"/>
            </a:lvl2pPr>
            <a:lvl3pPr>
              <a:defRPr sz="1400"/>
            </a:lvl3pPr>
            <a:lvl4pPr>
              <a:defRPr sz="1200"/>
            </a:lvl4pPr>
            <a:lvl5pPr>
              <a:defRPr sz="12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244655E3-81B7-4860-935B-ABBEE9792388}" type="datetimeFigureOut">
              <a:rPr lang="zh-CN" altLang="en-US"/>
              <a:pPr>
                <a:defRPr/>
              </a:pPr>
              <a:t>2014-4-5</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5744821A-5C39-4538-BEA2-8993C7FF7EB6}" type="slidenum">
              <a:rPr lang="zh-CN" altLang="en-US"/>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4BDB564E-B726-4B07-83A7-39CC06366DED}" type="datetimeFigureOut">
              <a:rPr lang="zh-CN" altLang="en-US"/>
              <a:pPr>
                <a:defRPr/>
              </a:pPr>
              <a:t>2014-4-5</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7B039322-3E30-4649-B31A-610B6A2CFC36}" type="slidenum">
              <a:rPr lang="zh-CN" altLang="en-US"/>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794B1456-9E28-4241-97E4-3E827B41728D}" type="datetimeFigureOut">
              <a:rPr lang="zh-CN" altLang="en-US"/>
              <a:pPr>
                <a:defRPr/>
              </a:pPr>
              <a:t>2014-4-5</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C38FF00D-0928-47F9-A4AC-B42CFFE3A0E5}" type="slidenum">
              <a:rPr lang="zh-CN" altLang="en-US"/>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0AB54E48-4A1C-4CA8-8512-387D7D18E173}" type="datetimeFigureOut">
              <a:rPr lang="zh-CN" altLang="en-US"/>
              <a:pPr>
                <a:defRPr/>
              </a:pPr>
              <a:t>2014-4-5</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8CF0EF68-F507-43D7-ACFA-589FD4029A67}" type="slidenum">
              <a:rPr lang="zh-CN" altLang="en-US"/>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8624EE8B-9B0F-4A57-9665-DE8633FF9F26}" type="datetimeFigureOut">
              <a:rPr lang="zh-CN" altLang="en-US"/>
              <a:pPr>
                <a:defRPr/>
              </a:pPr>
              <a:t>2014-4-5</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1C85955C-ADF3-42BD-BA43-247174522FF5}" type="slidenum">
              <a:rPr lang="zh-CN" altLang="en-US"/>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7DA95362-3628-44EB-9686-850D568FAA39}" type="datetimeFigureOut">
              <a:rPr lang="zh-CN" altLang="en-US"/>
              <a:pPr>
                <a:defRPr/>
              </a:pPr>
              <a:t>2014-4-5</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pPr>
              <a:defRPr/>
            </a:pPr>
            <a:fld id="{EF641E9F-E3B6-44F5-8B5B-3993F3799D98}" type="slidenum">
              <a:rPr lang="zh-CN" altLang="en-US"/>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D36CC81-2FE7-467D-8CBF-A1747249A0CB}" type="datetimeFigureOut">
              <a:rPr lang="zh-CN" altLang="en-US"/>
              <a:pPr>
                <a:defRPr/>
              </a:pPr>
              <a:t>2014-4-5</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ADA9C16F-2E08-4C98-999B-60EB2CDA1F82}" type="slidenum">
              <a:rPr lang="zh-CN" altLang="en-US"/>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77D3814-AA1F-4BC0-A7A1-4FAF4E85720D}" type="datetimeFigureOut">
              <a:rPr lang="zh-CN" altLang="en-US"/>
              <a:pPr>
                <a:defRPr/>
              </a:pPr>
              <a:t>2014-4-5</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5A2102FA-34AB-45C2-ABE2-9208684DC3DF}" type="slidenum">
              <a:rPr lang="zh-CN" altLang="en-US"/>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defRPr>
            </a:lvl1pPr>
          </a:lstStyle>
          <a:p>
            <a:pPr>
              <a:defRPr/>
            </a:pPr>
            <a:fld id="{716D3311-5E6E-451A-8129-0673253792AC}" type="datetimeFigureOut">
              <a:rPr lang="zh-CN" altLang="en-US"/>
              <a:pPr>
                <a:defRPr/>
              </a:pPr>
              <a:t>2014-4-5</a:t>
            </a:fld>
            <a:endParaRPr lang="en-US" altLang="zh-CN"/>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latin typeface="Calibri" pitchFamily="34" charset="0"/>
              </a:defRPr>
            </a:lvl1pPr>
          </a:lstStyle>
          <a:p>
            <a:pPr>
              <a:defRPr/>
            </a:pPr>
            <a:endParaRPr lang="zh-CN" alt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itchFamily="34" charset="0"/>
              </a:defRPr>
            </a:lvl1pPr>
          </a:lstStyle>
          <a:p>
            <a:pPr>
              <a:defRPr/>
            </a:pPr>
            <a:fld id="{D61EA8ED-980E-48E9-AE09-0E07467E1AEE}"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pPr eaLnBrk="1" hangingPunct="1"/>
            <a:r>
              <a:rPr lang="en-US" altLang="ja-JP" sz="4600" dirty="0" smtClean="0">
                <a:latin typeface="Arial" charset="0"/>
              </a:rPr>
              <a:t>Summary on feasibility study of TDD </a:t>
            </a:r>
            <a:r>
              <a:rPr lang="en-US" altLang="ja-JP" sz="4600" dirty="0" err="1" smtClean="0">
                <a:latin typeface="Arial" charset="0"/>
              </a:rPr>
              <a:t>eIMTA</a:t>
            </a:r>
            <a:endParaRPr lang="en-US" altLang="zh-CN" dirty="0" smtClean="0"/>
          </a:p>
        </p:txBody>
      </p:sp>
      <p:sp>
        <p:nvSpPr>
          <p:cNvPr id="2051" name="Subtitle 2"/>
          <p:cNvSpPr>
            <a:spLocks noGrp="1"/>
          </p:cNvSpPr>
          <p:nvPr>
            <p:ph type="subTitle" idx="1"/>
          </p:nvPr>
        </p:nvSpPr>
        <p:spPr/>
        <p:txBody>
          <a:bodyPr/>
          <a:lstStyle/>
          <a:p>
            <a:pPr eaLnBrk="1" hangingPunct="1"/>
            <a:r>
              <a:rPr lang="en-US" altLang="zh-CN" sz="2400" dirty="0" smtClean="0">
                <a:solidFill>
                  <a:schemeClr val="tx1"/>
                </a:solidFill>
                <a:latin typeface="Arial" charset="0"/>
              </a:rPr>
              <a:t>CATT</a:t>
            </a:r>
            <a:r>
              <a:rPr lang="pt-BR" altLang="zh-CN" sz="2400" dirty="0" smtClean="0">
                <a:solidFill>
                  <a:schemeClr val="tx1"/>
                </a:solidFill>
              </a:rPr>
              <a:t> ,</a:t>
            </a:r>
            <a:r>
              <a:rPr lang="en-US" altLang="zh-CN" sz="2400" dirty="0" smtClean="0">
                <a:solidFill>
                  <a:schemeClr val="tx1"/>
                </a:solidFill>
                <a:latin typeface="Arial" charset="0"/>
              </a:rPr>
              <a:t> </a:t>
            </a:r>
            <a:r>
              <a:rPr lang="pt-BR" altLang="zh-CN" sz="2400" dirty="0" smtClean="0">
                <a:solidFill>
                  <a:schemeClr val="tx1"/>
                </a:solidFill>
              </a:rPr>
              <a:t>NSN, Nokia Corporation, Inter </a:t>
            </a:r>
            <a:r>
              <a:rPr lang="en-US" altLang="zh-CN" sz="2400" dirty="0" smtClean="0">
                <a:solidFill>
                  <a:schemeClr val="tx1"/>
                </a:solidFill>
              </a:rPr>
              <a:t>Corporation </a:t>
            </a:r>
            <a:r>
              <a:rPr lang="en-US" altLang="zh-CN" sz="2400" dirty="0" smtClean="0">
                <a:solidFill>
                  <a:schemeClr val="tx1"/>
                </a:solidFill>
              </a:rPr>
              <a:t>,</a:t>
            </a:r>
            <a:r>
              <a:rPr lang="en-US" altLang="zh-CN" sz="2400" dirty="0" smtClean="0"/>
              <a:t> </a:t>
            </a:r>
            <a:r>
              <a:rPr lang="en-US" altLang="zh-CN" sz="2400" dirty="0" smtClean="0">
                <a:solidFill>
                  <a:schemeClr val="tx1"/>
                </a:solidFill>
              </a:rPr>
              <a:t>Ericsson</a:t>
            </a:r>
            <a:r>
              <a:rPr lang="pt-BR" altLang="zh-CN" sz="2400" dirty="0" smtClean="0">
                <a:solidFill>
                  <a:schemeClr val="tx1"/>
                </a:solidFill>
              </a:rPr>
              <a:t> ,</a:t>
            </a:r>
            <a:r>
              <a:rPr lang="zh-CN" altLang="en-US" sz="2400" dirty="0" smtClean="0">
                <a:solidFill>
                  <a:schemeClr val="tx1"/>
                </a:solidFill>
              </a:rPr>
              <a:t> </a:t>
            </a:r>
            <a:r>
              <a:rPr lang="pt-BR" altLang="zh-CN" sz="2400" dirty="0" smtClean="0">
                <a:solidFill>
                  <a:schemeClr val="tx1"/>
                </a:solidFill>
              </a:rPr>
              <a:t>Huawei</a:t>
            </a:r>
            <a:endParaRPr lang="en-US" altLang="zh-CN" sz="2400" dirty="0" smtClean="0">
              <a:solidFill>
                <a:schemeClr val="tx1"/>
              </a:solidFill>
            </a:endParaRPr>
          </a:p>
        </p:txBody>
      </p:sp>
      <p:sp>
        <p:nvSpPr>
          <p:cNvPr id="2052" name="TextBox 3"/>
          <p:cNvSpPr txBox="1">
            <a:spLocks noChangeArrowheads="1"/>
          </p:cNvSpPr>
          <p:nvPr/>
        </p:nvSpPr>
        <p:spPr bwMode="auto">
          <a:xfrm>
            <a:off x="7308850" y="333375"/>
            <a:ext cx="1439863" cy="366713"/>
          </a:xfrm>
          <a:prstGeom prst="rect">
            <a:avLst/>
          </a:prstGeom>
          <a:noFill/>
          <a:ln w="9525">
            <a:noFill/>
            <a:miter lim="800000"/>
            <a:headEnd/>
            <a:tailEnd/>
          </a:ln>
        </p:spPr>
        <p:txBody>
          <a:bodyPr>
            <a:spAutoFit/>
          </a:bodyPr>
          <a:lstStyle/>
          <a:p>
            <a:pPr eaLnBrk="1" hangingPunct="1"/>
            <a:r>
              <a:rPr lang="en-US" altLang="zh-CN" b="1"/>
              <a:t>R4-141674</a:t>
            </a:r>
            <a:endParaRPr lang="en-US" altLang="zh-CN">
              <a:latin typeface="Calibri" pitchFamily="34" charset="0"/>
            </a:endParaRPr>
          </a:p>
        </p:txBody>
      </p:sp>
      <p:sp>
        <p:nvSpPr>
          <p:cNvPr id="2053" name="Rectangle 4"/>
          <p:cNvSpPr>
            <a:spLocks noChangeArrowheads="1"/>
          </p:cNvSpPr>
          <p:nvPr/>
        </p:nvSpPr>
        <p:spPr bwMode="auto">
          <a:xfrm>
            <a:off x="152400" y="317500"/>
            <a:ext cx="5972175" cy="922338"/>
          </a:xfrm>
          <a:prstGeom prst="rect">
            <a:avLst/>
          </a:prstGeom>
          <a:noFill/>
          <a:ln w="9525">
            <a:noFill/>
            <a:miter lim="800000"/>
            <a:headEnd/>
            <a:tailEnd/>
          </a:ln>
        </p:spPr>
        <p:txBody>
          <a:bodyPr wrap="none" anchor="ctr">
            <a:spAutoFit/>
          </a:bodyPr>
          <a:lstStyle/>
          <a:p>
            <a:pPr>
              <a:tabLst>
                <a:tab pos="1620838" algn="l"/>
              </a:tabLst>
            </a:pPr>
            <a:r>
              <a:rPr kumimoji="1" lang="en-US" altLang="ko-KR" b="1">
                <a:ea typeface="ＭＳ Ｐゴシック" pitchFamily="34" charset="-128"/>
              </a:rPr>
              <a:t>TSG-RAN WG4 Meeting #</a:t>
            </a:r>
            <a:r>
              <a:rPr kumimoji="1" lang="en-US" altLang="zh-CN" b="1">
                <a:ea typeface="ＭＳ Ｐゴシック" pitchFamily="34" charset="-128"/>
              </a:rPr>
              <a:t>70bis</a:t>
            </a:r>
            <a:endParaRPr kumimoji="1" lang="en-US" altLang="ko-KR" b="1">
              <a:ea typeface="ＭＳ Ｐゴシック" pitchFamily="34" charset="-128"/>
            </a:endParaRPr>
          </a:p>
          <a:p>
            <a:pPr eaLnBrk="1">
              <a:tabLst>
                <a:tab pos="1620838" algn="l"/>
              </a:tabLst>
            </a:pPr>
            <a:r>
              <a:rPr lang="en-GB" altLang="zh-CN" b="1"/>
              <a:t>San Jose Del Cabo, Mexico, 31 March – 04 April 2014</a:t>
            </a:r>
            <a:endParaRPr lang="zh-CN" altLang="zh-CN"/>
          </a:p>
          <a:p>
            <a:pPr>
              <a:tabLst>
                <a:tab pos="1620838" algn="l"/>
              </a:tabLst>
            </a:pPr>
            <a:r>
              <a:rPr kumimoji="1" lang="en-US" altLang="ko-KR" b="1">
                <a:ea typeface="ＭＳ Ｐゴシック" pitchFamily="34" charset="-128"/>
              </a:rPr>
              <a:t>Agenda Item:	</a:t>
            </a:r>
            <a:r>
              <a:rPr kumimoji="1" lang="en-US" altLang="zh-CN" b="1">
                <a:ea typeface="ＭＳ Ｐゴシック" pitchFamily="34" charset="-128"/>
              </a:rPr>
              <a:t>7.6.1</a:t>
            </a:r>
            <a:endParaRPr kumimoji="1" lang="en-US" altLang="ko-KR" b="1">
              <a:ea typeface="ＭＳ Ｐゴシック" pitchFamily="34" charset="-128"/>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539750" y="260350"/>
            <a:ext cx="8229600" cy="1143000"/>
          </a:xfrm>
        </p:spPr>
        <p:txBody>
          <a:bodyPr/>
          <a:lstStyle/>
          <a:p>
            <a:pPr eaLnBrk="1" hangingPunct="1"/>
            <a:r>
              <a:rPr lang="en-US" altLang="zh-CN" sz="2800" dirty="0" smtClean="0"/>
              <a:t>Observations based on RAN4 feasibility evaluation results</a:t>
            </a:r>
            <a:endParaRPr lang="en-US" altLang="zh-CN" sz="2800" dirty="0" smtClean="0">
              <a:latin typeface="Arial" charset="0"/>
            </a:endParaRPr>
          </a:p>
        </p:txBody>
      </p:sp>
      <p:sp>
        <p:nvSpPr>
          <p:cNvPr id="3075" name="Content Placeholder 2"/>
          <p:cNvSpPr>
            <a:spLocks noGrp="1"/>
          </p:cNvSpPr>
          <p:nvPr>
            <p:ph idx="1"/>
          </p:nvPr>
        </p:nvSpPr>
        <p:spPr>
          <a:xfrm>
            <a:off x="457200" y="1357312"/>
            <a:ext cx="8229600" cy="4879999"/>
          </a:xfrm>
          <a:extLst>
            <a:ext uri="{909E8E84-426E-40DD-AFC4-6F175D3DCCD1}"/>
            <a:ext uri="{91240B29-F687-4F45-9708-019B960494DF}"/>
          </a:extLst>
        </p:spPr>
        <p:txBody>
          <a:bodyPr>
            <a:normAutofit fontScale="92500" lnSpcReduction="10000"/>
          </a:bodyPr>
          <a:lstStyle/>
          <a:p>
            <a:pPr>
              <a:lnSpc>
                <a:spcPct val="90000"/>
              </a:lnSpc>
              <a:buFont typeface="Arial" panose="020B0604020202020204" pitchFamily="34" charset="0"/>
              <a:buChar char="•"/>
              <a:defRPr/>
            </a:pPr>
            <a:r>
              <a:rPr lang="en-US" altLang="zh-CN" b="1" dirty="0" smtClean="0"/>
              <a:t>For  CCIM</a:t>
            </a:r>
          </a:p>
          <a:p>
            <a:pPr lvl="1">
              <a:lnSpc>
                <a:spcPct val="90000"/>
              </a:lnSpc>
              <a:buFont typeface="Arial" panose="020B0604020202020204" pitchFamily="34" charset="0"/>
              <a:buChar char="–"/>
              <a:defRPr/>
            </a:pPr>
            <a:r>
              <a:rPr lang="en-GB" altLang="zh-CN" dirty="0" smtClean="0"/>
              <a:t>In Scenario 3, co-existence feasibility criteria is fulfilled when CCIM mechanism is applied with proper threshold. </a:t>
            </a:r>
          </a:p>
          <a:p>
            <a:pPr lvl="1">
              <a:lnSpc>
                <a:spcPct val="90000"/>
              </a:lnSpc>
              <a:buFont typeface="Arial" panose="020B0604020202020204" pitchFamily="34" charset="0"/>
              <a:buChar char="–"/>
              <a:defRPr/>
            </a:pPr>
            <a:r>
              <a:rPr lang="en-GB" altLang="zh-CN" dirty="0" smtClean="0"/>
              <a:t>In Scenario 4, co-existence feasibility criteria is fulfilled when CCIM mechanism with proper threshold is applied on Pico layer and when Macro BSs are operating in UL transmission direction.</a:t>
            </a:r>
          </a:p>
          <a:p>
            <a:pPr lvl="1">
              <a:lnSpc>
                <a:spcPct val="90000"/>
              </a:lnSpc>
              <a:buFont typeface="Arial" panose="020B0604020202020204" pitchFamily="34" charset="0"/>
              <a:buChar char="–"/>
              <a:defRPr/>
            </a:pPr>
            <a:r>
              <a:rPr lang="en-GB" altLang="zh-CN" dirty="0" smtClean="0"/>
              <a:t>In Scenario4, co-existence feasibility criteria is not satisfied when Macro BSs operate in DL transmission direction and Pico cells receive UL signals even with CCIM scheme. However, throughput gains still can be achieved compared with no IM case. One company observed that there are no throughput and geometry outage problems in R4-140604.</a:t>
            </a:r>
            <a:endParaRPr lang="en-GB" altLang="zh-CN" strike="sngStrike" dirty="0" smtClean="0"/>
          </a:p>
          <a:p>
            <a:pPr>
              <a:lnSpc>
                <a:spcPct val="90000"/>
              </a:lnSpc>
              <a:buFont typeface="Arial" panose="020B0604020202020204" pitchFamily="34" charset="0"/>
              <a:buChar char="•"/>
              <a:defRPr/>
            </a:pPr>
            <a:r>
              <a:rPr lang="en-US" altLang="zh-CN" b="1" dirty="0" smtClean="0"/>
              <a:t>For UL PC</a:t>
            </a:r>
            <a:endParaRPr lang="zh-CN" altLang="zh-CN" b="1" dirty="0" smtClean="0"/>
          </a:p>
          <a:p>
            <a:pPr lvl="1">
              <a:lnSpc>
                <a:spcPct val="90000"/>
              </a:lnSpc>
              <a:buFont typeface="Arial" panose="020B0604020202020204" pitchFamily="34" charset="0"/>
              <a:buChar char="–"/>
              <a:defRPr/>
            </a:pPr>
            <a:r>
              <a:rPr lang="en-GB" altLang="zh-CN" dirty="0" smtClean="0"/>
              <a:t>Improvement of  both cell average  and cell edge throughput observed compared with the no IM case</a:t>
            </a:r>
          </a:p>
          <a:p>
            <a:pPr lvl="1">
              <a:lnSpc>
                <a:spcPct val="90000"/>
              </a:lnSpc>
              <a:buFont typeface="Arial" panose="020B0604020202020204" pitchFamily="34" charset="0"/>
              <a:buChar char="–"/>
              <a:defRPr/>
            </a:pPr>
            <a:r>
              <a:rPr lang="en-GB" altLang="zh-CN" dirty="0" smtClean="0"/>
              <a:t>Due to diverse results and different ULPC parameter settings no consensus </a:t>
            </a:r>
            <a:r>
              <a:rPr lang="en-GB" altLang="zh-CN" dirty="0"/>
              <a:t>was </a:t>
            </a:r>
            <a:r>
              <a:rPr lang="en-GB" altLang="zh-CN" dirty="0" smtClean="0"/>
              <a:t>reached on whether the feasibility criteria can be met.</a:t>
            </a:r>
            <a:endParaRPr lang="en-GB" altLang="zh-CN" strike="sngStrike" dirty="0" smtClean="0"/>
          </a:p>
          <a:p>
            <a:pPr marL="342900" lvl="1" indent="-342900" algn="just">
              <a:lnSpc>
                <a:spcPct val="90000"/>
              </a:lnSpc>
              <a:buFont typeface="Arial" panose="020B0604020202020204" pitchFamily="34" charset="0"/>
              <a:buChar char="•"/>
              <a:defRPr/>
            </a:pPr>
            <a:r>
              <a:rPr lang="en-GB" altLang="zh-CN" dirty="0" smtClean="0"/>
              <a:t>When  CCIM and UL PC IM are applied together, the co-existence feasibility criteria is fulfilled for Scenario 3 when </a:t>
            </a:r>
            <a:r>
              <a:rPr lang="en-GB" altLang="zh-CN" dirty="0"/>
              <a:t>proper CCIM threshold and ULPC settings are applied. </a:t>
            </a:r>
            <a:r>
              <a:rPr lang="en-GB" altLang="zh-CN" dirty="0" smtClean="0"/>
              <a:t>One company observed that CCIM threshold could be relaxed with UL PC according </a:t>
            </a:r>
            <a:r>
              <a:rPr lang="en-GB" altLang="zh-CN" dirty="0"/>
              <a:t>to</a:t>
            </a:r>
            <a:r>
              <a:rPr lang="en-GB" altLang="zh-CN" dirty="0" smtClean="0"/>
              <a:t> the results in R4-142181. </a:t>
            </a:r>
            <a:r>
              <a:rPr lang="en-GB" altLang="zh-CN" dirty="0"/>
              <a:t>Using </a:t>
            </a:r>
            <a:r>
              <a:rPr lang="en-GB" altLang="zh-CN" dirty="0" smtClean="0"/>
              <a:t>joint CCIM </a:t>
            </a:r>
            <a:r>
              <a:rPr lang="en-GB" altLang="zh-CN" dirty="0"/>
              <a:t>and UL PC IM </a:t>
            </a:r>
            <a:r>
              <a:rPr lang="en-GB" altLang="zh-CN" dirty="0" smtClean="0"/>
              <a:t>mechanisms in Scenario 4 was not studied.</a:t>
            </a:r>
          </a:p>
          <a:p>
            <a:pPr>
              <a:lnSpc>
                <a:spcPct val="90000"/>
              </a:lnSpc>
              <a:buFont typeface="Arial" panose="020B0604020202020204" pitchFamily="34" charset="0"/>
              <a:buChar char="•"/>
              <a:defRPr/>
            </a:pPr>
            <a:r>
              <a:rPr lang="en-GB" altLang="zh-CN" b="1" dirty="0" smtClean="0"/>
              <a:t>Impact on specification</a:t>
            </a:r>
          </a:p>
          <a:p>
            <a:pPr lvl="1">
              <a:lnSpc>
                <a:spcPct val="90000"/>
              </a:lnSpc>
              <a:buFont typeface="Arial" panose="020B0604020202020204" pitchFamily="34" charset="0"/>
              <a:buChar char="–"/>
              <a:defRPr/>
            </a:pPr>
            <a:r>
              <a:rPr lang="en-GB" altLang="zh-CN" dirty="0" smtClean="0"/>
              <a:t>No impact on RAN4 core specification based on current feasibility evaluations.  </a:t>
            </a:r>
          </a:p>
          <a:p>
            <a:pPr lvl="1">
              <a:lnSpc>
                <a:spcPct val="90000"/>
              </a:lnSpc>
              <a:buFont typeface="Arial" panose="020B0604020202020204" pitchFamily="34" charset="0"/>
              <a:buNone/>
              <a:defRPr/>
            </a:pPr>
            <a:r>
              <a:rPr lang="en-GB" altLang="zh-CN" dirty="0" smtClean="0"/>
              <a:t>Note : it is recommended that  the feasibility evaluations be taken into account  in </a:t>
            </a:r>
            <a:r>
              <a:rPr lang="en-GB" altLang="zh-CN" dirty="0" err="1" smtClean="0"/>
              <a:t>eIMTA</a:t>
            </a:r>
            <a:r>
              <a:rPr lang="en-GB" altLang="zh-CN" dirty="0" smtClean="0"/>
              <a:t> implementation by operator. </a:t>
            </a:r>
          </a:p>
          <a:p>
            <a:pPr lvl="1">
              <a:lnSpc>
                <a:spcPct val="90000"/>
              </a:lnSpc>
              <a:buFont typeface="Arial" panose="020B0604020202020204" pitchFamily="34" charset="0"/>
              <a:buChar char="–"/>
              <a:defRPr/>
            </a:pPr>
            <a:endParaRPr lang="zh-CN" altLang="zh-CN" sz="1400" dirty="0" smtClean="0"/>
          </a:p>
          <a:p>
            <a:pPr lvl="1">
              <a:lnSpc>
                <a:spcPct val="90000"/>
              </a:lnSpc>
              <a:buFont typeface="Arial" panose="020B0604020202020204" pitchFamily="34" charset="0"/>
              <a:buChar char="–"/>
              <a:defRPr/>
            </a:pPr>
            <a:endParaRPr lang="en-US" altLang="zh-CN" sz="1400"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r>
              <a:rPr lang="en-US" altLang="zh-CN" smtClean="0"/>
              <a:t>Reference</a:t>
            </a:r>
            <a:endParaRPr lang="zh-CN" altLang="en-US" smtClean="0"/>
          </a:p>
        </p:txBody>
      </p:sp>
      <p:sp>
        <p:nvSpPr>
          <p:cNvPr id="4099" name="内容占位符 2"/>
          <p:cNvSpPr>
            <a:spLocks noGrp="1"/>
          </p:cNvSpPr>
          <p:nvPr>
            <p:ph idx="1"/>
          </p:nvPr>
        </p:nvSpPr>
        <p:spPr/>
        <p:txBody>
          <a:bodyPr/>
          <a:lstStyle/>
          <a:p>
            <a:r>
              <a:rPr lang="pt-BR" altLang="zh-CN" dirty="0" smtClean="0"/>
              <a:t>R4-137142, </a:t>
            </a:r>
            <a:r>
              <a:rPr lang="en-US" altLang="zh-CN" dirty="0" smtClean="0"/>
              <a:t>Simulation assumptions for feasibility study of TDD </a:t>
            </a:r>
            <a:r>
              <a:rPr lang="en-US" altLang="zh-CN" dirty="0" err="1" smtClean="0"/>
              <a:t>eIMTA</a:t>
            </a:r>
            <a:endParaRPr lang="pt-BR" altLang="zh-CN" dirty="0" smtClean="0"/>
          </a:p>
          <a:p>
            <a:r>
              <a:rPr lang="pt-BR" altLang="zh-CN" dirty="0" smtClean="0"/>
              <a:t>R4-140118 Huawei </a:t>
            </a:r>
          </a:p>
          <a:p>
            <a:r>
              <a:rPr lang="pt-BR" altLang="zh-CN" dirty="0" smtClean="0"/>
              <a:t>R4-140604 Intel Corporation </a:t>
            </a:r>
          </a:p>
          <a:p>
            <a:r>
              <a:rPr lang="pt-BR" altLang="zh-CN" dirty="0" smtClean="0"/>
              <a:t>R4-140646 NSN, Nokia Corporation </a:t>
            </a:r>
          </a:p>
          <a:p>
            <a:r>
              <a:rPr lang="pt-BR" altLang="zh-CN" dirty="0" smtClean="0"/>
              <a:t>R4-140769 Ericsson</a:t>
            </a:r>
          </a:p>
          <a:p>
            <a:r>
              <a:rPr lang="pt-BR" altLang="zh-CN" dirty="0" smtClean="0"/>
              <a:t>R4-140810 CATT </a:t>
            </a:r>
          </a:p>
          <a:p>
            <a:r>
              <a:rPr lang="en-US" altLang="zh-CN" dirty="0" smtClean="0"/>
              <a:t>R4-141468 Ericsson</a:t>
            </a:r>
          </a:p>
          <a:p>
            <a:r>
              <a:rPr lang="en-US" altLang="zh-CN" dirty="0" smtClean="0"/>
              <a:t>R4-141516 Intel Corporation</a:t>
            </a:r>
          </a:p>
          <a:p>
            <a:r>
              <a:rPr lang="en-US" altLang="zh-CN" dirty="0" smtClean="0"/>
              <a:t>R4-141688  </a:t>
            </a:r>
            <a:r>
              <a:rPr lang="en-US" altLang="zh-CN" dirty="0" err="1" smtClean="0"/>
              <a:t>Huawei</a:t>
            </a:r>
            <a:endParaRPr lang="en-US" altLang="zh-CN" dirty="0" smtClean="0"/>
          </a:p>
          <a:p>
            <a:r>
              <a:rPr lang="en-US" altLang="zh-CN" dirty="0" smtClean="0"/>
              <a:t>R4-142181NSN, Nokia Corporation</a:t>
            </a:r>
          </a:p>
          <a:p>
            <a:r>
              <a:rPr lang="en-US" altLang="zh-CN" dirty="0" smtClean="0"/>
              <a:t>R4-142182 NSN, Nokia Corporation</a:t>
            </a:r>
            <a:endParaRPr lang="zh-CN" altLang="en-US" dirty="0" smtClean="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337</Words>
  <Application>Microsoft Office PowerPoint</Application>
  <PresentationFormat>全屏显示(4:3)</PresentationFormat>
  <Paragraphs>31</Paragraphs>
  <Slides>3</Slides>
  <Notes>3</Notes>
  <HiddenSlides>0</HiddenSlides>
  <MMClips>0</MMClips>
  <ScaleCrop>false</ScaleCrop>
  <HeadingPairs>
    <vt:vector size="4" baseType="variant">
      <vt:variant>
        <vt:lpstr>主题</vt:lpstr>
      </vt:variant>
      <vt:variant>
        <vt:i4>1</vt:i4>
      </vt:variant>
      <vt:variant>
        <vt:lpstr>幻灯片标题</vt:lpstr>
      </vt:variant>
      <vt:variant>
        <vt:i4>3</vt:i4>
      </vt:variant>
    </vt:vector>
  </HeadingPairs>
  <TitlesOfParts>
    <vt:vector size="4" baseType="lpstr">
      <vt:lpstr>Office Theme</vt:lpstr>
      <vt:lpstr>Summary on feasibility study of TDD eIMTA</vt:lpstr>
      <vt:lpstr>Observations based on RAN4 feasibility evaluation results</vt:lpstr>
      <vt:lpstr>Reference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for co-existence study of TDD eIMTA</dc:title>
  <dc:creator/>
  <cp:lastModifiedBy/>
  <cp:revision>32</cp:revision>
  <dcterms:created xsi:type="dcterms:W3CDTF">2011-08-24T11:19:15Z</dcterms:created>
  <dcterms:modified xsi:type="dcterms:W3CDTF">2014-04-04T16:53:02Z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flag">
    <vt:lpwstr>1396528525</vt:lpwstr>
  </property>
  <property fmtid="{D5CDD505-2E9C-101B-9397-08002B2CF9AE}" pid="3" name="_new_ms_pID_72543">
    <vt:lpwstr>(3)dkiiiy5MwRMNoxF9uOHwy7lJomNXACos/jxGhXZekvxhhG5CjFj92cL7edGDFlPVGDuCdAG6_x000d_
2sLmObZzOLUqGXVUiENYUSPvcV9jTlm7sX6/qAzJuHrclsgk3wXAttS55JVfvZA3Yjsv0FwL_x000d_
iMRB7aDyrQi7oXHc39gmFUT/Vkg10M6R1x5pJxHyPIvWEs9oeWjLtP7+Q1Xqn8j9OumOfqXm_x000d_
1QzOJ4sPBi/6y9VTMo</vt:lpwstr>
  </property>
  <property fmtid="{D5CDD505-2E9C-101B-9397-08002B2CF9AE}" pid="4" name="_new_ms_pID_72543_00">
    <vt:lpwstr>_new_ms_pID_72543</vt:lpwstr>
  </property>
  <property fmtid="{D5CDD505-2E9C-101B-9397-08002B2CF9AE}" pid="5" name="_new_ms_pID_725431">
    <vt:lpwstr>gWiGqG/bhKAPhA9SroLbu+rqru+nkv+pRadFu9+6LL9TTSXnsTihMO_x000d_
erRwvFrSYURK7fMERsIpPLifQVpZJ8kDxBDDbMHqY7C+8rV8+Zwbue2tPitsmZRw2DjCsznC_x000d_
cbFWnLcuL7uvWkxRx/3pDhctCnGbomH2DZ8stEw9MbfvUV4AsT88F3y6dBbdeH17jyRahr1h_x000d_
IsUjE8qCCT3AiOPIUCjAZWENGdRaMmPxgvUj</vt:lpwstr>
  </property>
  <property fmtid="{D5CDD505-2E9C-101B-9397-08002B2CF9AE}" pid="6" name="_new_ms_pID_725431_00">
    <vt:lpwstr>_new_ms_pID_725431</vt:lpwstr>
  </property>
  <property fmtid="{D5CDD505-2E9C-101B-9397-08002B2CF9AE}" pid="7" name="_new_ms_pID_725432">
    <vt:lpwstr>rRqJPegRqEqq42duY7kn8RlB3pNrnTTKlNvE_x000d_
PYeBjxRpB7Z2uTEUCjz1bCJzBObgw6sRD3WuEs0+Psr6eSQhKGY=</vt:lpwstr>
  </property>
  <property fmtid="{D5CDD505-2E9C-101B-9397-08002B2CF9AE}" pid="8" name="_new_ms_pID_725432_00">
    <vt:lpwstr>_new_ms_pID_725432</vt:lpwstr>
  </property>
</Properties>
</file>