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7" r:id="rId3"/>
    <p:sldId id="265" r:id="rId4"/>
    <p:sldId id="268" r:id="rId5"/>
    <p:sldId id="266" r:id="rId6"/>
    <p:sldId id="269"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0C0C0"/>
    <a:srgbClr val="EEECE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12" autoAdjust="0"/>
    <p:restoredTop sz="96237" autoAdjust="0"/>
  </p:normalViewPr>
  <p:slideViewPr>
    <p:cSldViewPr>
      <p:cViewPr varScale="1">
        <p:scale>
          <a:sx n="93" d="100"/>
          <a:sy n="93" d="100"/>
        </p:scale>
        <p:origin x="-14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83BC7130-0299-434E-9CBE-65D4E33FF47B}" type="datetimeFigureOut">
              <a:rPr lang="zh-CN" altLang="en-US"/>
              <a:pPr/>
              <a:t>2013-8-22</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D80CA486-6501-45EF-9DF4-047D4DAB98C9}"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9220" name="Slide Number Placeholder 3"/>
          <p:cNvSpPr>
            <a:spLocks noGrp="1"/>
          </p:cNvSpPr>
          <p:nvPr>
            <p:ph type="sldNum" sz="quarter" idx="5"/>
          </p:nvPr>
        </p:nvSpPr>
        <p:spPr bwMode="auto">
          <a:noFill/>
          <a:ln>
            <a:miter lim="800000"/>
            <a:headEnd/>
            <a:tailEnd/>
          </a:ln>
        </p:spPr>
        <p:txBody>
          <a:bodyPr/>
          <a:lstStyle/>
          <a:p>
            <a:fld id="{7431EBBB-F39F-4976-BFEB-7465823A3A87}" type="slidenum">
              <a:rPr lang="zh-CN" altLang="en-US"/>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zh-CN" altLang="zh-CN" smtClean="0"/>
          </a:p>
        </p:txBody>
      </p:sp>
      <p:sp>
        <p:nvSpPr>
          <p:cNvPr id="10244" name="Slide Number Placeholder 3"/>
          <p:cNvSpPr>
            <a:spLocks noGrp="1"/>
          </p:cNvSpPr>
          <p:nvPr>
            <p:ph type="sldNum" sz="quarter" idx="5"/>
          </p:nvPr>
        </p:nvSpPr>
        <p:spPr bwMode="auto">
          <a:noFill/>
          <a:ln>
            <a:miter lim="800000"/>
            <a:headEnd/>
            <a:tailEnd/>
          </a:ln>
        </p:spPr>
        <p:txBody>
          <a:bodyPr/>
          <a:lstStyle/>
          <a:p>
            <a:fld id="{E4ED12C6-28C5-4ED8-B9AE-B060BEFA091B}" type="slidenum">
              <a:rPr lang="zh-CN" altLang="en-US"/>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zh-CN" altLang="zh-CN" smtClean="0"/>
          </a:p>
        </p:txBody>
      </p:sp>
      <p:sp>
        <p:nvSpPr>
          <p:cNvPr id="11268" name="Slide Number Placeholder 3"/>
          <p:cNvSpPr>
            <a:spLocks noGrp="1"/>
          </p:cNvSpPr>
          <p:nvPr>
            <p:ph type="sldNum" sz="quarter" idx="5"/>
          </p:nvPr>
        </p:nvSpPr>
        <p:spPr bwMode="auto">
          <a:noFill/>
          <a:ln>
            <a:miter lim="800000"/>
            <a:headEnd/>
            <a:tailEnd/>
          </a:ln>
        </p:spPr>
        <p:txBody>
          <a:bodyPr/>
          <a:lstStyle/>
          <a:p>
            <a:fld id="{98215F28-FBCB-4563-8B4F-6C405EB7C6BC}" type="slidenum">
              <a:rPr lang="zh-CN" altLang="en-US"/>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zh-CN" altLang="zh-CN" smtClean="0"/>
          </a:p>
        </p:txBody>
      </p:sp>
      <p:sp>
        <p:nvSpPr>
          <p:cNvPr id="12292" name="Slide Number Placeholder 3"/>
          <p:cNvSpPr>
            <a:spLocks noGrp="1"/>
          </p:cNvSpPr>
          <p:nvPr>
            <p:ph type="sldNum" sz="quarter" idx="5"/>
          </p:nvPr>
        </p:nvSpPr>
        <p:spPr bwMode="auto">
          <a:noFill/>
          <a:ln>
            <a:miter lim="800000"/>
            <a:headEnd/>
            <a:tailEnd/>
          </a:ln>
        </p:spPr>
        <p:txBody>
          <a:bodyPr/>
          <a:lstStyle/>
          <a:p>
            <a:fld id="{939B65F4-FCCE-4B94-9B4D-5BCC6FC6AE4F}" type="slidenum">
              <a:rPr lang="zh-CN" altLang="en-US"/>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zh-CN" altLang="zh-CN" smtClean="0"/>
          </a:p>
        </p:txBody>
      </p:sp>
      <p:sp>
        <p:nvSpPr>
          <p:cNvPr id="13316" name="Slide Number Placeholder 3"/>
          <p:cNvSpPr>
            <a:spLocks noGrp="1"/>
          </p:cNvSpPr>
          <p:nvPr>
            <p:ph type="sldNum" sz="quarter" idx="5"/>
          </p:nvPr>
        </p:nvSpPr>
        <p:spPr bwMode="auto">
          <a:noFill/>
          <a:ln>
            <a:miter lim="800000"/>
            <a:headEnd/>
            <a:tailEnd/>
          </a:ln>
        </p:spPr>
        <p:txBody>
          <a:bodyPr/>
          <a:lstStyle/>
          <a:p>
            <a:fld id="{72A1AA13-BA95-42DD-A3B0-7E90E8D85241}" type="slidenum">
              <a:rPr lang="zh-CN" altLang="en-US"/>
              <a:pPr/>
              <a:t>5</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F83EAC10-4ED4-46FF-BC24-6EC4B3BCD48C}" type="datetimeFigureOut">
              <a:rPr lang="zh-CN" altLang="en-US"/>
              <a:pPr/>
              <a:t>2013-8-22</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BE395845-86B0-4472-AC2C-0AAB42522017}"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2D61732-6833-4A91-84E7-D8E39B59E69D}" type="datetimeFigureOut">
              <a:rPr lang="zh-CN" altLang="en-US"/>
              <a:pPr/>
              <a:t>2013-8-22</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B7E739F4-82C2-4572-8BF1-7B5852B4A800}"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15EE45C-274F-46CB-8F7D-456138B79E7F}" type="datetimeFigureOut">
              <a:rPr lang="zh-CN" altLang="en-US"/>
              <a:pPr/>
              <a:t>2013-8-22</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206E92E7-DF09-4541-A633-7569562CFEBC}"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729366A-122C-4E02-AD87-4C69FB11F85E}" type="datetimeFigureOut">
              <a:rPr lang="zh-CN" altLang="en-US"/>
              <a:pPr/>
              <a:t>2013-8-22</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AB45F99-1B75-4459-B96C-0A4C159AA461}"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9CD20B40-F1C4-4FE3-AB33-44DFBF1D4CCD}" type="datetimeFigureOut">
              <a:rPr lang="zh-CN" altLang="en-US"/>
              <a:pPr/>
              <a:t>2013-8-22</a:t>
            </a:fld>
            <a:endParaRPr lang="en-US" altLang="zh-CN"/>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66E68721-3D28-4C9F-BCF8-63239BACECAB}"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451B1843-D4CC-423C-A930-E3F4216370FE}" type="datetimeFigureOut">
              <a:rPr lang="zh-CN" altLang="en-US"/>
              <a:pPr/>
              <a:t>2013-8-22</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72DADF82-3DEE-49B4-A8F6-E32D42C168CA}"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867E1C1B-0240-4D15-A28D-7517DCAD603D}" type="datetimeFigureOut">
              <a:rPr lang="zh-CN" altLang="en-US"/>
              <a:pPr/>
              <a:t>2013-8-22</a:t>
            </a:fld>
            <a:endParaRPr lang="en-US" altLang="zh-CN"/>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2515931-3CB0-418F-AADF-3682160AE2F9}"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74B237EA-6D08-48AC-8C77-8C8D43AF1A2D}" type="datetimeFigureOut">
              <a:rPr lang="zh-CN" altLang="en-US"/>
              <a:pPr/>
              <a:t>2013-8-22</a:t>
            </a:fld>
            <a:endParaRPr lang="en-US" altLang="zh-CN"/>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93E6EE49-67ED-4C2B-9E06-E750F3FE85CC}"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57D53C4-F814-4D5C-A910-1B8EABF119A1}" type="datetimeFigureOut">
              <a:rPr lang="zh-CN" altLang="en-US"/>
              <a:pPr/>
              <a:t>2013-8-22</a:t>
            </a:fld>
            <a:endParaRPr lang="en-US" altLang="zh-CN"/>
          </a:p>
        </p:txBody>
      </p:sp>
      <p:sp>
        <p:nvSpPr>
          <p:cNvPr id="3" name="Footer Placeholder 4"/>
          <p:cNvSpPr>
            <a:spLocks noGrp="1"/>
          </p:cNvSpPr>
          <p:nvPr>
            <p:ph type="ftr" sz="quarter" idx="11"/>
          </p:nvPr>
        </p:nvSpPr>
        <p:spPr/>
        <p:txBody>
          <a:bodyPr/>
          <a:lstStyle>
            <a:lvl1pPr>
              <a:defRPr/>
            </a:lvl1pPr>
          </a:lstStyle>
          <a:p>
            <a:endParaRPr lang="zh-CN" altLang="en-US"/>
          </a:p>
        </p:txBody>
      </p:sp>
      <p:sp>
        <p:nvSpPr>
          <p:cNvPr id="4" name="Slide Number Placeholder 5"/>
          <p:cNvSpPr>
            <a:spLocks noGrp="1"/>
          </p:cNvSpPr>
          <p:nvPr>
            <p:ph type="sldNum" sz="quarter" idx="12"/>
          </p:nvPr>
        </p:nvSpPr>
        <p:spPr/>
        <p:txBody>
          <a:bodyPr/>
          <a:lstStyle>
            <a:lvl1pPr>
              <a:defRPr/>
            </a:lvl1pPr>
          </a:lstStyle>
          <a:p>
            <a:fld id="{4B2B0B35-8D3F-4B6F-B15A-7F323544066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B8D6FDA-5F6D-40C1-8D67-97AFEE5B8A0E}" type="datetimeFigureOut">
              <a:rPr lang="zh-CN" altLang="en-US"/>
              <a:pPr/>
              <a:t>2013-8-22</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B2679DA-FF72-481B-823F-5FD9F5587B2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5BCDA8DE-4C44-4381-A5C2-1B46CD4DC914}" type="datetimeFigureOut">
              <a:rPr lang="zh-CN" altLang="en-US"/>
              <a:pPr/>
              <a:t>2013-8-22</a:t>
            </a:fld>
            <a:endParaRPr lang="en-US" altLang="zh-CN"/>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BCBD43AB-E572-4EC9-8BFA-81D3180D7544}"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9CAE26B4-2859-46C2-9EAD-ACF9DAB8E43F}" type="datetimeFigureOut">
              <a:rPr lang="zh-CN" altLang="en-US"/>
              <a:pPr/>
              <a:t>2013-8-22</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EEF1EB7-353A-4F4A-9ED6-8FFCC884B03D}"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362200"/>
            <a:ext cx="7772400" cy="1470025"/>
          </a:xfrm>
        </p:spPr>
        <p:txBody>
          <a:bodyPr/>
          <a:lstStyle/>
          <a:p>
            <a:pPr eaLnBrk="1" hangingPunct="1"/>
            <a:r>
              <a:rPr lang="en-US" altLang="zh-CN" sz="3600" smtClean="0">
                <a:latin typeface="Times New Roman" pitchFamily="18" charset="0"/>
                <a:cs typeface="Times New Roman" pitchFamily="18" charset="0"/>
              </a:rPr>
              <a:t>Way Forward on NAICS receivers</a:t>
            </a:r>
          </a:p>
        </p:txBody>
      </p:sp>
      <p:sp>
        <p:nvSpPr>
          <p:cNvPr id="2051" name="Subtitle 2"/>
          <p:cNvSpPr>
            <a:spLocks noGrp="1"/>
          </p:cNvSpPr>
          <p:nvPr>
            <p:ph type="subTitle" idx="1"/>
          </p:nvPr>
        </p:nvSpPr>
        <p:spPr>
          <a:xfrm>
            <a:off x="1524000" y="4343400"/>
            <a:ext cx="6248400" cy="1371600"/>
          </a:xfrm>
        </p:spPr>
        <p:txBody>
          <a:bodyPr/>
          <a:lstStyle/>
          <a:p>
            <a:pPr eaLnBrk="1" hangingPunct="1"/>
            <a:r>
              <a:rPr lang="en-US" altLang="zh-CN" sz="2400" dirty="0" smtClean="0">
                <a:solidFill>
                  <a:schemeClr val="tx1"/>
                </a:solidFill>
                <a:latin typeface="Times New Roman" pitchFamily="18" charset="0"/>
                <a:cs typeface="Times New Roman" pitchFamily="18" charset="0"/>
              </a:rPr>
              <a:t>MediaTek, Orange, Verizon Wireless, Intel, Samsung, </a:t>
            </a:r>
            <a:r>
              <a:rPr lang="en-US" altLang="zh-CN" sz="2400" dirty="0" err="1" smtClean="0">
                <a:solidFill>
                  <a:schemeClr val="tx1"/>
                </a:solidFill>
                <a:latin typeface="Times New Roman" pitchFamily="18" charset="0"/>
                <a:cs typeface="Times New Roman" pitchFamily="18" charset="0"/>
              </a:rPr>
              <a:t>Huawei</a:t>
            </a:r>
            <a:r>
              <a:rPr lang="en-US" altLang="zh-CN" sz="2400" dirty="0" smtClean="0">
                <a:solidFill>
                  <a:schemeClr val="tx1"/>
                </a:solidFill>
                <a:latin typeface="Times New Roman" pitchFamily="18" charset="0"/>
                <a:cs typeface="Times New Roman" pitchFamily="18" charset="0"/>
              </a:rPr>
              <a:t>, Qualcomm</a:t>
            </a:r>
            <a:r>
              <a:rPr lang="en-US" altLang="zh-CN" sz="2400" dirty="0" smtClean="0">
                <a:solidFill>
                  <a:schemeClr val="tx1"/>
                </a:solidFill>
                <a:latin typeface="Times New Roman" pitchFamily="18" charset="0"/>
                <a:cs typeface="Times New Roman" pitchFamily="18" charset="0"/>
              </a:rPr>
              <a:t>, Ericsson, LGE, Blackberry, </a:t>
            </a:r>
            <a:r>
              <a:rPr lang="en-US" altLang="zh-CN" sz="2400" dirty="0" err="1" smtClean="0">
                <a:solidFill>
                  <a:schemeClr val="tx1"/>
                </a:solidFill>
                <a:latin typeface="Times New Roman" pitchFamily="18" charset="0"/>
                <a:cs typeface="Times New Roman" pitchFamily="18" charset="0"/>
              </a:rPr>
              <a:t>Renesas</a:t>
            </a:r>
            <a:r>
              <a:rPr lang="en-US" altLang="zh-CN" sz="2400" dirty="0" smtClean="0">
                <a:solidFill>
                  <a:schemeClr val="tx1"/>
                </a:solidFill>
                <a:latin typeface="Times New Roman" pitchFamily="18" charset="0"/>
                <a:cs typeface="Times New Roman" pitchFamily="18" charset="0"/>
              </a:rPr>
              <a:t>, </a:t>
            </a:r>
            <a:r>
              <a:rPr lang="en-US" altLang="zh-CN" sz="2400" dirty="0" smtClean="0">
                <a:solidFill>
                  <a:schemeClr val="tx1"/>
                </a:solidFill>
                <a:latin typeface="Times New Roman" pitchFamily="18" charset="0"/>
                <a:cs typeface="Times New Roman" pitchFamily="18" charset="0"/>
              </a:rPr>
              <a:t>Broadcom, NTT </a:t>
            </a:r>
            <a:r>
              <a:rPr lang="en-US" altLang="zh-CN" sz="2400" dirty="0" err="1" smtClean="0">
                <a:solidFill>
                  <a:schemeClr val="tx1"/>
                </a:solidFill>
                <a:latin typeface="Times New Roman" pitchFamily="18" charset="0"/>
                <a:cs typeface="Times New Roman" pitchFamily="18" charset="0"/>
              </a:rPr>
              <a:t>DoCoMo</a:t>
            </a:r>
            <a:endParaRPr lang="en-US"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200"/>
            <a:ext cx="9144000" cy="647700"/>
          </a:xfrm>
          <a:prstGeom prst="rect">
            <a:avLst/>
          </a:prstGeom>
          <a:noFill/>
          <a:ln w="9525">
            <a:noFill/>
            <a:miter lim="800000"/>
            <a:headEnd/>
            <a:tailEnd/>
          </a:ln>
        </p:spPr>
        <p:txBody>
          <a:bodyPr anchor="ctr">
            <a:spAutoFit/>
          </a:bodyPr>
          <a:lstStyle/>
          <a:p>
            <a:pPr eaLnBrk="0" hangingPunct="0"/>
            <a:r>
              <a:rPr lang="en-GB" altLang="ko-KR" b="1">
                <a:cs typeface="Times New Roman" pitchFamily="18" charset="0"/>
              </a:rPr>
              <a:t>3GPP TSG RAN WG4 #68     	                     			</a:t>
            </a:r>
            <a:r>
              <a:rPr lang="en-US" altLang="ko-KR" b="1" i="1">
                <a:cs typeface="Times New Roman" pitchFamily="18" charset="0"/>
              </a:rPr>
              <a:t>R4-134454</a:t>
            </a:r>
            <a:endParaRPr lang="en-US" altLang="ko-KR">
              <a:cs typeface="Times New Roman" pitchFamily="18" charset="0"/>
            </a:endParaRPr>
          </a:p>
          <a:p>
            <a:pPr eaLnBrk="0" hangingPunct="0"/>
            <a:r>
              <a:rPr lang="en-US" altLang="zh-CN" b="1">
                <a:cs typeface="Times New Roman" pitchFamily="18" charset="0"/>
              </a:rPr>
              <a:t>Barcelona, Spain, August 19-23, 2013</a:t>
            </a:r>
            <a:endParaRPr lang="en-GB" altLang="ko-KR" b="1">
              <a:cs typeface="Times New Roman" pitchFamily="18" charset="0"/>
            </a:endParaRPr>
          </a:p>
        </p:txBody>
      </p:sp>
      <p:sp>
        <p:nvSpPr>
          <p:cNvPr id="2053" name="TextBox 4"/>
          <p:cNvSpPr txBox="1">
            <a:spLocks noChangeArrowheads="1"/>
          </p:cNvSpPr>
          <p:nvPr/>
        </p:nvSpPr>
        <p:spPr bwMode="auto">
          <a:xfrm>
            <a:off x="76200" y="762000"/>
            <a:ext cx="2057400" cy="369888"/>
          </a:xfrm>
          <a:prstGeom prst="rect">
            <a:avLst/>
          </a:prstGeom>
          <a:noFill/>
          <a:ln w="9525">
            <a:noFill/>
            <a:miter lim="800000"/>
            <a:headEnd/>
            <a:tailEnd/>
          </a:ln>
        </p:spPr>
        <p:txBody>
          <a:bodyPr wrap="none">
            <a:spAutoFit/>
          </a:bodyPr>
          <a:lstStyle/>
          <a:p>
            <a:r>
              <a:rPr lang="en-US" altLang="ko-KR"/>
              <a:t>Agenda item: 10.6</a:t>
            </a:r>
            <a:endParaRPr lang="ko-KR"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p:cNvSpPr>
          <p:nvPr>
            <p:ph type="title"/>
          </p:nvPr>
        </p:nvSpPr>
        <p:spPr>
          <a:xfrm>
            <a:off x="457200" y="0"/>
            <a:ext cx="8229600" cy="1143000"/>
          </a:xfrm>
        </p:spPr>
        <p:txBody>
          <a:bodyPr/>
          <a:lstStyle/>
          <a:p>
            <a:r>
              <a:rPr lang="en-US" altLang="zh-CN" smtClean="0">
                <a:latin typeface="Times New Roman" pitchFamily="18" charset="0"/>
              </a:rPr>
              <a:t>Current status in RAN4</a:t>
            </a:r>
          </a:p>
        </p:txBody>
      </p:sp>
      <p:sp>
        <p:nvSpPr>
          <p:cNvPr id="3075" name="Rectangle 1027"/>
          <p:cNvSpPr>
            <a:spLocks noGrp="1"/>
          </p:cNvSpPr>
          <p:nvPr>
            <p:ph type="body" idx="1"/>
          </p:nvPr>
        </p:nvSpPr>
        <p:spPr>
          <a:xfrm>
            <a:off x="533400" y="1219200"/>
            <a:ext cx="8153400" cy="5029200"/>
          </a:xfrm>
        </p:spPr>
        <p:txBody>
          <a:bodyPr/>
          <a:lstStyle/>
          <a:p>
            <a:pPr algn="just"/>
            <a:r>
              <a:rPr lang="en-US" sz="2400" dirty="0" smtClean="0"/>
              <a:t>Phase-1 (Calibration) study assumes fixed ON/OFF pattern of the two explicitly modeled interferers, and with fixed MCS of the serving cell</a:t>
            </a:r>
          </a:p>
          <a:p>
            <a:pPr lvl="1" algn="just"/>
            <a:r>
              <a:rPr lang="en-US" sz="2000" dirty="0" smtClean="0"/>
              <a:t>Phase 1 studies are ongoing</a:t>
            </a:r>
            <a:endParaRPr lang="en-US" dirty="0" smtClean="0"/>
          </a:p>
          <a:p>
            <a:pPr algn="just"/>
            <a:r>
              <a:rPr lang="en-US" sz="2400" dirty="0" smtClean="0"/>
              <a:t>Phase-2 study assumes dynamic ON/OFF modeling of the two explicitly modeled interferers  (e.g., MCS/RI/PMI), and with adaptive or fixed MCS of the serving cell</a:t>
            </a:r>
          </a:p>
          <a:p>
            <a:pPr lvl="1" algn="just"/>
            <a:r>
              <a:rPr lang="en-US" sz="2000" dirty="0" smtClean="0"/>
              <a:t>Phase 2 modeling discussions are ongoing and evaluations results are pending</a:t>
            </a:r>
          </a:p>
          <a:p>
            <a:pPr lvl="2" algn="just"/>
            <a:endParaRPr lang="en-US" sz="1600" dirty="0" smtClean="0"/>
          </a:p>
          <a:p>
            <a:pPr>
              <a:buFont typeface="Arial" charset="0"/>
              <a:buNone/>
            </a:pPr>
            <a:endParaRPr lang="en-GB" sz="2400" dirty="0" smtClean="0"/>
          </a:p>
          <a:p>
            <a:endParaRPr lang="zh-CN" altLang="zh-CN"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6"/>
          <p:cNvSpPr>
            <a:spLocks noGrp="1"/>
          </p:cNvSpPr>
          <p:nvPr>
            <p:ph type="title"/>
          </p:nvPr>
        </p:nvSpPr>
        <p:spPr>
          <a:xfrm>
            <a:off x="457200" y="0"/>
            <a:ext cx="8229600" cy="1143000"/>
          </a:xfrm>
        </p:spPr>
        <p:txBody>
          <a:bodyPr/>
          <a:lstStyle/>
          <a:p>
            <a:r>
              <a:rPr lang="en-US" altLang="zh-CN" smtClean="0">
                <a:latin typeface="Times New Roman" pitchFamily="18" charset="0"/>
              </a:rPr>
              <a:t>Observations of NAICS Receivers</a:t>
            </a:r>
          </a:p>
        </p:txBody>
      </p:sp>
      <p:sp>
        <p:nvSpPr>
          <p:cNvPr id="5123" name="Rectangle 1027"/>
          <p:cNvSpPr>
            <a:spLocks noGrp="1"/>
          </p:cNvSpPr>
          <p:nvPr>
            <p:ph type="body" idx="1"/>
          </p:nvPr>
        </p:nvSpPr>
        <p:spPr>
          <a:xfrm>
            <a:off x="533400" y="1066800"/>
            <a:ext cx="8153400" cy="5029200"/>
          </a:xfrm>
        </p:spPr>
        <p:txBody>
          <a:bodyPr/>
          <a:lstStyle/>
          <a:p>
            <a:pPr marL="342900" lvl="1" indent="-342900" algn="just">
              <a:buFont typeface="Arial" pitchFamily="34" charset="0"/>
              <a:buChar char="•"/>
              <a:defRPr/>
            </a:pPr>
            <a:r>
              <a:rPr lang="en-GB" sz="1800" dirty="0" smtClean="0"/>
              <a:t>Based on </a:t>
            </a:r>
            <a:r>
              <a:rPr lang="en-US" sz="1800" dirty="0" smtClean="0"/>
              <a:t>Phase-1 (Calibration) study only,</a:t>
            </a:r>
            <a:r>
              <a:rPr lang="en-US" sz="1800" dirty="0">
                <a:solidFill>
                  <a:srgbClr val="00B050"/>
                </a:solidFill>
              </a:rPr>
              <a:t> </a:t>
            </a:r>
            <a:r>
              <a:rPr lang="en-US" sz="1800" dirty="0"/>
              <a:t>for Scenario 1</a:t>
            </a:r>
            <a:r>
              <a:rPr lang="en-US" sz="1800" dirty="0" smtClean="0"/>
              <a:t> </a:t>
            </a:r>
          </a:p>
          <a:p>
            <a:pPr algn="just">
              <a:buFont typeface="Arial" pitchFamily="34" charset="0"/>
              <a:buChar char="•"/>
              <a:defRPr/>
            </a:pPr>
            <a:r>
              <a:rPr lang="en-GB" sz="1800" dirty="0" smtClean="0"/>
              <a:t>Company results so far showed that nonlinear receivers (i.e., ML/R-ML, SLIC, and CWIC) can provide significant performance gain over baseline LMMSE-IRC in some cases</a:t>
            </a:r>
          </a:p>
          <a:p>
            <a:pPr marL="742950" lvl="2" indent="-342900" algn="just">
              <a:buFont typeface="Arial" pitchFamily="34" charset="0"/>
              <a:buChar char="•"/>
              <a:defRPr/>
            </a:pPr>
            <a:r>
              <a:rPr lang="en-GB" sz="1400" dirty="0" smtClean="0"/>
              <a:t>The above NAICS receivers were studied under the assumption of known interferer parameters (additionally for CWIC perfect PDSCH allocation alignment is assumed). Evaluation of some receivers was also performed with blind and partially blind detection.</a:t>
            </a:r>
          </a:p>
          <a:p>
            <a:pPr algn="just">
              <a:buFont typeface="Arial" pitchFamily="34" charset="0"/>
              <a:buChar char="•"/>
              <a:defRPr/>
            </a:pPr>
            <a:r>
              <a:rPr lang="en-GB" sz="1800" dirty="0" smtClean="0"/>
              <a:t>Performance gain was also observed for linear receivers (E-LMMSE-IRC and WLMMSE).</a:t>
            </a:r>
          </a:p>
          <a:p>
            <a:pPr lvl="1" algn="just">
              <a:buFont typeface="Arial" pitchFamily="34" charset="0"/>
              <a:buChar char="–"/>
              <a:defRPr/>
            </a:pPr>
            <a:r>
              <a:rPr lang="en-GB" sz="1400" dirty="0" smtClean="0"/>
              <a:t>The E-LMMSE-IRC</a:t>
            </a:r>
            <a:r>
              <a:rPr lang="en-GB" sz="1400" dirty="0" smtClean="0">
                <a:solidFill>
                  <a:schemeClr val="accent6">
                    <a:lumMod val="75000"/>
                  </a:schemeClr>
                </a:solidFill>
              </a:rPr>
              <a:t> </a:t>
            </a:r>
            <a:r>
              <a:rPr lang="en-GB" sz="1400" dirty="0" smtClean="0"/>
              <a:t>receiver</a:t>
            </a:r>
            <a:r>
              <a:rPr lang="en-GB" sz="1400" strike="sngStrike" dirty="0" smtClean="0"/>
              <a:t>s</a:t>
            </a:r>
            <a:r>
              <a:rPr lang="en-GB" sz="1400" dirty="0" smtClean="0"/>
              <a:t> was</a:t>
            </a:r>
            <a:r>
              <a:rPr lang="en-GB" sz="1400" dirty="0" smtClean="0">
                <a:solidFill>
                  <a:schemeClr val="accent6">
                    <a:lumMod val="75000"/>
                  </a:schemeClr>
                </a:solidFill>
              </a:rPr>
              <a:t> </a:t>
            </a:r>
            <a:r>
              <a:rPr lang="en-GB" sz="1400" dirty="0" smtClean="0"/>
              <a:t>studied under the assumption of known interferer parameters. </a:t>
            </a:r>
          </a:p>
          <a:p>
            <a:pPr lvl="1" algn="just">
              <a:buFont typeface="Arial" pitchFamily="34" charset="0"/>
              <a:buChar char="–"/>
              <a:defRPr/>
            </a:pPr>
            <a:r>
              <a:rPr lang="en-GB" sz="1400" dirty="0" smtClean="0"/>
              <a:t>The WLMMSE receiver was studied under the assumption of PAM transmission from the dominant interferer.</a:t>
            </a:r>
          </a:p>
          <a:p>
            <a:pPr algn="just">
              <a:buFont typeface="Arial" pitchFamily="34" charset="0"/>
              <a:buChar char="•"/>
              <a:defRPr/>
            </a:pPr>
            <a:r>
              <a:rPr lang="en-GB" sz="1800" dirty="0" smtClean="0"/>
              <a:t>Performance gain significantly depends on interference condition and MCS/RI, transmission mode, and quality of the channel estimation of serving and interference cells. Generally, the gain increases with increased I/</a:t>
            </a:r>
            <a:r>
              <a:rPr lang="en-GB" sz="1800" dirty="0" err="1" smtClean="0"/>
              <a:t>Noc</a:t>
            </a:r>
            <a:r>
              <a:rPr lang="en-GB" sz="1800" dirty="0" smtClean="0"/>
              <a:t>.</a:t>
            </a:r>
          </a:p>
          <a:p>
            <a:pPr algn="just">
              <a:buFont typeface="Arial" pitchFamily="34" charset="0"/>
              <a:buChar char="•"/>
              <a:defRPr/>
            </a:pPr>
            <a:r>
              <a:rPr lang="en-GB" sz="1800" dirty="0" smtClean="0"/>
              <a:t>Candidate NAICS receivers will have different trade-off</a:t>
            </a:r>
            <a:r>
              <a:rPr lang="en-GB" sz="1800" b="1" i="1" dirty="0" smtClean="0">
                <a:solidFill>
                  <a:srgbClr val="00B050"/>
                </a:solidFill>
              </a:rPr>
              <a:t>s</a:t>
            </a:r>
            <a:r>
              <a:rPr lang="en-GB" sz="1800" dirty="0" smtClean="0"/>
              <a:t> between performance, complexity,  network coordination, and network signalling. Details are yet to be studied.</a:t>
            </a:r>
          </a:p>
          <a:p>
            <a:pPr algn="just">
              <a:buFont typeface="Arial" pitchFamily="34" charset="0"/>
              <a:buChar char="•"/>
              <a:defRPr/>
            </a:pPr>
            <a:r>
              <a:rPr lang="en-GB" sz="1800" dirty="0" smtClean="0"/>
              <a:t>The list of candidate receivers under evaluation in RAN 4 as well as the associated terminology is provided in the attached TP</a:t>
            </a:r>
            <a:endParaRPr lang="zh-CN" altLang="zh-CN"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p:cNvSpPr>
          <p:nvPr>
            <p:ph type="title"/>
          </p:nvPr>
        </p:nvSpPr>
        <p:spPr>
          <a:xfrm>
            <a:off x="457200" y="0"/>
            <a:ext cx="8229600" cy="1143000"/>
          </a:xfrm>
        </p:spPr>
        <p:txBody>
          <a:bodyPr/>
          <a:lstStyle/>
          <a:p>
            <a:r>
              <a:rPr lang="en-US" altLang="zh-CN" smtClean="0">
                <a:latin typeface="Times New Roman" pitchFamily="18" charset="0"/>
              </a:rPr>
              <a:t>Next-step in RAN4</a:t>
            </a:r>
          </a:p>
        </p:txBody>
      </p:sp>
      <p:sp>
        <p:nvSpPr>
          <p:cNvPr id="5123" name="Rectangle 1027"/>
          <p:cNvSpPr>
            <a:spLocks noGrp="1"/>
          </p:cNvSpPr>
          <p:nvPr>
            <p:ph type="body" idx="1"/>
          </p:nvPr>
        </p:nvSpPr>
        <p:spPr>
          <a:xfrm>
            <a:off x="533400" y="1219200"/>
            <a:ext cx="8153400" cy="5029200"/>
          </a:xfrm>
        </p:spPr>
        <p:txBody>
          <a:bodyPr/>
          <a:lstStyle/>
          <a:p>
            <a:pPr algn="just"/>
            <a:r>
              <a:rPr lang="en-GB" sz="2400" dirty="0" smtClean="0"/>
              <a:t>RAN4 continues to study the performance comparison among NAICS receivers, especially:</a:t>
            </a:r>
          </a:p>
          <a:p>
            <a:pPr lvl="1" algn="just"/>
            <a:r>
              <a:rPr lang="en-GB" sz="2000" dirty="0" smtClean="0"/>
              <a:t>Phase 2 modelling details</a:t>
            </a:r>
          </a:p>
          <a:p>
            <a:pPr lvl="1" algn="just"/>
            <a:r>
              <a:rPr lang="en-GB" sz="2000" dirty="0" smtClean="0"/>
              <a:t>Complete link evaluations of Phase-1 and Phase 2</a:t>
            </a:r>
          </a:p>
          <a:p>
            <a:pPr lvl="2" algn="just"/>
            <a:r>
              <a:rPr lang="en-GB" sz="1600" dirty="0" smtClean="0"/>
              <a:t>With network assistance, full blind detection and partially blind detection of interferer parameters</a:t>
            </a:r>
            <a:endParaRPr lang="en-GB" dirty="0" smtClean="0"/>
          </a:p>
          <a:p>
            <a:pPr lvl="1" algn="just"/>
            <a:r>
              <a:rPr lang="en-GB" sz="2000" dirty="0" smtClean="0"/>
              <a:t>Performance dependency on interference condition, network coordination and/or signalling, as well as on the reliability of parameter detection in the case of blind or partially blind detection.</a:t>
            </a:r>
          </a:p>
          <a:p>
            <a:pPr>
              <a:buFont typeface="Arial" charset="0"/>
              <a:buNone/>
            </a:pPr>
            <a:endParaRPr lang="en-GB" sz="2400" dirty="0" smtClean="0"/>
          </a:p>
          <a:p>
            <a:endParaRPr lang="zh-CN" altLang="zh-CN" sz="24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p:cNvSpPr>
            <a:spLocks noGrp="1"/>
          </p:cNvSpPr>
          <p:nvPr>
            <p:ph type="title"/>
          </p:nvPr>
        </p:nvSpPr>
        <p:spPr>
          <a:xfrm>
            <a:off x="457200" y="0"/>
            <a:ext cx="8229600" cy="1143000"/>
          </a:xfrm>
        </p:spPr>
        <p:txBody>
          <a:bodyPr/>
          <a:lstStyle/>
          <a:p>
            <a:r>
              <a:rPr lang="en-US" altLang="zh-CN" smtClean="0">
                <a:latin typeface="Times New Roman" pitchFamily="18" charset="0"/>
              </a:rPr>
              <a:t>System Level Evaluation</a:t>
            </a:r>
          </a:p>
        </p:txBody>
      </p:sp>
      <p:sp>
        <p:nvSpPr>
          <p:cNvPr id="6147" name="Rectangle 1027"/>
          <p:cNvSpPr>
            <a:spLocks noGrp="1"/>
          </p:cNvSpPr>
          <p:nvPr>
            <p:ph type="body" idx="1"/>
          </p:nvPr>
        </p:nvSpPr>
        <p:spPr>
          <a:xfrm>
            <a:off x="457200" y="1143000"/>
            <a:ext cx="8153400" cy="4191000"/>
          </a:xfrm>
        </p:spPr>
        <p:txBody>
          <a:bodyPr/>
          <a:lstStyle/>
          <a:p>
            <a:pPr algn="just"/>
            <a:r>
              <a:rPr lang="en-US" altLang="zh-CN" sz="2400" dirty="0" smtClean="0"/>
              <a:t>The performance of NAICS receivers should be evaluated from both link level and system level perspective, in RAN4 and RAN1</a:t>
            </a:r>
            <a:r>
              <a:rPr lang="en-US" altLang="zh-CN" sz="2400" dirty="0" smtClean="0">
                <a:solidFill>
                  <a:srgbClr val="FF0000"/>
                </a:solidFill>
              </a:rPr>
              <a:t> </a:t>
            </a:r>
            <a:r>
              <a:rPr lang="en-US" altLang="zh-CN" sz="2400" dirty="0" smtClean="0"/>
              <a:t>respectively.</a:t>
            </a:r>
          </a:p>
          <a:p>
            <a:pPr marL="342900" lvl="1" indent="-342900" algn="just">
              <a:buFont typeface="Arial" charset="0"/>
              <a:buChar char="•"/>
            </a:pPr>
            <a:r>
              <a:rPr lang="en-GB" sz="2400" dirty="0" smtClean="0"/>
              <a:t>RAN1 will study system level modelling methods to take into account performance-affecting factors (e.g., interference condition, coordination assumptions, signalling requirements, channel estimation, interferer parameter blind or partially blind detection) for candidate NAICS receivers with the input of RAN 4</a:t>
            </a:r>
          </a:p>
          <a:p>
            <a:pPr marL="342900" lvl="1" indent="-342900" algn="just">
              <a:buFont typeface="Arial" charset="0"/>
              <a:buChar char="•"/>
            </a:pPr>
            <a:endParaRPr lang="en-GB" sz="2400" dirty="0" smtClean="0"/>
          </a:p>
          <a:p>
            <a:endParaRPr lang="en-US" altLang="zh-CN" sz="20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fr-FR" smtClean="0"/>
              <a:t>LS to RAN 1</a:t>
            </a:r>
            <a:endParaRPr lang="en-US" smtClean="0"/>
          </a:p>
        </p:txBody>
      </p:sp>
      <p:sp>
        <p:nvSpPr>
          <p:cNvPr id="7171" name="Content Placeholder 2"/>
          <p:cNvSpPr>
            <a:spLocks noGrp="1"/>
          </p:cNvSpPr>
          <p:nvPr>
            <p:ph idx="1"/>
          </p:nvPr>
        </p:nvSpPr>
        <p:spPr/>
        <p:txBody>
          <a:bodyPr/>
          <a:lstStyle/>
          <a:p>
            <a:pPr marL="342900" lvl="1" indent="-342900">
              <a:buFont typeface="Arial" charset="0"/>
              <a:buChar char="•"/>
            </a:pPr>
            <a:r>
              <a:rPr lang="en-GB" sz="2400" dirty="0" smtClean="0"/>
              <a:t>Send an LS to RAN1 in RAN#68 based on the WF</a:t>
            </a:r>
          </a:p>
          <a:p>
            <a:pPr marL="342900" lvl="1" indent="-342900">
              <a:buFont typeface="Arial" charset="0"/>
              <a:buChar char="•"/>
            </a:pPr>
            <a:r>
              <a:rPr lang="en-GB" altLang="zh-CN" sz="2400" dirty="0" smtClean="0"/>
              <a:t>Proposed Action:</a:t>
            </a:r>
            <a:endParaRPr lang="fr-FR" dirty="0" smtClean="0"/>
          </a:p>
          <a:p>
            <a:pPr marL="342900" lvl="1" indent="-342900"/>
            <a:r>
              <a:rPr lang="en-US" dirty="0" smtClean="0"/>
              <a:t>RAN 4 respectfully asks RAN 1 to take the above information into account </a:t>
            </a:r>
            <a:r>
              <a:rPr lang="fr-FR" dirty="0" smtClean="0"/>
              <a:t>to </a:t>
            </a:r>
            <a:r>
              <a:rPr lang="en-US" dirty="0" smtClean="0"/>
              <a:t>start discussion on the objective #3 as described in the SID, for the receivers identified in RAN4</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7629</TotalTime>
  <Words>520</Words>
  <Application>Microsoft Office PowerPoint</Application>
  <PresentationFormat>On-screen Show (4:3)</PresentationFormat>
  <Paragraphs>39</Paragraphs>
  <Slides>6</Slides>
  <Notes>5</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Way Forward on NAICS receivers</vt:lpstr>
      <vt:lpstr>Current status in RAN4</vt:lpstr>
      <vt:lpstr>Observations of NAICS Receivers</vt:lpstr>
      <vt:lpstr>Next-step in RAN4</vt:lpstr>
      <vt:lpstr>System Level Evaluation</vt:lpstr>
      <vt:lpstr>LS to RAN 1</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lliu</dc:creator>
  <cp:lastModifiedBy>MediaTek</cp:lastModifiedBy>
  <cp:revision>376</cp:revision>
  <dcterms:created xsi:type="dcterms:W3CDTF">2010-05-12T23:28:36Z</dcterms:created>
  <dcterms:modified xsi:type="dcterms:W3CDTF">2013-08-22T14:36:24Z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(4)HpkSfT1pDQ8nS+aas4dmicWkBclJXjH0Vo0My6QrO2M3edAwXYo2hT9iDg8shB992KnSOIn+_x000d_
qGw/U8qp7NZFitqX7W0yesV3ZosdIAzFWkP5gaBJkhUdKI4MavMm0Z3IG6YYY/W9JJHPkO2v_x000d_
Nd/lpt1QVyCc0DQQHQRN24Kz5+8e9CvOJHnXNuBWGiVcpj2kK/hP3p6iVNWHIobuOn12UqpR_x000d_
HaKv6/D+hQH/2kVB4U</vt:lpwstr>
  </property>
  <property fmtid="{D5CDD505-2E9C-101B-9397-08002B2CF9AE}" pid="3" name="_ms_pID_7253431">
    <vt:lpwstr>Fx03j3OtNHIS3/0DCUwgZXGKKYQmtRnrm/2lJqEbU1PvKm8xd8+MvU_x000d_
p9sh2SQ/X/7SQn1rR+vy6mLvrkvwkhOQlGbKfoONafNRRNIW+fE+3PHxzY/x201hq3d/LjZ8_x000d_
X5VYSlbWQRw4V/U4NWTomybiZVHfq7MhnWuTOUGw9DhTD3qq44Tfpjo74Jx0OSdcRemxX705_x000d_
Qkx4uFQOUoyHAefEFyZTAAolEPKrbeLlFAZZ</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HaBCVgtooGED1pQnQMAwnU0lufpLiGX9d7NU_x000d_
xS5spA9Y1ROeho+e8ug2xCV9zb0NG++3kRxdoSXJ2r+E/4Iwr7bpmbY1J8Svzr9sGCMUeg9K_x000d_
TUvUtMQ/CRa24f0Q8bbA9Xv7lPyJZQVnLB7p6+mDKrudHxFQs2Rd90RGim+C+hU3XDKpXpwW_x000d_
Qa2E+lBiuB3Qi7qp8BLHAvl52iOMgXIsbi62N2PQsGkbBVw7tnaIz3</vt:lpwstr>
  </property>
  <property fmtid="{D5CDD505-2E9C-101B-9397-08002B2CF9AE}" pid="7" name="_ms_pID_7253432_00">
    <vt:lpwstr>_ms_pID_7253432</vt:lpwstr>
  </property>
  <property fmtid="{D5CDD505-2E9C-101B-9397-08002B2CF9AE}" pid="8" name="_ms_pID_7253433">
    <vt:lpwstr>xiYLhCfZ95/yXtAEyJ_x000d_
64kiNpeu2+OibFN9tOAY2e568XjohwQ7lnARuiImxgH5lKMXK0F5vgjzTGJLE9Hp7Jc4NW8M_x000d_
TS43MaCNiS1opWJ7/20EQbuDMp7yiAz8n/u8MOvHoxUGhCET0F+Yw++naaVpM1/KT7YuEuEm_x000d_
3G7qATG9wZs=</vt:lpwstr>
  </property>
  <property fmtid="{D5CDD505-2E9C-101B-9397-08002B2CF9AE}" pid="9" name="_ms_pID_7253433_00">
    <vt:lpwstr>_ms_pID_7253433</vt:lpwstr>
  </property>
  <property fmtid="{D5CDD505-2E9C-101B-9397-08002B2CF9AE}" pid="10" name="sflag">
    <vt:lpwstr>1376949704</vt:lpwstr>
  </property>
</Properties>
</file>