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5" r:id="rId4"/>
    <p:sldId id="276" r:id="rId5"/>
    <p:sldId id="270" r:id="rId6"/>
    <p:sldId id="271" r:id="rId7"/>
    <p:sldId id="257" r:id="rId8"/>
    <p:sldId id="27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164" y="-16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A98304F-69F6-4CDD-9E41-CCA1F7381556}" type="datetimeFigureOut">
              <a:rPr lang="en-GB" smtClean="0"/>
              <a:t>01/02/2013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48320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A98304F-69F6-4CDD-9E41-CCA1F7381556}" type="datetimeFigureOut">
              <a:rPr lang="en-GB" smtClean="0"/>
              <a:t>01/02/2013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2414487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A98304F-69F6-4CDD-9E41-CCA1F7381556}" type="datetimeFigureOut">
              <a:rPr lang="en-GB" smtClean="0"/>
              <a:t>01/02/2013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1196658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A98304F-69F6-4CDD-9E41-CCA1F7381556}" type="datetimeFigureOut">
              <a:rPr lang="en-GB" smtClean="0"/>
              <a:t>01/02/2013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1112901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98304F-69F6-4CDD-9E41-CCA1F7381556}" type="datetimeFigureOut">
              <a:rPr lang="en-GB" smtClean="0"/>
              <a:t>01/02/2013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1639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A98304F-69F6-4CDD-9E41-CCA1F7381556}" type="datetimeFigureOut">
              <a:rPr lang="en-GB" smtClean="0"/>
              <a:t>01/02/2013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2246570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A98304F-69F6-4CDD-9E41-CCA1F7381556}" type="datetimeFigureOut">
              <a:rPr lang="en-GB" smtClean="0"/>
              <a:t>01/02/2013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2517314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A98304F-69F6-4CDD-9E41-CCA1F7381556}" type="datetimeFigureOut">
              <a:rPr lang="en-GB" smtClean="0"/>
              <a:t>01/02/2013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2378119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98304F-69F6-4CDD-9E41-CCA1F7381556}" type="datetimeFigureOut">
              <a:rPr lang="en-GB" smtClean="0"/>
              <a:t>01/02/2013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944695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98304F-69F6-4CDD-9E41-CCA1F7381556}" type="datetimeFigureOut">
              <a:rPr lang="en-GB" smtClean="0"/>
              <a:t>01/02/2013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53731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98304F-69F6-4CDD-9E41-CCA1F7381556}" type="datetimeFigureOut">
              <a:rPr lang="en-GB" smtClean="0"/>
              <a:t>01/02/2013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329E338-B01E-4154-9819-7B2B32F0DC27}" type="slidenum">
              <a:rPr lang="en-GB" smtClean="0"/>
              <a:t>‹#›</a:t>
            </a:fld>
            <a:endParaRPr lang="en-GB"/>
          </a:p>
        </p:txBody>
      </p:sp>
    </p:spTree>
    <p:extLst>
      <p:ext uri="{BB962C8B-B14F-4D97-AF65-F5344CB8AC3E}">
        <p14:creationId xmlns:p14="http://schemas.microsoft.com/office/powerpoint/2010/main" val="1130197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98304F-69F6-4CDD-9E41-CCA1F7381556}" type="datetimeFigureOut">
              <a:rPr lang="en-GB" smtClean="0"/>
              <a:t>01/02/2013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29E338-B01E-4154-9819-7B2B32F0DC27}" type="slidenum">
              <a:rPr lang="en-GB" smtClean="0"/>
              <a:t>‹#›</a:t>
            </a:fld>
            <a:endParaRPr lang="en-GB"/>
          </a:p>
        </p:txBody>
      </p:sp>
    </p:spTree>
    <p:extLst>
      <p:ext uri="{BB962C8B-B14F-4D97-AF65-F5344CB8AC3E}">
        <p14:creationId xmlns:p14="http://schemas.microsoft.com/office/powerpoint/2010/main" val="3918835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794896"/>
            <a:ext cx="7622600" cy="3293209"/>
          </a:xfrm>
          <a:prstGeom prst="rect">
            <a:avLst/>
          </a:prstGeom>
          <a:noFill/>
        </p:spPr>
        <p:txBody>
          <a:bodyPr wrap="none" rtlCol="0">
            <a:spAutoFit/>
          </a:bodyPr>
          <a:lstStyle/>
          <a:p>
            <a:r>
              <a:rPr lang="en-US" b="1" dirty="0" smtClean="0"/>
              <a:t>3GPP TSG-RAN WG4 Meeting #66				</a:t>
            </a:r>
            <a:r>
              <a:rPr lang="en-US" b="1" dirty="0" smtClean="0"/>
              <a:t>R4-130971</a:t>
            </a:r>
            <a:endParaRPr lang="en-US" b="1" dirty="0" smtClean="0"/>
          </a:p>
          <a:p>
            <a:r>
              <a:rPr lang="en-US" b="1" dirty="0"/>
              <a:t>St. Julian’s, Malta Jan 28th – Feb 1st , 2013</a:t>
            </a:r>
            <a:endParaRPr lang="en-US" b="1" dirty="0" smtClean="0"/>
          </a:p>
          <a:p>
            <a:endParaRPr lang="en-US" b="1" dirty="0" smtClean="0"/>
          </a:p>
          <a:p>
            <a:r>
              <a:rPr lang="en-US" b="1" dirty="0" smtClean="0"/>
              <a:t>Agenda item:  </a:t>
            </a:r>
            <a:r>
              <a:rPr lang="en-US" b="1" dirty="0"/>
              <a:t>6.15</a:t>
            </a:r>
            <a:endParaRPr lang="en-US" b="1" dirty="0" smtClean="0"/>
          </a:p>
          <a:p>
            <a:r>
              <a:rPr lang="en-US" b="1" dirty="0" smtClean="0"/>
              <a:t>Source:  	TeliaSonera</a:t>
            </a:r>
          </a:p>
          <a:p>
            <a:r>
              <a:rPr lang="en-US" b="1" dirty="0" smtClean="0"/>
              <a:t>Document for:  </a:t>
            </a:r>
            <a:r>
              <a:rPr lang="en-US" b="1" dirty="0" smtClean="0"/>
              <a:t>Information</a:t>
            </a:r>
            <a:endParaRPr lang="en-US" b="1" dirty="0" smtClean="0"/>
          </a:p>
          <a:p>
            <a:endParaRPr lang="en-US" b="1" dirty="0"/>
          </a:p>
          <a:p>
            <a:endParaRPr lang="en-US" b="1" dirty="0" smtClean="0">
              <a:solidFill>
                <a:schemeClr val="tx2">
                  <a:lumMod val="60000"/>
                  <a:lumOff val="40000"/>
                </a:schemeClr>
              </a:solidFill>
            </a:endParaRPr>
          </a:p>
          <a:p>
            <a:endParaRPr lang="en-US" b="1" dirty="0"/>
          </a:p>
          <a:p>
            <a:pPr algn="ctr"/>
            <a:r>
              <a:rPr lang="en-US" sz="2800" dirty="0" smtClean="0"/>
              <a:t>Ad-hoc on CA </a:t>
            </a:r>
            <a:r>
              <a:rPr lang="en-US" sz="2800" dirty="0"/>
              <a:t>in multi-RAT multi-band terminals</a:t>
            </a:r>
            <a:endParaRPr lang="en-US" sz="2800" b="1" dirty="0" smtClean="0"/>
          </a:p>
          <a:p>
            <a:endParaRPr lang="en-GB" dirty="0"/>
          </a:p>
        </p:txBody>
      </p:sp>
    </p:spTree>
    <p:extLst>
      <p:ext uri="{BB962C8B-B14F-4D97-AF65-F5344CB8AC3E}">
        <p14:creationId xmlns:p14="http://schemas.microsoft.com/office/powerpoint/2010/main" val="397792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1193" y="836712"/>
            <a:ext cx="4032448" cy="3024336"/>
          </a:xfrm>
          <a:prstGeom prst="rect">
            <a:avLst/>
          </a:prstGeom>
          <a:noFill/>
        </p:spPr>
        <p:txBody>
          <a:bodyPr wrap="square" rtlCol="0">
            <a:spAutoFit/>
          </a:bodyPr>
          <a:lstStyle/>
          <a:p>
            <a:endParaRPr lang="en-GB" dirty="0"/>
          </a:p>
        </p:txBody>
      </p:sp>
      <p:sp>
        <p:nvSpPr>
          <p:cNvPr id="3" name="TextBox 2"/>
          <p:cNvSpPr txBox="1"/>
          <p:nvPr/>
        </p:nvSpPr>
        <p:spPr>
          <a:xfrm>
            <a:off x="755576" y="116633"/>
            <a:ext cx="7704856" cy="5816977"/>
          </a:xfrm>
          <a:prstGeom prst="rect">
            <a:avLst/>
          </a:prstGeom>
          <a:noFill/>
        </p:spPr>
        <p:txBody>
          <a:bodyPr wrap="square" rtlCol="0">
            <a:spAutoFit/>
          </a:bodyPr>
          <a:lstStyle/>
          <a:p>
            <a:pPr algn="ctr"/>
            <a:r>
              <a:rPr lang="en-GB" sz="2000" b="1" dirty="0" smtClean="0"/>
              <a:t>Introduction</a:t>
            </a:r>
          </a:p>
          <a:p>
            <a:endParaRPr lang="en-GB" sz="1600" dirty="0" smtClean="0"/>
          </a:p>
          <a:p>
            <a:endParaRPr lang="en-GB" sz="1600" dirty="0"/>
          </a:p>
          <a:p>
            <a:pPr marL="285750" indent="-285750">
              <a:buFont typeface="Arial" pitchFamily="34" charset="0"/>
              <a:buChar char="•"/>
            </a:pPr>
            <a:r>
              <a:rPr lang="en-US" sz="1600" dirty="0" smtClean="0"/>
              <a:t>The ad-hoc </a:t>
            </a:r>
            <a:r>
              <a:rPr lang="en-US" sz="1600" dirty="0"/>
              <a:t>on CA in multi-RAT multi-band </a:t>
            </a:r>
            <a:r>
              <a:rPr lang="en-US" sz="1600" dirty="0" smtClean="0"/>
              <a:t>terminals was held on Thursday evening and the following companies were present.</a:t>
            </a:r>
            <a:endParaRPr lang="en-US" sz="1600" dirty="0"/>
          </a:p>
          <a:p>
            <a:pPr marL="285750" indent="-285750">
              <a:buFont typeface="Arial" pitchFamily="34" charset="0"/>
              <a:buChar char="•"/>
            </a:pPr>
            <a:endParaRPr lang="en-US" sz="1600" dirty="0" smtClean="0"/>
          </a:p>
          <a:p>
            <a:pPr marL="285750" indent="-285750">
              <a:buFont typeface="Arial" pitchFamily="34" charset="0"/>
              <a:buChar char="•"/>
            </a:pPr>
            <a:r>
              <a:rPr lang="en-US" sz="1600" dirty="0"/>
              <a:t>TeliaSonera, Nokia Corporation, ST-Ericsson, Motorola Mobility, NTT </a:t>
            </a:r>
            <a:r>
              <a:rPr lang="en-US" sz="1600" dirty="0" smtClean="0"/>
              <a:t>DOCOMO, Telecom Italia, </a:t>
            </a:r>
            <a:r>
              <a:rPr lang="en-US" sz="1600" dirty="0"/>
              <a:t>Qualcomm, Renesas, DT, Orange, Vodafone, Softbank, Fujitsu; Intel, E-Access, Huawei, ZTE, </a:t>
            </a:r>
            <a:r>
              <a:rPr lang="en-US" sz="1600" dirty="0" err="1"/>
              <a:t>Telefonica</a:t>
            </a:r>
            <a:r>
              <a:rPr lang="en-US" sz="1600" dirty="0"/>
              <a:t>, Samsung, </a:t>
            </a:r>
            <a:r>
              <a:rPr lang="en-US" sz="1600" dirty="0" err="1"/>
              <a:t>LightSquared</a:t>
            </a:r>
            <a:r>
              <a:rPr lang="en-US" sz="1600" dirty="0"/>
              <a:t>, LG Electronics, </a:t>
            </a:r>
            <a:r>
              <a:rPr lang="en-US" sz="1600" dirty="0" smtClean="0"/>
              <a:t> </a:t>
            </a:r>
            <a:r>
              <a:rPr lang="en-US" sz="1600" dirty="0" err="1"/>
              <a:t>Mediatek</a:t>
            </a:r>
            <a:r>
              <a:rPr lang="en-US" sz="1600" dirty="0"/>
              <a:t>, T-Mobile </a:t>
            </a:r>
            <a:r>
              <a:rPr lang="en-US" sz="1600" dirty="0" smtClean="0"/>
              <a:t>USA, Sprint, Dish CMCC, KT</a:t>
            </a:r>
          </a:p>
          <a:p>
            <a:pPr marL="285750" indent="-285750">
              <a:buFont typeface="Arial" pitchFamily="34" charset="0"/>
              <a:buChar char="•"/>
            </a:pPr>
            <a:endParaRPr lang="en-US" sz="1600" dirty="0"/>
          </a:p>
          <a:p>
            <a:pPr marL="285750" indent="-285750">
              <a:buFont typeface="Arial" pitchFamily="34" charset="0"/>
              <a:buChar char="•"/>
            </a:pPr>
            <a:endParaRPr lang="en-US" sz="1600" dirty="0" smtClean="0"/>
          </a:p>
          <a:p>
            <a:pPr marL="285750" indent="-285750">
              <a:buFont typeface="Arial" pitchFamily="34" charset="0"/>
              <a:buChar char="•"/>
            </a:pPr>
            <a:r>
              <a:rPr lang="en-GB" sz="1600" dirty="0" smtClean="0"/>
              <a:t>It was agreed to take as a baseline:</a:t>
            </a:r>
          </a:p>
          <a:p>
            <a:endParaRPr lang="en-GB" sz="1600" dirty="0" smtClean="0"/>
          </a:p>
          <a:p>
            <a:r>
              <a:rPr lang="en-GB" sz="1600" dirty="0" smtClean="0"/>
              <a:t>Vendors </a:t>
            </a:r>
            <a:r>
              <a:rPr lang="en-GB" sz="1600" dirty="0"/>
              <a:t>should come back to the next meeting with an input taking the Orange/Vodafone input as a baseline. Considering the discussion as done in the New Orleans ad-hoc on that </a:t>
            </a:r>
            <a:r>
              <a:rPr lang="en-GB" sz="1600" dirty="0" smtClean="0"/>
              <a:t>subject</a:t>
            </a:r>
          </a:p>
          <a:p>
            <a:endParaRPr lang="en-GB" sz="1600" dirty="0" smtClean="0"/>
          </a:p>
          <a:p>
            <a:pPr marL="285750" indent="-285750">
              <a:buFont typeface="Arial" pitchFamily="34" charset="0"/>
              <a:buChar char="•"/>
            </a:pPr>
            <a:r>
              <a:rPr lang="en-GB" sz="1600" dirty="0" smtClean="0"/>
              <a:t>In the mean time Renesas/</a:t>
            </a:r>
            <a:r>
              <a:rPr lang="en-GB" sz="1600" dirty="0"/>
              <a:t>N</a:t>
            </a:r>
            <a:r>
              <a:rPr lang="en-GB" sz="1600" dirty="0" smtClean="0"/>
              <a:t>okia  made a revision of their document and this we can discuss first:</a:t>
            </a:r>
          </a:p>
          <a:p>
            <a:pPr marL="742950" lvl="1" indent="-285750">
              <a:buFont typeface="Arial" pitchFamily="34" charset="0"/>
              <a:buChar char="•"/>
            </a:pPr>
            <a:r>
              <a:rPr lang="en-GB" sz="1600" dirty="0" smtClean="0"/>
              <a:t>R4-130453_rev2</a:t>
            </a:r>
          </a:p>
          <a:p>
            <a:pPr marL="742950" lvl="1" indent="-285750">
              <a:buFont typeface="Arial" pitchFamily="34" charset="0"/>
              <a:buChar char="•"/>
            </a:pPr>
            <a:endParaRPr lang="en-GB" sz="1600" dirty="0" smtClean="0"/>
          </a:p>
          <a:p>
            <a:pPr marL="742950" lvl="1" indent="-285750">
              <a:buFont typeface="Arial" pitchFamily="34" charset="0"/>
              <a:buChar char="•"/>
            </a:pPr>
            <a:endParaRPr lang="en-GB" sz="1600" dirty="0"/>
          </a:p>
        </p:txBody>
      </p:sp>
    </p:spTree>
    <p:extLst>
      <p:ext uri="{BB962C8B-B14F-4D97-AF65-F5344CB8AC3E}">
        <p14:creationId xmlns:p14="http://schemas.microsoft.com/office/powerpoint/2010/main" val="106187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1193" y="836712"/>
            <a:ext cx="4032448" cy="3024336"/>
          </a:xfrm>
          <a:prstGeom prst="rect">
            <a:avLst/>
          </a:prstGeom>
          <a:noFill/>
        </p:spPr>
        <p:txBody>
          <a:bodyPr wrap="square" rtlCol="0">
            <a:spAutoFit/>
          </a:bodyPr>
          <a:lstStyle/>
          <a:p>
            <a:endParaRPr lang="en-GB" dirty="0"/>
          </a:p>
        </p:txBody>
      </p:sp>
      <p:sp>
        <p:nvSpPr>
          <p:cNvPr id="4" name="TextBox 3"/>
          <p:cNvSpPr txBox="1"/>
          <p:nvPr/>
        </p:nvSpPr>
        <p:spPr>
          <a:xfrm>
            <a:off x="755576" y="116633"/>
            <a:ext cx="7704856" cy="6340197"/>
          </a:xfrm>
          <a:prstGeom prst="rect">
            <a:avLst/>
          </a:prstGeom>
          <a:noFill/>
        </p:spPr>
        <p:txBody>
          <a:bodyPr wrap="square" rtlCol="0">
            <a:spAutoFit/>
          </a:bodyPr>
          <a:lstStyle/>
          <a:p>
            <a:pPr algn="ctr" fontAlgn="base" hangingPunct="0"/>
            <a:r>
              <a:rPr lang="en-GB" sz="1600" b="1" dirty="0" smtClean="0"/>
              <a:t>New notes </a:t>
            </a:r>
            <a:r>
              <a:rPr lang="en-GB" sz="1600" b="1" dirty="0"/>
              <a:t>to Table 6.2.5A-3: </a:t>
            </a:r>
            <a:r>
              <a:rPr lang="en-GB" sz="1600" b="1" dirty="0" err="1"/>
              <a:t>ΔT</a:t>
            </a:r>
            <a:r>
              <a:rPr lang="en-GB" sz="1600" b="1" baseline="-25000" dirty="0" err="1"/>
              <a:t>IB,c</a:t>
            </a:r>
            <a:endParaRPr lang="en-GB" sz="1600" b="1" dirty="0" smtClean="0"/>
          </a:p>
          <a:p>
            <a:pPr fontAlgn="base" hangingPunct="0"/>
            <a:endParaRPr lang="en-GB" sz="1600" dirty="0"/>
          </a:p>
          <a:p>
            <a:pPr fontAlgn="base" hangingPunct="0"/>
            <a:r>
              <a:rPr lang="en-GB" sz="1600" b="1" dirty="0"/>
              <a:t>NOTE 1:</a:t>
            </a:r>
            <a:r>
              <a:rPr lang="en-GB" sz="1600" dirty="0"/>
              <a:t>	The above tolerances are only applicable for the supported E-UTRA bands that belong to the supported Inter-band carrier aggregation configurations. This excludes supported E-UTRA bands that are not supported in carrier aggregation mode.</a:t>
            </a:r>
          </a:p>
          <a:p>
            <a:pPr fontAlgn="base" hangingPunct="0"/>
            <a:r>
              <a:rPr lang="en-GB" sz="1600" b="1" dirty="0" smtClean="0"/>
              <a:t>NOTE 2:</a:t>
            </a:r>
            <a:r>
              <a:rPr lang="en-GB" sz="1600" dirty="0"/>
              <a:t>	The above tolerances also apply to the supported E-UTRA bands in non-aggregated operation only if: such E-UTRA bands belong to any of the above Inter-band carrier aggregation configurations supported by the UE,.</a:t>
            </a:r>
          </a:p>
          <a:p>
            <a:pPr fontAlgn="base" hangingPunct="0"/>
            <a:r>
              <a:rPr lang="en-GB" sz="1600" b="1" dirty="0"/>
              <a:t>NOTE 3:</a:t>
            </a:r>
            <a:r>
              <a:rPr lang="en-GB" sz="1600" dirty="0"/>
              <a:t>	In case the UE supports more than 1 of the above carrier aggregation configurations and a E-UTRA band belongs to more than one carrier aggregation configurations then:</a:t>
            </a:r>
          </a:p>
          <a:p>
            <a:pPr fontAlgn="base" hangingPunct="0"/>
            <a:r>
              <a:rPr lang="en-GB" sz="1600" dirty="0"/>
              <a:t>- If the band is ≤ 1GHz, the applicable tolerance is based on the average tolerance rounded down to closest 0.1dB that would apply for that band among the different supported carrier aggregation configurations involving such band. </a:t>
            </a:r>
            <a:r>
              <a:rPr lang="en-US" sz="1600" dirty="0"/>
              <a:t>In case band belongs to A2, then maximum baseline relaxation</a:t>
            </a:r>
            <a:r>
              <a:rPr lang="en-GB" sz="1600" dirty="0"/>
              <a:t> among the different supported carrier aggregation configurations involving such band</a:t>
            </a:r>
            <a:r>
              <a:rPr lang="en-US" sz="1600" dirty="0"/>
              <a:t> is applied</a:t>
            </a:r>
            <a:endParaRPr lang="en-GB" sz="1600" dirty="0"/>
          </a:p>
          <a:p>
            <a:pPr fontAlgn="base" hangingPunct="0"/>
            <a:r>
              <a:rPr lang="en-GB" sz="1600" dirty="0"/>
              <a:t>- If the band is &gt;1GHz, the applicable tolerance is based on the sum of the baseline relaxations that would apply for that band among the different supported carrier aggregation configurations involving such band. An upper bound of 0.7dB is applied. If the baseline for a band combination exceeds 0.7dB, then upper bound is not applied</a:t>
            </a:r>
          </a:p>
          <a:p>
            <a:pPr fontAlgn="base" hangingPunct="0"/>
            <a:r>
              <a:rPr lang="en-US" sz="1600" dirty="0"/>
              <a:t> </a:t>
            </a:r>
            <a:endParaRPr lang="en-GB" sz="1600" dirty="0"/>
          </a:p>
          <a:p>
            <a:r>
              <a:rPr lang="en-US" sz="1600" b="1" dirty="0"/>
              <a:t>NOTE 4:  </a:t>
            </a:r>
            <a:r>
              <a:rPr lang="en-US" sz="1600" dirty="0"/>
              <a:t>If UE supports only multiple band combinations where lower band is below 1GHz and high band is above 1GHz then </a:t>
            </a:r>
            <a:r>
              <a:rPr lang="en-US" sz="1600" dirty="0" smtClean="0"/>
              <a:t>NOTE 4 </a:t>
            </a:r>
            <a:r>
              <a:rPr lang="en-US" sz="1600" dirty="0"/>
              <a:t>does not apply</a:t>
            </a:r>
            <a:endParaRPr lang="en-US" sz="1600" dirty="0" smtClean="0">
              <a:sym typeface="Wingdings" pitchFamily="2" charset="2"/>
            </a:endParaRPr>
          </a:p>
          <a:p>
            <a:pPr fontAlgn="base" hangingPunct="0"/>
            <a:endParaRPr lang="en-US" sz="1600" b="1" dirty="0"/>
          </a:p>
          <a:p>
            <a:pPr marL="285750" indent="-285750">
              <a:buFont typeface="Arial" pitchFamily="34" charset="0"/>
              <a:buChar char="•"/>
            </a:pPr>
            <a:endParaRPr lang="en-US" sz="1600" dirty="0"/>
          </a:p>
        </p:txBody>
      </p:sp>
    </p:spTree>
    <p:extLst>
      <p:ext uri="{BB962C8B-B14F-4D97-AF65-F5344CB8AC3E}">
        <p14:creationId xmlns:p14="http://schemas.microsoft.com/office/powerpoint/2010/main" val="178319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1193" y="836712"/>
            <a:ext cx="4032448" cy="3024336"/>
          </a:xfrm>
          <a:prstGeom prst="rect">
            <a:avLst/>
          </a:prstGeom>
          <a:noFill/>
        </p:spPr>
        <p:txBody>
          <a:bodyPr wrap="square" rtlCol="0">
            <a:spAutoFit/>
          </a:bodyPr>
          <a:lstStyle/>
          <a:p>
            <a:endParaRPr lang="en-GB" dirty="0"/>
          </a:p>
        </p:txBody>
      </p:sp>
      <p:sp>
        <p:nvSpPr>
          <p:cNvPr id="4" name="TextBox 3"/>
          <p:cNvSpPr txBox="1"/>
          <p:nvPr/>
        </p:nvSpPr>
        <p:spPr>
          <a:xfrm>
            <a:off x="755576" y="116633"/>
            <a:ext cx="7704856" cy="3046988"/>
          </a:xfrm>
          <a:prstGeom prst="rect">
            <a:avLst/>
          </a:prstGeom>
          <a:noFill/>
        </p:spPr>
        <p:txBody>
          <a:bodyPr wrap="square" rtlCol="0">
            <a:spAutoFit/>
          </a:bodyPr>
          <a:lstStyle/>
          <a:p>
            <a:pPr algn="ctr" fontAlgn="base" hangingPunct="0"/>
            <a:r>
              <a:rPr lang="en-GB" sz="1600" b="1" dirty="0" smtClean="0"/>
              <a:t>Existing notes </a:t>
            </a:r>
            <a:r>
              <a:rPr lang="en-GB" sz="1600" b="1" dirty="0"/>
              <a:t>to Table 6.2.5A-3: </a:t>
            </a:r>
            <a:r>
              <a:rPr lang="en-GB" sz="1600" b="1" dirty="0" err="1" smtClean="0"/>
              <a:t>ΔT</a:t>
            </a:r>
            <a:r>
              <a:rPr lang="en-GB" sz="1600" b="1" baseline="-25000" dirty="0" err="1" smtClean="0"/>
              <a:t>IB,c</a:t>
            </a:r>
            <a:r>
              <a:rPr lang="en-GB" sz="1600" b="1" dirty="0"/>
              <a:t> </a:t>
            </a:r>
            <a:r>
              <a:rPr lang="en-GB" sz="1600" b="1" dirty="0" smtClean="0"/>
              <a:t>in TS 36.101 </a:t>
            </a:r>
            <a:endParaRPr lang="en-GB" sz="1600" b="1" dirty="0" smtClean="0"/>
          </a:p>
          <a:p>
            <a:pPr fontAlgn="base" hangingPunct="0"/>
            <a:endParaRPr lang="en-GB" sz="1600" dirty="0"/>
          </a:p>
          <a:p>
            <a:pPr hangingPunct="0"/>
            <a:r>
              <a:rPr lang="en-US" sz="1600" dirty="0"/>
              <a:t>NOTE:	The </a:t>
            </a:r>
            <a:r>
              <a:rPr lang="en-GB" sz="1600" dirty="0" err="1"/>
              <a:t>ΔT</a:t>
            </a:r>
            <a:r>
              <a:rPr lang="en-GB" sz="1600" baseline="-25000" dirty="0" err="1"/>
              <a:t>IB,c</a:t>
            </a:r>
            <a:r>
              <a:rPr lang="en-GB" sz="1600" dirty="0"/>
              <a:t> </a:t>
            </a:r>
            <a:r>
              <a:rPr lang="en-US" sz="1600" dirty="0"/>
              <a:t>in </a:t>
            </a:r>
            <a:r>
              <a:rPr lang="en-GB" sz="1600" dirty="0"/>
              <a:t>Table 6.2.5A-3 </a:t>
            </a:r>
            <a:r>
              <a:rPr lang="en-US" sz="1600" dirty="0"/>
              <a:t>has been derived for a UE supporting a single </a:t>
            </a:r>
            <a:r>
              <a:rPr lang="en-US" sz="1600" dirty="0" err="1"/>
              <a:t>interband</a:t>
            </a:r>
            <a:r>
              <a:rPr lang="en-US" sz="1600" dirty="0"/>
              <a:t> LTE CA band combination. For a UE supporting additional </a:t>
            </a:r>
            <a:r>
              <a:rPr lang="en-US" sz="1600" dirty="0" err="1"/>
              <a:t>interband</a:t>
            </a:r>
            <a:r>
              <a:rPr lang="en-US" sz="1600" dirty="0"/>
              <a:t> LTE CA band combinations, the </a:t>
            </a:r>
            <a:r>
              <a:rPr lang="en-GB" sz="1600" dirty="0" err="1"/>
              <a:t>ΔT</a:t>
            </a:r>
            <a:r>
              <a:rPr lang="en-GB" sz="1600" baseline="-25000" dirty="0" err="1"/>
              <a:t>IB,c</a:t>
            </a:r>
            <a:r>
              <a:rPr lang="en-US" sz="1600" dirty="0"/>
              <a:t> for all bands supported by the UE, need to be studied.</a:t>
            </a:r>
            <a:endParaRPr lang="en-GB" sz="1600" dirty="0"/>
          </a:p>
          <a:p>
            <a:pPr hangingPunct="0"/>
            <a:endParaRPr lang="en-GB" sz="1600" dirty="0" smtClean="0"/>
          </a:p>
          <a:p>
            <a:pPr hangingPunct="0"/>
            <a:r>
              <a:rPr lang="en-GB" sz="1600" dirty="0" smtClean="0"/>
              <a:t>NOTE</a:t>
            </a:r>
            <a:r>
              <a:rPr lang="en-GB" sz="1600" dirty="0"/>
              <a:t>:	To meet the </a:t>
            </a:r>
            <a:r>
              <a:rPr lang="en-GB" sz="1600" dirty="0">
                <a:sym typeface="Symbol"/>
              </a:rPr>
              <a:t></a:t>
            </a:r>
            <a:r>
              <a:rPr lang="en-GB" sz="1600" dirty="0" err="1"/>
              <a:t>T</a:t>
            </a:r>
            <a:r>
              <a:rPr lang="en-GB" sz="1600" baseline="-25000" dirty="0" err="1"/>
              <a:t>IB,c</a:t>
            </a:r>
            <a:r>
              <a:rPr lang="en-GB" sz="1600" dirty="0"/>
              <a:t> requirements for CA_3A-7A with state-of-the-art technology, an increase in power consumption of the UE may be required. It is also expected that as the state-of-the-art technology evolves in the future, this possible power consumption increase can be reduced or eliminated.</a:t>
            </a:r>
          </a:p>
          <a:p>
            <a:pPr fontAlgn="base" hangingPunct="0"/>
            <a:endParaRPr lang="en-US" sz="1600" b="1" dirty="0"/>
          </a:p>
          <a:p>
            <a:pPr marL="285750" indent="-285750">
              <a:buFont typeface="Arial" pitchFamily="34" charset="0"/>
              <a:buChar char="•"/>
            </a:pPr>
            <a:endParaRPr lang="en-US" sz="1600" dirty="0"/>
          </a:p>
        </p:txBody>
      </p:sp>
    </p:spTree>
    <p:extLst>
      <p:ext uri="{BB962C8B-B14F-4D97-AF65-F5344CB8AC3E}">
        <p14:creationId xmlns:p14="http://schemas.microsoft.com/office/powerpoint/2010/main" val="3637134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1193" y="836712"/>
            <a:ext cx="4032448" cy="3024336"/>
          </a:xfrm>
          <a:prstGeom prst="rect">
            <a:avLst/>
          </a:prstGeom>
          <a:noFill/>
        </p:spPr>
        <p:txBody>
          <a:bodyPr wrap="square" rtlCol="0">
            <a:spAutoFit/>
          </a:bodyPr>
          <a:lstStyle/>
          <a:p>
            <a:endParaRPr lang="en-GB" dirty="0"/>
          </a:p>
        </p:txBody>
      </p:sp>
      <p:sp>
        <p:nvSpPr>
          <p:cNvPr id="4" name="TextBox 3"/>
          <p:cNvSpPr txBox="1"/>
          <p:nvPr/>
        </p:nvSpPr>
        <p:spPr>
          <a:xfrm>
            <a:off x="755576" y="116633"/>
            <a:ext cx="7704856" cy="6124754"/>
          </a:xfrm>
          <a:prstGeom prst="rect">
            <a:avLst/>
          </a:prstGeom>
          <a:noFill/>
        </p:spPr>
        <p:txBody>
          <a:bodyPr wrap="square" rtlCol="0">
            <a:spAutoFit/>
          </a:bodyPr>
          <a:lstStyle/>
          <a:p>
            <a:pPr algn="ctr"/>
            <a:r>
              <a:rPr lang="en-GB" sz="2000" dirty="0" smtClean="0"/>
              <a:t>Relaxation to UTRA bands </a:t>
            </a:r>
            <a:endParaRPr lang="en-GB" sz="1600" dirty="0" smtClean="0"/>
          </a:p>
          <a:p>
            <a:endParaRPr lang="en-GB" sz="1600" dirty="0"/>
          </a:p>
          <a:p>
            <a:pPr marL="285750" indent="-285750">
              <a:buFont typeface="Arial" pitchFamily="34" charset="0"/>
              <a:buChar char="•"/>
            </a:pPr>
            <a:endParaRPr lang="en-US" sz="1600" dirty="0" smtClean="0"/>
          </a:p>
          <a:p>
            <a:pPr marL="742950" lvl="1" indent="-285750">
              <a:buFont typeface="Arial" pitchFamily="34" charset="0"/>
              <a:buChar char="•"/>
            </a:pPr>
            <a:r>
              <a:rPr lang="en-US" sz="1600" dirty="0" smtClean="0"/>
              <a:t>The main changes are in </a:t>
            </a:r>
            <a:r>
              <a:rPr lang="en-GB" sz="1600" b="1" dirty="0"/>
              <a:t>Table 6.2.5A-3: </a:t>
            </a:r>
            <a:r>
              <a:rPr lang="en-GB" sz="1600" b="1" dirty="0" err="1"/>
              <a:t>ΔT</a:t>
            </a:r>
            <a:r>
              <a:rPr lang="en-GB" sz="1600" b="1" baseline="-25000" dirty="0" err="1"/>
              <a:t>IB,c</a:t>
            </a:r>
            <a:endParaRPr lang="en-GB" sz="1600" dirty="0"/>
          </a:p>
          <a:p>
            <a:pPr fontAlgn="base" hangingPunct="0"/>
            <a:endParaRPr lang="en-GB" dirty="0" smtClean="0"/>
          </a:p>
          <a:p>
            <a:pPr fontAlgn="base" hangingPunct="0"/>
            <a:endParaRPr lang="en-GB" dirty="0"/>
          </a:p>
          <a:p>
            <a:pPr fontAlgn="base" hangingPunct="0"/>
            <a:endParaRPr lang="en-GB" dirty="0" smtClean="0"/>
          </a:p>
          <a:p>
            <a:pPr fontAlgn="base" hangingPunct="0"/>
            <a:endParaRPr lang="en-GB" dirty="0" smtClean="0"/>
          </a:p>
          <a:p>
            <a:pPr fontAlgn="base" hangingPunct="0"/>
            <a:r>
              <a:rPr lang="en-GB" dirty="0" smtClean="0"/>
              <a:t>NOTE </a:t>
            </a:r>
            <a:r>
              <a:rPr lang="en-GB" dirty="0"/>
              <a:t>3:	The above tolerances also apply to UTRA bands that correspond to the E-UTRA bands that belong to the supported Inter-band carrier aggregation configurations </a:t>
            </a:r>
            <a:r>
              <a:rPr lang="en-GB" dirty="0" smtClean="0"/>
              <a:t>[and the E-UTRA band is over 1 GHz]</a:t>
            </a:r>
          </a:p>
          <a:p>
            <a:pPr fontAlgn="base" hangingPunct="0"/>
            <a:endParaRPr lang="en-GB" dirty="0"/>
          </a:p>
          <a:p>
            <a:pPr marL="285750" indent="-285750" fontAlgn="base" hangingPunct="0">
              <a:buFont typeface="Wingdings" pitchFamily="2" charset="2"/>
              <a:buChar char="à"/>
            </a:pPr>
            <a:r>
              <a:rPr lang="en-GB" dirty="0" smtClean="0">
                <a:sym typeface="Wingdings" pitchFamily="2" charset="2"/>
              </a:rPr>
              <a:t>Nokia: belongs only to the UTRA bands which are in the inter-band CA</a:t>
            </a:r>
          </a:p>
          <a:p>
            <a:pPr marL="285750" indent="-285750" fontAlgn="base" hangingPunct="0">
              <a:buFont typeface="Wingdings" pitchFamily="2" charset="2"/>
              <a:buChar char="à"/>
            </a:pPr>
            <a:r>
              <a:rPr lang="en-GB" dirty="0" smtClean="0">
                <a:sym typeface="Wingdings" pitchFamily="2" charset="2"/>
              </a:rPr>
              <a:t>Vodafone: We can not agree as it was not in the original proposal</a:t>
            </a:r>
          </a:p>
          <a:p>
            <a:pPr marL="285750" indent="-285750" fontAlgn="base" hangingPunct="0">
              <a:buFont typeface="Wingdings" pitchFamily="2" charset="2"/>
              <a:buChar char="à"/>
            </a:pPr>
            <a:r>
              <a:rPr lang="en-GB" dirty="0" smtClean="0">
                <a:sym typeface="Wingdings" pitchFamily="2" charset="2"/>
              </a:rPr>
              <a:t>TeliaSonera: can we have exceptions for low bands</a:t>
            </a:r>
          </a:p>
          <a:p>
            <a:pPr marL="285750" indent="-285750" fontAlgn="base" hangingPunct="0">
              <a:buFont typeface="Wingdings" pitchFamily="2" charset="2"/>
              <a:buChar char="à"/>
            </a:pPr>
            <a:r>
              <a:rPr lang="en-GB" dirty="0" smtClean="0">
                <a:sym typeface="Wingdings" pitchFamily="2" charset="2"/>
              </a:rPr>
              <a:t>Qualcomm prefers not to have exceptions</a:t>
            </a:r>
          </a:p>
          <a:p>
            <a:pPr marL="285750" indent="-285750" fontAlgn="base" hangingPunct="0">
              <a:buFont typeface="Wingdings" pitchFamily="2" charset="2"/>
              <a:buChar char="à"/>
            </a:pPr>
            <a:r>
              <a:rPr lang="en-GB" dirty="0" smtClean="0">
                <a:sym typeface="Wingdings" pitchFamily="2" charset="2"/>
              </a:rPr>
              <a:t>Telecom Italia: Does not accept </a:t>
            </a:r>
          </a:p>
          <a:p>
            <a:pPr marL="285750" indent="-285750" fontAlgn="base" hangingPunct="0">
              <a:buFont typeface="Wingdings" pitchFamily="2" charset="2"/>
              <a:buChar char="à"/>
            </a:pPr>
            <a:r>
              <a:rPr lang="en-GB" dirty="0" smtClean="0">
                <a:sym typeface="Wingdings" pitchFamily="2" charset="2"/>
              </a:rPr>
              <a:t>Orange: Same as Vodafone and Telecom Italia. </a:t>
            </a:r>
          </a:p>
          <a:p>
            <a:pPr marL="285750" indent="-285750" fontAlgn="base" hangingPunct="0">
              <a:buFont typeface="Wingdings" pitchFamily="2" charset="2"/>
              <a:buChar char="à"/>
            </a:pPr>
            <a:r>
              <a:rPr lang="en-GB" dirty="0" smtClean="0">
                <a:sym typeface="Wingdings" pitchFamily="2" charset="2"/>
              </a:rPr>
              <a:t>Renesas: Band 8 in Europe is in question. B8 + B20 loss is 0.8 dB</a:t>
            </a:r>
          </a:p>
          <a:p>
            <a:pPr marL="285750" indent="-285750" fontAlgn="base" hangingPunct="0">
              <a:buFont typeface="Wingdings" pitchFamily="2" charset="2"/>
              <a:buChar char="à"/>
            </a:pPr>
            <a:r>
              <a:rPr lang="en-GB" dirty="0" smtClean="0">
                <a:sym typeface="Wingdings" pitchFamily="2" charset="2"/>
              </a:rPr>
              <a:t>DT: Could compromise on that and also TeliaSonera</a:t>
            </a:r>
            <a:endParaRPr lang="en-GB" dirty="0" smtClean="0"/>
          </a:p>
          <a:p>
            <a:endParaRPr lang="en-US" dirty="0"/>
          </a:p>
          <a:p>
            <a:r>
              <a:rPr lang="en-US" b="1" dirty="0" smtClean="0"/>
              <a:t>WF: </a:t>
            </a:r>
            <a:r>
              <a:rPr lang="en-US" dirty="0" smtClean="0"/>
              <a:t>No WF</a:t>
            </a:r>
            <a:r>
              <a:rPr lang="en-US" dirty="0"/>
              <a:t> </a:t>
            </a:r>
            <a:r>
              <a:rPr lang="en-US" dirty="0" smtClean="0"/>
              <a:t>agreed</a:t>
            </a:r>
            <a:endParaRPr lang="en-US" b="1" dirty="0" smtClean="0"/>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196752"/>
            <a:ext cx="61341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7729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1193" y="836712"/>
            <a:ext cx="4032448" cy="3024336"/>
          </a:xfrm>
          <a:prstGeom prst="rect">
            <a:avLst/>
          </a:prstGeom>
          <a:noFill/>
        </p:spPr>
        <p:txBody>
          <a:bodyPr wrap="square" rtlCol="0">
            <a:spAutoFit/>
          </a:bodyPr>
          <a:lstStyle/>
          <a:p>
            <a:endParaRPr lang="en-GB" dirty="0"/>
          </a:p>
        </p:txBody>
      </p:sp>
      <p:sp>
        <p:nvSpPr>
          <p:cNvPr id="4" name="TextBox 3"/>
          <p:cNvSpPr txBox="1"/>
          <p:nvPr/>
        </p:nvSpPr>
        <p:spPr>
          <a:xfrm>
            <a:off x="755576" y="116633"/>
            <a:ext cx="7704856" cy="6678751"/>
          </a:xfrm>
          <a:prstGeom prst="rect">
            <a:avLst/>
          </a:prstGeom>
          <a:noFill/>
        </p:spPr>
        <p:txBody>
          <a:bodyPr wrap="square" rtlCol="0">
            <a:spAutoFit/>
          </a:bodyPr>
          <a:lstStyle/>
          <a:p>
            <a:pPr algn="ctr"/>
            <a:r>
              <a:rPr lang="en-GB" sz="2000" dirty="0"/>
              <a:t>Relaxation for multi-CA E-UTRA bands </a:t>
            </a:r>
            <a:r>
              <a:rPr lang="en-GB" sz="2000" dirty="0" smtClean="0"/>
              <a:t>≤ </a:t>
            </a:r>
            <a:r>
              <a:rPr lang="en-GB" sz="2000" dirty="0"/>
              <a:t>1 GHz</a:t>
            </a:r>
            <a:endParaRPr lang="en-GB" sz="1600" dirty="0"/>
          </a:p>
          <a:p>
            <a:pPr marL="285750" indent="-285750">
              <a:buFont typeface="Arial" pitchFamily="34" charset="0"/>
              <a:buChar char="•"/>
            </a:pPr>
            <a:r>
              <a:rPr lang="en-US" sz="1600" dirty="0" smtClean="0"/>
              <a:t>Renesas/Nokia</a:t>
            </a:r>
            <a:r>
              <a:rPr lang="en-US" sz="1600" dirty="0" smtClean="0"/>
              <a:t>:</a:t>
            </a:r>
          </a:p>
          <a:p>
            <a:pPr marL="742950" lvl="1" indent="-285750">
              <a:buFont typeface="Arial" pitchFamily="34" charset="0"/>
              <a:buChar char="•"/>
            </a:pPr>
            <a:r>
              <a:rPr lang="en-US" sz="1600" dirty="0" smtClean="0"/>
              <a:t>The main changes are in </a:t>
            </a:r>
            <a:r>
              <a:rPr lang="en-GB" sz="1600" b="1" dirty="0"/>
              <a:t>Table 6.2.5A-3: </a:t>
            </a:r>
            <a:r>
              <a:rPr lang="en-GB" sz="1600" b="1" dirty="0" err="1"/>
              <a:t>ΔT</a:t>
            </a:r>
            <a:r>
              <a:rPr lang="en-GB" sz="1600" b="1" baseline="-25000" dirty="0" err="1"/>
              <a:t>IB,c</a:t>
            </a:r>
            <a:endParaRPr lang="en-GB" sz="1600" dirty="0"/>
          </a:p>
          <a:p>
            <a:pPr fontAlgn="base" hangingPunct="0"/>
            <a:endParaRPr lang="en-GB" dirty="0" smtClean="0"/>
          </a:p>
          <a:p>
            <a:pPr fontAlgn="base" hangingPunct="0"/>
            <a:endParaRPr lang="en-GB" dirty="0"/>
          </a:p>
          <a:p>
            <a:pPr fontAlgn="base" hangingPunct="0"/>
            <a:endParaRPr lang="en-GB" dirty="0" smtClean="0"/>
          </a:p>
          <a:p>
            <a:pPr fontAlgn="base" hangingPunct="0"/>
            <a:r>
              <a:rPr lang="en-GB" sz="1600" dirty="0" smtClean="0"/>
              <a:t>In </a:t>
            </a:r>
            <a:r>
              <a:rPr lang="en-GB" sz="1600" dirty="0"/>
              <a:t>case the UE supports more than 1 of the above carrier aggregation configurations and a E-UTRA band belongs to more than one carrier aggregation configurations then:</a:t>
            </a:r>
          </a:p>
          <a:p>
            <a:pPr fontAlgn="base" hangingPunct="0"/>
            <a:r>
              <a:rPr lang="en-GB" sz="1600" dirty="0" smtClean="0"/>
              <a:t>- If </a:t>
            </a:r>
            <a:r>
              <a:rPr lang="en-GB" sz="1600" dirty="0"/>
              <a:t>the band is ≤ 1GHz, the applicable tolerance is based on the average tolerance rounded down to closest 0.1dB that would apply for that band among the different supported carrier aggregation configurations involving such band. </a:t>
            </a:r>
            <a:r>
              <a:rPr lang="en-US" sz="1600" dirty="0"/>
              <a:t>In case band belongs to A2, then maximum baseline relaxation</a:t>
            </a:r>
            <a:r>
              <a:rPr lang="en-GB" sz="1600" dirty="0"/>
              <a:t> among the different supported carrier aggregation configurations involving such band</a:t>
            </a:r>
            <a:r>
              <a:rPr lang="en-US" sz="1600" dirty="0"/>
              <a:t> is </a:t>
            </a:r>
            <a:r>
              <a:rPr lang="en-US" sz="1600" dirty="0" smtClean="0"/>
              <a:t>applied</a:t>
            </a:r>
          </a:p>
          <a:p>
            <a:pPr fontAlgn="base" hangingPunct="0"/>
            <a:r>
              <a:rPr lang="en-US" sz="1600" dirty="0"/>
              <a:t>NOTE 5:   If UE supports only multiple band combinations where lower band is below 1GHz and high band is above 1GHz then NOTE4 does not </a:t>
            </a:r>
            <a:r>
              <a:rPr lang="en-US" sz="1600" dirty="0" smtClean="0"/>
              <a:t>apply</a:t>
            </a:r>
          </a:p>
          <a:p>
            <a:pPr fontAlgn="base" hangingPunct="0"/>
            <a:endParaRPr lang="en-US" sz="1600" dirty="0"/>
          </a:p>
          <a:p>
            <a:pPr marL="285750" indent="-285750" fontAlgn="base" hangingPunct="0">
              <a:buFont typeface="Wingdings" pitchFamily="2" charset="2"/>
              <a:buChar char="à"/>
            </a:pPr>
            <a:r>
              <a:rPr lang="en-US" sz="1600" dirty="0" smtClean="0">
                <a:sym typeface="Wingdings" pitchFamily="2" charset="2"/>
              </a:rPr>
              <a:t>DOCOMO: E.g. if we have A2 with 0.8 dB relaxation do we have upper cap?</a:t>
            </a:r>
          </a:p>
          <a:p>
            <a:pPr marL="285750" indent="-285750" fontAlgn="base" hangingPunct="0">
              <a:buFont typeface="Wingdings" pitchFamily="2" charset="2"/>
              <a:buChar char="à"/>
            </a:pPr>
            <a:r>
              <a:rPr lang="en-US" sz="1600" dirty="0" smtClean="0">
                <a:sym typeface="Wingdings" pitchFamily="2" charset="2"/>
              </a:rPr>
              <a:t>Nokia: In that case the relaxation is what it specified in the table for the low-high A1</a:t>
            </a:r>
          </a:p>
          <a:p>
            <a:pPr marL="285750" indent="-285750" fontAlgn="base" hangingPunct="0">
              <a:buFont typeface="Wingdings" pitchFamily="2" charset="2"/>
              <a:buChar char="à"/>
            </a:pPr>
            <a:r>
              <a:rPr lang="en-US" sz="1600" dirty="0" smtClean="0">
                <a:sym typeface="Wingdings" pitchFamily="2" charset="2"/>
              </a:rPr>
              <a:t>Vodafone:  Not happy and would need more time. </a:t>
            </a:r>
            <a:endParaRPr lang="en-US" sz="1600" dirty="0" smtClean="0"/>
          </a:p>
          <a:p>
            <a:pPr marL="285750" indent="-285750" fontAlgn="base" hangingPunct="0">
              <a:buFont typeface="Wingdings"/>
              <a:buChar char="à"/>
            </a:pPr>
            <a:r>
              <a:rPr lang="en-US" sz="1600" dirty="0" smtClean="0">
                <a:sym typeface="Wingdings" pitchFamily="2" charset="2"/>
              </a:rPr>
              <a:t>Renesas</a:t>
            </a:r>
            <a:r>
              <a:rPr lang="en-US" sz="1600" dirty="0" smtClean="0">
                <a:sym typeface="Wingdings" pitchFamily="2" charset="2"/>
              </a:rPr>
              <a:t>: Excluding the AT&amp;T combination the difference is rather </a:t>
            </a:r>
            <a:r>
              <a:rPr lang="en-US" sz="1600" dirty="0" smtClean="0">
                <a:sym typeface="Wingdings" pitchFamily="2" charset="2"/>
              </a:rPr>
              <a:t>small for other CA combinations. </a:t>
            </a:r>
            <a:r>
              <a:rPr lang="en-US" sz="1600" dirty="0" smtClean="0">
                <a:sym typeface="Wingdings" pitchFamily="2" charset="2"/>
              </a:rPr>
              <a:t>It influences mainly combinations outside Europe. </a:t>
            </a:r>
            <a:endParaRPr lang="en-US" sz="1600" dirty="0" smtClean="0">
              <a:sym typeface="Wingdings" pitchFamily="2" charset="2"/>
            </a:endParaRPr>
          </a:p>
          <a:p>
            <a:pPr marL="285750" indent="-285750" fontAlgn="base" hangingPunct="0">
              <a:buFont typeface="Wingdings"/>
              <a:buChar char="à"/>
            </a:pPr>
            <a:r>
              <a:rPr lang="en-US" sz="1600" dirty="0"/>
              <a:t> TeliaSonera would be acceptable</a:t>
            </a:r>
          </a:p>
          <a:p>
            <a:pPr fontAlgn="base" hangingPunct="0"/>
            <a:endParaRPr lang="en-US" sz="1600" b="1" dirty="0" smtClean="0"/>
          </a:p>
          <a:p>
            <a:pPr fontAlgn="base" hangingPunct="0"/>
            <a:r>
              <a:rPr lang="en-US" sz="1600" b="1" dirty="0" smtClean="0"/>
              <a:t>WF:</a:t>
            </a:r>
            <a:r>
              <a:rPr lang="en-US" sz="1600" dirty="0" smtClean="0"/>
              <a:t> No way forward agreed. This is mainly as the vendors also want to apply the relaxation to the corresponding UTRA bands of the inter-band CA . </a:t>
            </a:r>
            <a:endParaRPr lang="en-US" sz="1600" dirty="0" smtClean="0"/>
          </a:p>
          <a:p>
            <a:pPr marL="285750" indent="-285750">
              <a:buFont typeface="Arial" pitchFamily="34" charset="0"/>
              <a:buChar char="•"/>
            </a:pPr>
            <a:endParaRPr lang="en-US" dirty="0"/>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5285" y="980728"/>
            <a:ext cx="61341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2621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1193" y="836712"/>
            <a:ext cx="4032448" cy="3024336"/>
          </a:xfrm>
          <a:prstGeom prst="rect">
            <a:avLst/>
          </a:prstGeom>
          <a:noFill/>
        </p:spPr>
        <p:txBody>
          <a:bodyPr wrap="square" rtlCol="0">
            <a:spAutoFit/>
          </a:bodyPr>
          <a:lstStyle/>
          <a:p>
            <a:endParaRPr lang="en-GB" dirty="0"/>
          </a:p>
        </p:txBody>
      </p:sp>
      <p:sp>
        <p:nvSpPr>
          <p:cNvPr id="4" name="TextBox 3"/>
          <p:cNvSpPr txBox="1"/>
          <p:nvPr/>
        </p:nvSpPr>
        <p:spPr>
          <a:xfrm>
            <a:off x="755576" y="116633"/>
            <a:ext cx="7704856" cy="6494085"/>
          </a:xfrm>
          <a:prstGeom prst="rect">
            <a:avLst/>
          </a:prstGeom>
          <a:noFill/>
        </p:spPr>
        <p:txBody>
          <a:bodyPr wrap="square" rtlCol="0">
            <a:spAutoFit/>
          </a:bodyPr>
          <a:lstStyle/>
          <a:p>
            <a:pPr algn="ctr"/>
            <a:r>
              <a:rPr lang="en-GB" sz="2000" dirty="0" smtClean="0"/>
              <a:t>Relaxation for multi-CA E-UTRA bands &gt; 1 GHz </a:t>
            </a:r>
          </a:p>
          <a:p>
            <a:pPr algn="ctr"/>
            <a:r>
              <a:rPr lang="en-GB" sz="2000" dirty="0" smtClean="0"/>
              <a:t>(influences overlapping bands!)</a:t>
            </a:r>
            <a:endParaRPr lang="en-GB" sz="1600" dirty="0" smtClean="0"/>
          </a:p>
          <a:p>
            <a:endParaRPr lang="en-GB" sz="1600" dirty="0"/>
          </a:p>
          <a:p>
            <a:pPr marL="285750" indent="-285750">
              <a:buFont typeface="Arial" pitchFamily="34" charset="0"/>
              <a:buChar char="•"/>
            </a:pPr>
            <a:r>
              <a:rPr lang="en-US" sz="1600" dirty="0" smtClean="0"/>
              <a:t>Renesas/Nokia:</a:t>
            </a:r>
          </a:p>
          <a:p>
            <a:pPr marL="742950" lvl="1" indent="-285750">
              <a:buFont typeface="Arial" pitchFamily="34" charset="0"/>
              <a:buChar char="•"/>
            </a:pPr>
            <a:r>
              <a:rPr lang="en-US" sz="1600" dirty="0" smtClean="0"/>
              <a:t>The main changes are in </a:t>
            </a:r>
            <a:r>
              <a:rPr lang="en-GB" sz="1600" b="1" dirty="0"/>
              <a:t>Table 6.2.5A-3: </a:t>
            </a:r>
            <a:r>
              <a:rPr lang="en-GB" sz="1600" b="1" dirty="0" err="1"/>
              <a:t>ΔT</a:t>
            </a:r>
            <a:r>
              <a:rPr lang="en-GB" sz="1600" b="1" baseline="-25000" dirty="0" err="1"/>
              <a:t>IB,c</a:t>
            </a:r>
            <a:endParaRPr lang="en-GB" sz="1600" dirty="0"/>
          </a:p>
          <a:p>
            <a:pPr fontAlgn="base" hangingPunct="0"/>
            <a:endParaRPr lang="en-GB" dirty="0" smtClean="0"/>
          </a:p>
          <a:p>
            <a:pPr fontAlgn="base" hangingPunct="0"/>
            <a:endParaRPr lang="en-GB" dirty="0"/>
          </a:p>
          <a:p>
            <a:pPr fontAlgn="base" hangingPunct="0"/>
            <a:r>
              <a:rPr lang="en-GB" sz="1600" dirty="0" smtClean="0"/>
              <a:t>In </a:t>
            </a:r>
            <a:r>
              <a:rPr lang="en-GB" sz="1600" dirty="0"/>
              <a:t>case the UE supports more than 1 of the above carrier aggregation configurations and a E-UTRA band belongs to more than one carrier aggregation configurations then:</a:t>
            </a:r>
          </a:p>
          <a:p>
            <a:pPr marL="285750" indent="-285750" fontAlgn="base" hangingPunct="0">
              <a:buFontTx/>
              <a:buChar char="-"/>
            </a:pPr>
            <a:r>
              <a:rPr lang="en-GB" sz="1600" dirty="0" smtClean="0"/>
              <a:t>If </a:t>
            </a:r>
            <a:r>
              <a:rPr lang="en-GB" sz="1600" dirty="0" smtClean="0"/>
              <a:t>the band is &gt;1GHz, the applicable tolerance is based on the sum of the baseline relaxations that would apply for that band among the different supported carrier aggregation configurations involving such band. </a:t>
            </a:r>
          </a:p>
          <a:p>
            <a:pPr marL="285750" indent="-285750" fontAlgn="base" hangingPunct="0">
              <a:buFontTx/>
              <a:buChar char="-"/>
            </a:pPr>
            <a:r>
              <a:rPr lang="en-GB" sz="1600" dirty="0" smtClean="0"/>
              <a:t>An upper bound of 0.7dB is applied. If the baseline for a band combination exceeds 0.7dB, then upper bound is not applied</a:t>
            </a:r>
          </a:p>
          <a:p>
            <a:pPr fontAlgn="base" hangingPunct="0"/>
            <a:r>
              <a:rPr lang="en-US" sz="1600" dirty="0"/>
              <a:t>NOTE 5:   If UE supports only multiple band combinations where lower band is below 1GHz and high band is above 1GHz then </a:t>
            </a:r>
            <a:r>
              <a:rPr lang="en-US" sz="1600" dirty="0" smtClean="0"/>
              <a:t>NOTE 4 </a:t>
            </a:r>
            <a:r>
              <a:rPr lang="en-US" sz="1600" dirty="0"/>
              <a:t>does not </a:t>
            </a:r>
            <a:r>
              <a:rPr lang="en-US" sz="1600" dirty="0" smtClean="0"/>
              <a:t>apply</a:t>
            </a:r>
          </a:p>
          <a:p>
            <a:pPr fontAlgn="base" hangingPunct="0"/>
            <a:endParaRPr lang="en-US" sz="1600" dirty="0"/>
          </a:p>
          <a:p>
            <a:pPr marL="285750" indent="-285750" fontAlgn="base" hangingPunct="0">
              <a:buFont typeface="Wingdings" pitchFamily="2" charset="2"/>
              <a:buChar char="à"/>
            </a:pPr>
            <a:r>
              <a:rPr lang="en-US" sz="1600" dirty="0" smtClean="0">
                <a:sym typeface="Wingdings" pitchFamily="2" charset="2"/>
              </a:rPr>
              <a:t>Vodafone: To take only the max value for that combination.</a:t>
            </a:r>
          </a:p>
          <a:p>
            <a:pPr marL="285750" indent="-285750" fontAlgn="base" hangingPunct="0">
              <a:buFont typeface="Wingdings" pitchFamily="2" charset="2"/>
              <a:buChar char="à"/>
            </a:pPr>
            <a:r>
              <a:rPr lang="en-US" sz="1600" dirty="0" smtClean="0">
                <a:sym typeface="Wingdings" pitchFamily="2" charset="2"/>
              </a:rPr>
              <a:t>Nokia: LTE band in single band mode if the relaxation can be applied below 1GHz. Note 2 in the Renesas/Nokia input</a:t>
            </a:r>
          </a:p>
          <a:p>
            <a:pPr marL="285750" indent="-285750" fontAlgn="base" hangingPunct="0">
              <a:buFont typeface="Wingdings" pitchFamily="2" charset="2"/>
              <a:buChar char="à"/>
            </a:pPr>
            <a:r>
              <a:rPr lang="en-US" sz="1600" dirty="0" smtClean="0">
                <a:sym typeface="Wingdings" pitchFamily="2" charset="2"/>
              </a:rPr>
              <a:t>Telecom Italia: We have to look onto the whole picture. The max could be considered as proposed</a:t>
            </a:r>
          </a:p>
          <a:p>
            <a:pPr marL="285750" indent="-285750" fontAlgn="base" hangingPunct="0">
              <a:buFont typeface="Wingdings" pitchFamily="2" charset="2"/>
              <a:buChar char="à"/>
            </a:pPr>
            <a:endParaRPr lang="en-US" dirty="0" smtClean="0">
              <a:sym typeface="Wingdings" pitchFamily="2" charset="2"/>
            </a:endParaRPr>
          </a:p>
          <a:p>
            <a:pPr fontAlgn="base" hangingPunct="0"/>
            <a:endParaRPr lang="en-US" b="1" dirty="0"/>
          </a:p>
          <a:p>
            <a:pPr marL="285750" indent="-285750">
              <a:buFont typeface="Arial" pitchFamily="34" charset="0"/>
              <a:buChar char="•"/>
            </a:pPr>
            <a:endParaRPr lang="en-US" sz="1600" dirty="0"/>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196752"/>
            <a:ext cx="61341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52082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1193" y="836712"/>
            <a:ext cx="4032448" cy="3024336"/>
          </a:xfrm>
          <a:prstGeom prst="rect">
            <a:avLst/>
          </a:prstGeom>
          <a:noFill/>
        </p:spPr>
        <p:txBody>
          <a:bodyPr wrap="square" rtlCol="0">
            <a:spAutoFit/>
          </a:bodyPr>
          <a:lstStyle/>
          <a:p>
            <a:endParaRPr lang="en-GB" dirty="0"/>
          </a:p>
        </p:txBody>
      </p:sp>
      <p:sp>
        <p:nvSpPr>
          <p:cNvPr id="4" name="TextBox 3"/>
          <p:cNvSpPr txBox="1"/>
          <p:nvPr/>
        </p:nvSpPr>
        <p:spPr>
          <a:xfrm>
            <a:off x="755576" y="116633"/>
            <a:ext cx="7704856" cy="6678751"/>
          </a:xfrm>
          <a:prstGeom prst="rect">
            <a:avLst/>
          </a:prstGeom>
          <a:noFill/>
        </p:spPr>
        <p:txBody>
          <a:bodyPr wrap="square" rtlCol="0">
            <a:spAutoFit/>
          </a:bodyPr>
          <a:lstStyle/>
          <a:p>
            <a:pPr algn="ctr"/>
            <a:r>
              <a:rPr lang="en-GB" sz="2000" dirty="0" smtClean="0"/>
              <a:t>Relaxation for multi-CA E-UTRA bands &gt; 1 GHz </a:t>
            </a:r>
          </a:p>
          <a:p>
            <a:pPr algn="ctr"/>
            <a:r>
              <a:rPr lang="en-GB" sz="2000" dirty="0" smtClean="0"/>
              <a:t>(influences overlapping bands!)</a:t>
            </a:r>
            <a:endParaRPr lang="en-GB" sz="1600" dirty="0" smtClean="0"/>
          </a:p>
          <a:p>
            <a:endParaRPr lang="en-GB" sz="1600" dirty="0"/>
          </a:p>
          <a:p>
            <a:pPr marL="285750" indent="-285750">
              <a:buFont typeface="Arial" pitchFamily="34" charset="0"/>
              <a:buChar char="•"/>
            </a:pPr>
            <a:r>
              <a:rPr lang="en-US" sz="1600" dirty="0" smtClean="0"/>
              <a:t>Renesas/Nokia:</a:t>
            </a:r>
          </a:p>
          <a:p>
            <a:pPr marL="742950" lvl="1" indent="-285750">
              <a:buFont typeface="Arial" pitchFamily="34" charset="0"/>
              <a:buChar char="•"/>
            </a:pPr>
            <a:r>
              <a:rPr lang="en-US" sz="1600" dirty="0" smtClean="0"/>
              <a:t>The main changes are in </a:t>
            </a:r>
            <a:r>
              <a:rPr lang="en-GB" sz="1600" b="1" dirty="0"/>
              <a:t>Table 6.2.5A-3: </a:t>
            </a:r>
            <a:r>
              <a:rPr lang="en-GB" sz="1600" b="1" dirty="0" err="1"/>
              <a:t>ΔT</a:t>
            </a:r>
            <a:r>
              <a:rPr lang="en-GB" sz="1600" b="1" baseline="-25000" dirty="0" err="1"/>
              <a:t>IB,c</a:t>
            </a:r>
            <a:endParaRPr lang="en-GB" sz="1600" dirty="0"/>
          </a:p>
          <a:p>
            <a:pPr fontAlgn="base" hangingPunct="0"/>
            <a:endParaRPr lang="en-GB" dirty="0" smtClean="0"/>
          </a:p>
          <a:p>
            <a:pPr fontAlgn="base" hangingPunct="0"/>
            <a:endParaRPr lang="en-GB" dirty="0"/>
          </a:p>
          <a:p>
            <a:pPr fontAlgn="base" hangingPunct="0"/>
            <a:r>
              <a:rPr lang="en-GB" sz="1600" dirty="0" smtClean="0"/>
              <a:t>In </a:t>
            </a:r>
            <a:r>
              <a:rPr lang="en-GB" sz="1600" dirty="0"/>
              <a:t>case the UE supports more than 1 of the above carrier aggregation configurations and a E-UTRA band belongs to more than one carrier aggregation configurations then:</a:t>
            </a:r>
          </a:p>
          <a:p>
            <a:pPr marL="285750" indent="-285750" fontAlgn="base" hangingPunct="0">
              <a:buFontTx/>
              <a:buChar char="-"/>
            </a:pPr>
            <a:r>
              <a:rPr lang="en-GB" sz="1600" dirty="0" smtClean="0"/>
              <a:t>If </a:t>
            </a:r>
            <a:r>
              <a:rPr lang="en-GB" sz="1600" dirty="0" smtClean="0"/>
              <a:t>the band is &gt;1GHz, the applicable tolerance is based on the sum of the baseline relaxations that would apply for that band among the different supported carrier aggregation configurations involving such band. </a:t>
            </a:r>
          </a:p>
          <a:p>
            <a:pPr marL="285750" indent="-285750" fontAlgn="base" hangingPunct="0">
              <a:buFontTx/>
              <a:buChar char="-"/>
            </a:pPr>
            <a:r>
              <a:rPr lang="en-GB" sz="1600" dirty="0" smtClean="0"/>
              <a:t>An upper bound of 0.7dB is applied. If the baseline for a band combination exceeds 0.7dB, then upper bound is not applied</a:t>
            </a:r>
          </a:p>
          <a:p>
            <a:pPr fontAlgn="base" hangingPunct="0"/>
            <a:r>
              <a:rPr lang="en-US" sz="1600" dirty="0"/>
              <a:t>NOTE 5:   If UE supports only multiple band combinations where lower band is below 1GHz and high band is above 1GHz then NOTE4 does not </a:t>
            </a:r>
            <a:r>
              <a:rPr lang="en-US" sz="1600" dirty="0" smtClean="0"/>
              <a:t>apply</a:t>
            </a:r>
          </a:p>
          <a:p>
            <a:pPr fontAlgn="base" hangingPunct="0"/>
            <a:endParaRPr lang="en-US" sz="1600" dirty="0"/>
          </a:p>
          <a:p>
            <a:pPr marL="285750" indent="-285750" fontAlgn="base" hangingPunct="0">
              <a:buFont typeface="Wingdings" pitchFamily="2" charset="2"/>
              <a:buChar char="à"/>
            </a:pPr>
            <a:r>
              <a:rPr lang="en-US" sz="1600" dirty="0" smtClean="0">
                <a:sym typeface="Wingdings" pitchFamily="2" charset="2"/>
              </a:rPr>
              <a:t>Vodafone: It is not good to have for single E-UTRA the same relaxation</a:t>
            </a:r>
          </a:p>
          <a:p>
            <a:pPr marL="285750" indent="-285750" fontAlgn="base" hangingPunct="0">
              <a:buFont typeface="Wingdings" pitchFamily="2" charset="2"/>
              <a:buChar char="à"/>
            </a:pPr>
            <a:r>
              <a:rPr lang="en-US" sz="1600" dirty="0" smtClean="0">
                <a:sym typeface="Wingdings" pitchFamily="2" charset="2"/>
              </a:rPr>
              <a:t>Nokia: Not possible as this would also mean in CA E-UTRA we can not have the relaxation. Is there any operator which could agree on the proposal now.</a:t>
            </a:r>
          </a:p>
          <a:p>
            <a:pPr marL="285750" indent="-285750" fontAlgn="base" hangingPunct="0">
              <a:buFont typeface="Wingdings" pitchFamily="2" charset="2"/>
              <a:buChar char="à"/>
            </a:pPr>
            <a:r>
              <a:rPr lang="en-US" sz="1600" dirty="0" smtClean="0">
                <a:sym typeface="Wingdings" pitchFamily="2" charset="2"/>
              </a:rPr>
              <a:t>TeliaSonera: If we modify the &lt;1GHz to get no relaxation for some bands </a:t>
            </a:r>
            <a:r>
              <a:rPr lang="en-US" sz="1600" dirty="0" smtClean="0">
                <a:sym typeface="Wingdings" pitchFamily="2" charset="2"/>
              </a:rPr>
              <a:t>is </a:t>
            </a:r>
            <a:r>
              <a:rPr lang="en-US" sz="1600" dirty="0" smtClean="0">
                <a:sym typeface="Wingdings" pitchFamily="2" charset="2"/>
              </a:rPr>
              <a:t>it than acceptable? </a:t>
            </a:r>
            <a:r>
              <a:rPr lang="en-US" sz="1600" dirty="0" err="1" smtClean="0">
                <a:sym typeface="Wingdings" pitchFamily="2" charset="2"/>
              </a:rPr>
              <a:t>Docmo</a:t>
            </a:r>
            <a:r>
              <a:rPr lang="en-US" sz="1600" dirty="0" smtClean="0">
                <a:sym typeface="Wingdings" pitchFamily="2" charset="2"/>
              </a:rPr>
              <a:t> almost, DT seriously consider it, </a:t>
            </a:r>
          </a:p>
          <a:p>
            <a:pPr marL="285750" indent="-285750" fontAlgn="base" hangingPunct="0">
              <a:buFont typeface="Wingdings" pitchFamily="2" charset="2"/>
              <a:buChar char="à"/>
            </a:pPr>
            <a:endParaRPr lang="en-US" sz="1600" dirty="0" smtClean="0">
              <a:sym typeface="Wingdings" pitchFamily="2" charset="2"/>
            </a:endParaRPr>
          </a:p>
          <a:p>
            <a:pPr fontAlgn="base" hangingPunct="0"/>
            <a:r>
              <a:rPr lang="en-US" sz="1600" b="1" dirty="0" smtClean="0"/>
              <a:t>WF: </a:t>
            </a:r>
            <a:r>
              <a:rPr lang="en-US" sz="1600" dirty="0" smtClean="0"/>
              <a:t>No WF agreed. Renesas/Nokia will have a new version with  removing the sum and upper cup as proposed above and instead to allow only to use the max value.</a:t>
            </a:r>
            <a:endParaRPr lang="en-US" sz="1600" dirty="0"/>
          </a:p>
          <a:p>
            <a:pPr marL="285750" indent="-285750">
              <a:buFont typeface="Arial" pitchFamily="34" charset="0"/>
              <a:buChar char="•"/>
            </a:pPr>
            <a:endParaRPr lang="en-US" sz="1600" dirty="0"/>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196752"/>
            <a:ext cx="61341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12914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2219</TotalTime>
  <Words>861</Words>
  <Application>Microsoft Office PowerPoint</Application>
  <PresentationFormat>On-screen Show (4:3)</PresentationFormat>
  <Paragraphs>108</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TeliaSonera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Schuh, Ralf X.</dc:creator>
  <cp:lastModifiedBy>TeliaSonera</cp:lastModifiedBy>
  <cp:revision>142</cp:revision>
  <dcterms:created xsi:type="dcterms:W3CDTF">2012-08-07T11:21:40Z</dcterms:created>
  <dcterms:modified xsi:type="dcterms:W3CDTF">2013-02-01T08:32:15Z</dcterms:modified>
</cp:coreProperties>
</file>