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70" r:id="rId12"/>
    <p:sldId id="262" r:id="rId13"/>
    <p:sldId id="267" r:id="rId14"/>
    <p:sldId id="268" r:id="rId15"/>
    <p:sldId id="263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74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2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487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65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0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57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31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11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69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3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19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8304F-69F6-4CDD-9E41-CCA1F7381556}" type="datetimeFigureOut">
              <a:rPr lang="en-GB" smtClean="0"/>
              <a:t>11/08/2012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8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794896"/>
            <a:ext cx="8047396" cy="357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TSG-RAN WG4 Meeting #64				</a:t>
            </a:r>
            <a:r>
              <a:rPr lang="en-US" b="1" dirty="0"/>
              <a:t>R4-124750 </a:t>
            </a:r>
            <a:endParaRPr lang="en-US" b="1" dirty="0" smtClean="0"/>
          </a:p>
          <a:p>
            <a:r>
              <a:rPr lang="en-US" b="1" dirty="0" smtClean="0"/>
              <a:t>Qingdao, China, 13 - 17 August, 2012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Agenda item:  6</a:t>
            </a:r>
          </a:p>
          <a:p>
            <a:r>
              <a:rPr lang="en-US" b="1" dirty="0" smtClean="0"/>
              <a:t>Source:  	TeliaSonera</a:t>
            </a:r>
          </a:p>
          <a:p>
            <a:r>
              <a:rPr lang="en-US" b="1" dirty="0" smtClean="0"/>
              <a:t>Document for:  Information</a:t>
            </a:r>
          </a:p>
          <a:p>
            <a:endParaRPr lang="en-US" b="1" dirty="0"/>
          </a:p>
          <a:p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b="1" dirty="0"/>
          </a:p>
          <a:p>
            <a:pPr algn="ctr"/>
            <a:r>
              <a:rPr lang="en-US" sz="2800" dirty="0" smtClean="0"/>
              <a:t>Vendors and operators suggestions on multi-CA issues</a:t>
            </a:r>
            <a:endParaRPr lang="en-US" sz="2800" b="1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792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-27384"/>
            <a:ext cx="7704856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multiple A3 and A1+A2+A3 combos (1)</a:t>
            </a:r>
            <a:endParaRPr lang="en-GB" sz="1600" b="1" dirty="0" smtClean="0"/>
          </a:p>
          <a:p>
            <a:pPr algn="ctr"/>
            <a:r>
              <a:rPr lang="en-US" sz="1400" dirty="0"/>
              <a:t>(Example with multi-CA </a:t>
            </a:r>
            <a:r>
              <a:rPr lang="en-US" sz="1400" dirty="0" smtClean="0"/>
              <a:t>B7+B20, </a:t>
            </a:r>
            <a:r>
              <a:rPr lang="en-US" sz="1400" dirty="0"/>
              <a:t>B5+B12</a:t>
            </a:r>
            <a:r>
              <a:rPr lang="en-US" sz="1400" dirty="0" smtClean="0"/>
              <a:t>, B3 GERAN, BI </a:t>
            </a:r>
            <a:r>
              <a:rPr lang="en-US" sz="1400" dirty="0"/>
              <a:t>UTRA, </a:t>
            </a:r>
            <a:r>
              <a:rPr lang="en-US" sz="1400" dirty="0" smtClean="0"/>
              <a:t>B4 </a:t>
            </a:r>
            <a:r>
              <a:rPr lang="en-US" sz="1400" dirty="0"/>
              <a:t>LTE)</a:t>
            </a:r>
            <a:endParaRPr lang="en-GB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>
                <a:sym typeface="Symbol"/>
              </a:rPr>
              <a:t>Single A3: TIB and RIB </a:t>
            </a:r>
            <a:r>
              <a:rPr lang="en-US" sz="1300" dirty="0">
                <a:sym typeface="Symbol"/>
              </a:rPr>
              <a:t>decided on case-by-case </a:t>
            </a:r>
            <a:endParaRPr lang="en-US" sz="1300" dirty="0" smtClean="0">
              <a:sym typeface="Symbol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>
                <a:sym typeface="Symbol"/>
              </a:rPr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>
                <a:sym typeface="Symbol"/>
              </a:rPr>
              <a:t>For A1, A2, A3 in A1+A2+A3 combo: Summing up the individual agreed relaxations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200" dirty="0">
                <a:latin typeface="Calibri" pitchFamily="34" charset="0"/>
              </a:rPr>
              <a:t>B1 UTRA (multi-RAT is FFS)</a:t>
            </a:r>
          </a:p>
          <a:p>
            <a:pPr marL="742950" lvl="1" indent="-285750">
              <a:buFont typeface="Arial" charset="0"/>
              <a:buChar char="•"/>
            </a:pPr>
            <a:r>
              <a:rPr lang="sv-SE" sz="1200" dirty="0" smtClean="0">
                <a:latin typeface="Calibri" pitchFamily="34" charset="0"/>
              </a:rPr>
              <a:t>B4: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</a:t>
            </a:r>
            <a:r>
              <a:rPr lang="sv-SE" sz="1200" dirty="0" smtClean="0">
                <a:latin typeface="Calibri" pitchFamily="34" charset="0"/>
              </a:rPr>
              <a:t>= </a:t>
            </a:r>
            <a:r>
              <a:rPr lang="sv-SE" sz="1200" dirty="0">
                <a:latin typeface="Calibri" pitchFamily="34" charset="0"/>
              </a:rPr>
              <a:t>0 dB</a:t>
            </a:r>
            <a:endParaRPr lang="en-US" sz="1200" dirty="0">
              <a:latin typeface="Calibri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B7: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</a:t>
            </a:r>
            <a:r>
              <a:rPr lang="en-US" sz="1200" dirty="0" smtClean="0"/>
              <a:t>dB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B5: </a:t>
            </a:r>
            <a:r>
              <a:rPr lang="en-US" sz="1200" dirty="0">
                <a:sym typeface="Symbol"/>
              </a:rPr>
              <a:t>TIB </a:t>
            </a:r>
            <a:r>
              <a:rPr lang="en-US" sz="1200" dirty="0" smtClean="0">
                <a:sym typeface="Symbol"/>
              </a:rPr>
              <a:t>= </a:t>
            </a:r>
            <a:r>
              <a:rPr lang="en-US" sz="1200" dirty="0" smtClean="0"/>
              <a:t>[0.8] dB and </a:t>
            </a:r>
            <a:r>
              <a:rPr lang="en-US" sz="1200" dirty="0" smtClean="0">
                <a:sym typeface="Symbol"/>
              </a:rPr>
              <a:t>RIB = [0.5] dB </a:t>
            </a:r>
            <a:r>
              <a:rPr lang="en-US" sz="1200" dirty="0" smtClean="0"/>
              <a:t>(Note 1)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B12: </a:t>
            </a:r>
            <a:r>
              <a:rPr lang="en-US" sz="1200" dirty="0">
                <a:sym typeface="Symbol"/>
              </a:rPr>
              <a:t>TIB </a:t>
            </a:r>
            <a:r>
              <a:rPr lang="en-US" sz="1200" dirty="0" smtClean="0">
                <a:sym typeface="Symbol"/>
              </a:rPr>
              <a:t>= </a:t>
            </a:r>
            <a:r>
              <a:rPr lang="en-US" sz="1200" dirty="0" smtClean="0"/>
              <a:t>[0.4] + 0.3 dB and </a:t>
            </a: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[</a:t>
            </a:r>
            <a:r>
              <a:rPr lang="en-US" sz="1200" dirty="0" smtClean="0">
                <a:sym typeface="Symbol"/>
              </a:rPr>
              <a:t>0.3]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B3: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 no </a:t>
            </a:r>
            <a:r>
              <a:rPr lang="en-US" sz="1200" dirty="0"/>
              <a:t>relaxations)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</a:t>
            </a:r>
            <a:r>
              <a:rPr lang="en-US" sz="1200" dirty="0"/>
              <a:t>0 dB for all </a:t>
            </a:r>
            <a:r>
              <a:rPr lang="en-US" sz="1200" dirty="0" smtClean="0"/>
              <a:t>bands except B5, B12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Nokia: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Single A3: </a:t>
            </a:r>
            <a:r>
              <a:rPr lang="en-US" sz="1300" dirty="0">
                <a:sym typeface="Symbol"/>
              </a:rPr>
              <a:t>TIB </a:t>
            </a:r>
            <a:r>
              <a:rPr lang="en-US" sz="1300" dirty="0" smtClean="0">
                <a:sym typeface="Symbol"/>
              </a:rPr>
              <a:t>and </a:t>
            </a:r>
            <a:r>
              <a:rPr lang="en-US" sz="1300" dirty="0">
                <a:sym typeface="Symbol"/>
              </a:rPr>
              <a:t>RIB decided on case-by-case</a:t>
            </a:r>
            <a:endParaRPr lang="en-US" sz="13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Multiple A3 </a:t>
            </a:r>
            <a:r>
              <a:rPr lang="en-US" sz="1300" dirty="0"/>
              <a:t>combos on case-by-case basis and if band belongs to multiple combos the highest baseline relaxation is selected.</a:t>
            </a:r>
            <a:endParaRPr lang="en-US" sz="13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For A3 in A1+A2+A3 combo: </a:t>
            </a:r>
            <a:r>
              <a:rPr lang="en-US" sz="1300" dirty="0">
                <a:sym typeface="Symbol"/>
              </a:rPr>
              <a:t></a:t>
            </a:r>
            <a:r>
              <a:rPr lang="en-US" sz="1300" dirty="0" smtClean="0">
                <a:sym typeface="Symbol"/>
              </a:rPr>
              <a:t>TIB A3 + 0.3 dB and RIB </a:t>
            </a:r>
            <a:r>
              <a:rPr lang="en-US" sz="1300" dirty="0">
                <a:sym typeface="Symbol"/>
              </a:rPr>
              <a:t>A3 + </a:t>
            </a:r>
            <a:r>
              <a:rPr lang="en-US" sz="1300" dirty="0" smtClean="0">
                <a:sym typeface="Symbol"/>
              </a:rPr>
              <a:t>0.3 dB</a:t>
            </a:r>
            <a:endParaRPr lang="en-US" sz="13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B4, </a:t>
            </a:r>
            <a:r>
              <a:rPr lang="en-US" sz="1200" dirty="0" smtClean="0"/>
              <a:t>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B5</a:t>
            </a:r>
            <a:r>
              <a:rPr lang="en-US" sz="1200" dirty="0"/>
              <a:t>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</a:t>
            </a:r>
            <a:r>
              <a:rPr lang="en-US" sz="1200" dirty="0" smtClean="0"/>
              <a:t>+ 0.3 dB </a:t>
            </a:r>
            <a:r>
              <a:rPr lang="en-US" sz="1200" dirty="0"/>
              <a:t>and </a:t>
            </a:r>
            <a:r>
              <a:rPr lang="en-US" sz="1200" dirty="0">
                <a:sym typeface="Symbol"/>
              </a:rPr>
              <a:t>RIB = </a:t>
            </a:r>
            <a:r>
              <a:rPr lang="en-US" sz="1200" dirty="0" smtClean="0">
                <a:sym typeface="Symbol"/>
              </a:rPr>
              <a:t>[0.5] +0.3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+ 0.3 dB and </a:t>
            </a:r>
            <a:r>
              <a:rPr lang="en-US" sz="1200" dirty="0">
                <a:sym typeface="Symbol"/>
              </a:rPr>
              <a:t>RIB = [0.3] </a:t>
            </a:r>
            <a:r>
              <a:rPr lang="en-US" sz="1200" dirty="0" smtClean="0">
                <a:sym typeface="Symbol"/>
              </a:rPr>
              <a:t>+ 0.3 dB </a:t>
            </a:r>
            <a:r>
              <a:rPr lang="en-US" sz="1200" dirty="0" smtClean="0"/>
              <a:t>(Note 1)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B3: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bands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</a:t>
            </a:r>
            <a:r>
              <a:rPr lang="en-US" sz="1200" dirty="0"/>
              <a:t>0 dB for all bands except B5, B12</a:t>
            </a:r>
            <a:endParaRPr lang="en-US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Qualcomm: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/>
              <a:t>Single A3: </a:t>
            </a:r>
            <a:r>
              <a:rPr lang="en-US" sz="1300" dirty="0">
                <a:sym typeface="Symbol"/>
              </a:rPr>
              <a:t>TIB and RIB decided on case-by-case</a:t>
            </a:r>
            <a:endParaRPr lang="en-US" sz="13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/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For A3 in A1+A2+A3 combo: </a:t>
            </a:r>
            <a:r>
              <a:rPr lang="en-US" sz="1300" dirty="0" smtClean="0">
                <a:sym typeface="Symbol"/>
              </a:rPr>
              <a:t>FFS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B4, 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B5: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+ </a:t>
            </a:r>
            <a:r>
              <a:rPr lang="en-US" sz="1200" dirty="0" smtClean="0"/>
              <a:t>FFS </a:t>
            </a:r>
            <a:r>
              <a:rPr lang="en-US" sz="1200" dirty="0"/>
              <a:t>dB and </a:t>
            </a:r>
            <a:r>
              <a:rPr lang="en-US" sz="1200" dirty="0">
                <a:sym typeface="Symbol"/>
              </a:rPr>
              <a:t>RIB = [0.5] </a:t>
            </a:r>
            <a:r>
              <a:rPr lang="en-US" sz="1200" dirty="0" smtClean="0">
                <a:sym typeface="Symbol"/>
              </a:rPr>
              <a:t>+ FFS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+ </a:t>
            </a:r>
            <a:r>
              <a:rPr lang="en-US" sz="1200" dirty="0" smtClean="0"/>
              <a:t>FFS </a:t>
            </a:r>
            <a:r>
              <a:rPr lang="en-US" sz="1200" dirty="0"/>
              <a:t>dB and </a:t>
            </a:r>
            <a:r>
              <a:rPr lang="en-US" sz="1200" dirty="0">
                <a:sym typeface="Symbol"/>
              </a:rPr>
              <a:t>RIB = [0.3] + </a:t>
            </a:r>
            <a:r>
              <a:rPr lang="en-US" sz="1200" dirty="0" smtClean="0">
                <a:sym typeface="Symbol"/>
              </a:rPr>
              <a:t>FFS </a:t>
            </a:r>
            <a:r>
              <a:rPr lang="en-US" sz="1200" dirty="0">
                <a:sym typeface="Symbol"/>
              </a:rPr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B3: </a:t>
            </a:r>
            <a:r>
              <a:rPr lang="en-US" sz="1200" dirty="0">
                <a:sym typeface="Symbol"/>
              </a:rPr>
              <a:t>= </a:t>
            </a:r>
            <a:r>
              <a:rPr lang="en-US" sz="1200" dirty="0"/>
              <a:t>0 dB </a:t>
            </a:r>
            <a:r>
              <a:rPr lang="en-US" sz="1200" dirty="0" smtClean="0"/>
              <a:t>(GERAN </a:t>
            </a:r>
            <a:r>
              <a:rPr lang="en-US" sz="1200" dirty="0"/>
              <a:t>bands no </a:t>
            </a:r>
            <a:r>
              <a:rPr lang="en-US" sz="1200" dirty="0" smtClean="0"/>
              <a:t>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 except B5, </a:t>
            </a:r>
            <a:r>
              <a:rPr lang="en-US" sz="1200" dirty="0" smtClean="0"/>
              <a:t>B12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Note 1: Relaxation for the CA E-UTRA and/or single </a:t>
            </a:r>
            <a:r>
              <a:rPr lang="en-US" sz="1400" dirty="0" smtClean="0"/>
              <a:t>band </a:t>
            </a:r>
            <a:r>
              <a:rPr lang="en-US" sz="1400" dirty="0"/>
              <a:t>E-UTRA/UTRA </a:t>
            </a:r>
            <a:r>
              <a:rPr lang="en-US" sz="1400" dirty="0" smtClean="0"/>
              <a:t>operation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85824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multiple A3 and A1+A2+A3 combos (2)</a:t>
            </a:r>
            <a:endParaRPr lang="en-GB" sz="1600" b="1" dirty="0" smtClean="0"/>
          </a:p>
          <a:p>
            <a:pPr algn="ctr"/>
            <a:r>
              <a:rPr lang="en-US" sz="1600" dirty="0"/>
              <a:t>(Example with multi-CA </a:t>
            </a:r>
            <a:r>
              <a:rPr lang="en-US" sz="1600" dirty="0" smtClean="0"/>
              <a:t>B7+B20, </a:t>
            </a:r>
            <a:r>
              <a:rPr lang="en-US" sz="1600" dirty="0"/>
              <a:t>B5+B12</a:t>
            </a:r>
            <a:r>
              <a:rPr lang="en-US" sz="1600" dirty="0" smtClean="0"/>
              <a:t>, B3 GERAN, BI </a:t>
            </a:r>
            <a:r>
              <a:rPr lang="en-US" sz="1600" dirty="0"/>
              <a:t>UTRA, </a:t>
            </a:r>
            <a:r>
              <a:rPr lang="en-US" sz="1600" dirty="0" smtClean="0"/>
              <a:t>B4 </a:t>
            </a:r>
            <a:r>
              <a:rPr lang="en-US" sz="1600" dirty="0"/>
              <a:t>LTE)</a:t>
            </a:r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 Case 1: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Single A3: </a:t>
            </a:r>
            <a:r>
              <a:rPr lang="en-US" sz="1600" dirty="0">
                <a:sym typeface="Symbol"/>
              </a:rPr>
              <a:t>TIB </a:t>
            </a:r>
            <a:r>
              <a:rPr lang="en-US" sz="1600" dirty="0" smtClean="0">
                <a:sym typeface="Symbol"/>
              </a:rPr>
              <a:t>and </a:t>
            </a:r>
            <a:r>
              <a:rPr lang="en-US" sz="1600" dirty="0">
                <a:sym typeface="Symbol"/>
              </a:rPr>
              <a:t>RIB decided on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For </a:t>
            </a:r>
            <a:r>
              <a:rPr lang="en-US" sz="1600" dirty="0"/>
              <a:t>A3 </a:t>
            </a:r>
            <a:r>
              <a:rPr lang="en-US" sz="1600" dirty="0" smtClean="0"/>
              <a:t>in A1+A2+A3 </a:t>
            </a:r>
            <a:r>
              <a:rPr lang="en-US" sz="1600" dirty="0"/>
              <a:t>combo : </a:t>
            </a:r>
            <a:r>
              <a:rPr lang="en-US" sz="1600" dirty="0">
                <a:sym typeface="Symbol"/>
              </a:rPr>
              <a:t></a:t>
            </a:r>
            <a:r>
              <a:rPr lang="en-US" sz="1600" dirty="0" smtClean="0">
                <a:sym typeface="Symbol"/>
              </a:rPr>
              <a:t>TIB A3 + 0.3 dB and RIB 0 dB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B4, </a:t>
            </a:r>
            <a:r>
              <a:rPr lang="en-US" sz="1200" dirty="0" smtClean="0"/>
              <a:t>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B5</a:t>
            </a:r>
            <a:r>
              <a:rPr lang="en-US" sz="1200" dirty="0"/>
              <a:t>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</a:t>
            </a:r>
            <a:r>
              <a:rPr lang="en-US" sz="1200" dirty="0" smtClean="0"/>
              <a:t>+ 0.3 dB </a:t>
            </a:r>
            <a:r>
              <a:rPr lang="en-US" sz="1200" dirty="0"/>
              <a:t>and </a:t>
            </a:r>
            <a:r>
              <a:rPr lang="en-US" sz="1200" dirty="0">
                <a:sym typeface="Symbol"/>
              </a:rPr>
              <a:t>RIB = </a:t>
            </a:r>
            <a:r>
              <a:rPr lang="en-US" sz="1200" dirty="0" smtClean="0">
                <a:sym typeface="Symbol"/>
              </a:rPr>
              <a:t>[0.5]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+ 0.3 dB and </a:t>
            </a:r>
            <a:r>
              <a:rPr lang="en-US" sz="1200" dirty="0">
                <a:sym typeface="Symbol"/>
              </a:rPr>
              <a:t>RIB = [0.3] </a:t>
            </a:r>
            <a:r>
              <a:rPr lang="en-US" sz="1200" dirty="0" smtClean="0">
                <a:sym typeface="Symbol"/>
              </a:rPr>
              <a:t>dB </a:t>
            </a:r>
            <a:r>
              <a:rPr lang="en-US" sz="1200" dirty="0" smtClean="0"/>
              <a:t>(Note 1)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B3: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 smtClean="0">
                <a:sym typeface="Symbol"/>
              </a:rPr>
              <a:t>0</a:t>
            </a:r>
            <a:r>
              <a:rPr lang="en-US" sz="1200" dirty="0" smtClean="0"/>
              <a:t> </a:t>
            </a:r>
            <a:r>
              <a:rPr lang="en-US" sz="1200" dirty="0"/>
              <a:t>dB </a:t>
            </a:r>
            <a:r>
              <a:rPr lang="en-US" sz="1200" dirty="0" smtClean="0"/>
              <a:t>(GERAN band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</a:t>
            </a:r>
            <a:r>
              <a:rPr lang="en-US" sz="1200" dirty="0"/>
              <a:t>0 dB for all bands except B5, </a:t>
            </a:r>
            <a:r>
              <a:rPr lang="en-US" sz="1200" dirty="0" smtClean="0"/>
              <a:t>B12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 Case 2: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Single A3: </a:t>
            </a:r>
            <a:r>
              <a:rPr lang="en-US" sz="1600" dirty="0">
                <a:sym typeface="Symbol"/>
              </a:rPr>
              <a:t>TIB and RIB decided on case-by-case</a:t>
            </a:r>
            <a:endParaRPr lang="en-US" sz="16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For A3 in A1+A2+A3 combo: </a:t>
            </a:r>
            <a:r>
              <a:rPr lang="en-US" sz="1600" dirty="0">
                <a:sym typeface="Symbol"/>
              </a:rPr>
              <a:t>TIB A3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B1</a:t>
            </a:r>
            <a:r>
              <a:rPr lang="en-US" sz="1200" dirty="0"/>
              <a:t>, B4, 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</a:t>
            </a:r>
            <a:r>
              <a:rPr lang="en-US" sz="1200" dirty="0" smtClean="0"/>
              <a:t>0 </a:t>
            </a:r>
            <a:r>
              <a:rPr lang="en-US" sz="1200" dirty="0"/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B5: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</a:t>
            </a:r>
            <a:r>
              <a:rPr lang="en-US" sz="1200" dirty="0" smtClean="0"/>
              <a:t> </a:t>
            </a:r>
            <a:r>
              <a:rPr lang="en-US" sz="1200" dirty="0"/>
              <a:t>dB and </a:t>
            </a:r>
            <a:r>
              <a:rPr lang="en-US" sz="1200" dirty="0">
                <a:sym typeface="Symbol"/>
              </a:rPr>
              <a:t>RIB = [0.5</a:t>
            </a:r>
            <a:r>
              <a:rPr lang="en-US" sz="1200" dirty="0" smtClean="0">
                <a:sym typeface="Symbol"/>
              </a:rPr>
              <a:t>]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</a:t>
            </a:r>
            <a:r>
              <a:rPr lang="en-US" sz="1200" dirty="0" smtClean="0"/>
              <a:t>dB </a:t>
            </a:r>
            <a:r>
              <a:rPr lang="en-US" sz="1200" dirty="0"/>
              <a:t>and </a:t>
            </a:r>
            <a:r>
              <a:rPr lang="en-US" sz="1200" dirty="0">
                <a:sym typeface="Symbol"/>
              </a:rPr>
              <a:t>RIB = [0.3] </a:t>
            </a:r>
            <a:r>
              <a:rPr lang="en-US" sz="1200" dirty="0" smtClean="0">
                <a:sym typeface="Symbol"/>
              </a:rPr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B3: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 except B5, </a:t>
            </a:r>
            <a:r>
              <a:rPr lang="en-US" sz="1200" dirty="0" smtClean="0"/>
              <a:t>B12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2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There </a:t>
            </a:r>
            <a:r>
              <a:rPr lang="en-US" sz="1400" dirty="0"/>
              <a:t>is a comment in the </a:t>
            </a:r>
            <a:r>
              <a:rPr lang="en-US" sz="1400" dirty="0" smtClean="0"/>
              <a:t>RENESAS suggestion </a:t>
            </a:r>
            <a:r>
              <a:rPr lang="en-US" sz="1400" dirty="0"/>
              <a:t>that if the average IL is &gt; 1dB </a:t>
            </a:r>
            <a:r>
              <a:rPr lang="en-US" sz="1400" dirty="0">
                <a:sym typeface="Symbol"/>
              </a:rPr>
              <a:t>RIB relaxation </a:t>
            </a:r>
            <a:r>
              <a:rPr lang="en-US" sz="1400" dirty="0" smtClean="0">
                <a:sym typeface="Symbol"/>
              </a:rPr>
              <a:t>should </a:t>
            </a:r>
            <a:r>
              <a:rPr lang="en-US" sz="1400" dirty="0">
                <a:sym typeface="Symbol"/>
              </a:rPr>
              <a:t>be </a:t>
            </a:r>
            <a:r>
              <a:rPr lang="en-US" sz="1400" dirty="0" smtClean="0">
                <a:sym typeface="Symbol"/>
              </a:rPr>
              <a:t>considered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>
              <a:sym typeface="Symbol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 smtClean="0">
              <a:sym typeface="Symbol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>
              <a:sym typeface="Symbo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Note 1: Relaxation for the CA E-UTRA and/or single band E-UTRA/UTRA operation</a:t>
            </a:r>
          </a:p>
          <a:p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047374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Handling of overlapping bands</a:t>
            </a:r>
          </a:p>
          <a:p>
            <a:pPr algn="ctr"/>
            <a:r>
              <a:rPr lang="en-US" sz="1600" dirty="0" smtClean="0"/>
              <a:t>(Example with multi-CA B3+B7 </a:t>
            </a:r>
            <a:r>
              <a:rPr lang="en-US" sz="1600" dirty="0"/>
              <a:t>and B7+B20</a:t>
            </a:r>
            <a:r>
              <a:rPr lang="en-US" sz="1600" dirty="0" smtClean="0"/>
              <a:t>)</a:t>
            </a:r>
            <a:endParaRPr lang="en-GB" sz="1600" dirty="0" smtClean="0"/>
          </a:p>
          <a:p>
            <a:endParaRPr lang="en-GB" sz="16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</a:t>
            </a:r>
            <a:r>
              <a:rPr lang="en-US" sz="1600" dirty="0"/>
              <a:t>Take maximum value from the single CA A3 case if multiple A3 supported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</a:t>
            </a:r>
            <a:r>
              <a:rPr lang="en-US" sz="1400" dirty="0" smtClean="0"/>
              <a:t>0.5] + 0.3 dB</a:t>
            </a:r>
            <a:r>
              <a:rPr lang="en-US" sz="1400" dirty="0" smtClean="0">
                <a:sym typeface="Symbol"/>
              </a:rPr>
              <a:t> </a:t>
            </a:r>
            <a:r>
              <a:rPr lang="en-US" sz="1400" dirty="0" smtClean="0"/>
              <a:t>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</a:t>
            </a:r>
            <a:r>
              <a:rPr lang="en-US" sz="1400" dirty="0" smtClean="0"/>
              <a:t>0.5] + 0.3 dB 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B20</a:t>
            </a:r>
            <a:r>
              <a:rPr lang="en-US" sz="1400" dirty="0"/>
              <a:t>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 smtClean="0"/>
              <a:t>0 </a:t>
            </a:r>
            <a:r>
              <a:rPr lang="en-US" sz="1400" dirty="0"/>
              <a:t>dB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Nokia: Take maximum value from the single CA 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</a:t>
            </a:r>
            <a:r>
              <a:rPr lang="en-US" sz="1400" dirty="0" smtClean="0"/>
              <a:t>+ 0.3 dB</a:t>
            </a:r>
            <a:r>
              <a:rPr lang="en-US" sz="1400" dirty="0" smtClean="0">
                <a:sym typeface="Symbol"/>
              </a:rPr>
              <a:t> and </a:t>
            </a:r>
            <a:r>
              <a:rPr lang="en-US" sz="1400" dirty="0">
                <a:sym typeface="Symbol"/>
              </a:rPr>
              <a:t>RIB = </a:t>
            </a:r>
            <a:r>
              <a:rPr lang="en-US" sz="1400" dirty="0" smtClean="0">
                <a:sym typeface="Symbol"/>
              </a:rPr>
              <a:t>0.3 </a:t>
            </a:r>
            <a:r>
              <a:rPr lang="en-US" sz="1400" dirty="0">
                <a:sym typeface="Symbol"/>
              </a:rPr>
              <a:t>dB </a:t>
            </a:r>
            <a:r>
              <a:rPr lang="en-US" sz="1400" dirty="0" smtClean="0"/>
              <a:t>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</a:t>
            </a:r>
            <a:r>
              <a:rPr lang="en-US" sz="1400" dirty="0" smtClean="0"/>
              <a:t>]</a:t>
            </a:r>
            <a:r>
              <a:rPr lang="en-US" sz="1400" dirty="0"/>
              <a:t> + 0.3 dB</a:t>
            </a:r>
            <a:r>
              <a:rPr lang="en-US" sz="1400" dirty="0">
                <a:sym typeface="Symbol"/>
              </a:rPr>
              <a:t> and RIB = 0.3 </a:t>
            </a:r>
            <a:r>
              <a:rPr lang="en-US" sz="1400" dirty="0" smtClean="0">
                <a:sym typeface="Symbol"/>
              </a:rPr>
              <a:t>dB </a:t>
            </a:r>
            <a:r>
              <a:rPr lang="en-US" sz="1400" dirty="0" smtClean="0"/>
              <a:t>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B20: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 smtClean="0"/>
              <a:t>0.3 dB and </a:t>
            </a:r>
            <a:r>
              <a:rPr lang="en-US" sz="1400" dirty="0">
                <a:sym typeface="Symbol"/>
              </a:rPr>
              <a:t>RIB = </a:t>
            </a:r>
            <a:r>
              <a:rPr lang="en-US" sz="1400" dirty="0" smtClean="0">
                <a:sym typeface="Symbol"/>
              </a:rPr>
              <a:t>0 dB </a:t>
            </a:r>
            <a:r>
              <a:rPr lang="en-US" sz="1400" dirty="0" smtClean="0"/>
              <a:t>(Note 1)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A3 is for FFS “but assumes diplexer-antenna architecture?”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1: Take </a:t>
            </a:r>
            <a:r>
              <a:rPr lang="en-US" sz="1600" dirty="0"/>
              <a:t>maximum value from the single CA 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</a:t>
            </a:r>
            <a:r>
              <a:rPr lang="en-US" sz="1400" dirty="0" smtClean="0"/>
              <a:t>]+0.3 </a:t>
            </a:r>
            <a:r>
              <a:rPr lang="en-US" sz="1400" dirty="0"/>
              <a:t>dB</a:t>
            </a:r>
            <a:r>
              <a:rPr lang="en-US" sz="1400" dirty="0">
                <a:sym typeface="Symbol"/>
              </a:rPr>
              <a:t> </a:t>
            </a:r>
            <a:r>
              <a:rPr lang="en-US" sz="1400" dirty="0" smtClean="0"/>
              <a:t>(Note 1</a:t>
            </a:r>
            <a:r>
              <a:rPr lang="en-US" sz="1400" dirty="0"/>
              <a:t>), </a:t>
            </a:r>
            <a:r>
              <a:rPr lang="en-US" sz="1400" dirty="0" smtClean="0">
                <a:sym typeface="Symbol"/>
              </a:rPr>
              <a:t></a:t>
            </a:r>
            <a:r>
              <a:rPr lang="en-US" sz="1400" dirty="0" smtClean="0"/>
              <a:t>RIB </a:t>
            </a:r>
            <a:r>
              <a:rPr lang="en-US" sz="1400" dirty="0"/>
              <a:t>= </a:t>
            </a:r>
            <a:r>
              <a:rPr lang="en-US" sz="1400" dirty="0" smtClean="0"/>
              <a:t>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</a:t>
            </a:r>
            <a:r>
              <a:rPr lang="en-US" sz="1400" dirty="0" smtClean="0"/>
              <a:t>+0.3 dB (Note 1</a:t>
            </a:r>
            <a:r>
              <a:rPr lang="en-US" sz="1400" dirty="0"/>
              <a:t>) ,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 = 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B20: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 smtClean="0"/>
              <a:t>0.3 dB 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2: </a:t>
            </a:r>
            <a:r>
              <a:rPr lang="en-US" sz="1600" dirty="0"/>
              <a:t>Take maximum value from the single CA 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dB</a:t>
            </a:r>
            <a:r>
              <a:rPr lang="en-US" sz="1400" dirty="0">
                <a:sym typeface="Symbol"/>
              </a:rPr>
              <a:t> </a:t>
            </a:r>
            <a:r>
              <a:rPr lang="en-US" sz="1400" dirty="0" smtClean="0"/>
              <a:t>(Note 1</a:t>
            </a:r>
            <a:r>
              <a:rPr lang="en-US" sz="1400" dirty="0"/>
              <a:t>) ,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 = 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dB </a:t>
            </a:r>
            <a:r>
              <a:rPr lang="en-US" sz="1400" dirty="0" smtClean="0"/>
              <a:t>(Note 1</a:t>
            </a:r>
            <a:r>
              <a:rPr lang="en-US" sz="1400" dirty="0"/>
              <a:t>) ,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 = 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B20: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0 </a:t>
            </a:r>
            <a:r>
              <a:rPr lang="en-US" sz="1400" dirty="0" smtClean="0"/>
              <a:t>dB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Note 1: Relaxation for the CA E-UTRA and/or single band E-UTRA/UTRA </a:t>
            </a:r>
            <a:r>
              <a:rPr lang="en-US" sz="1600" dirty="0" smtClean="0"/>
              <a:t>operation</a:t>
            </a:r>
          </a:p>
        </p:txBody>
      </p:sp>
    </p:spTree>
    <p:extLst>
      <p:ext uri="{BB962C8B-B14F-4D97-AF65-F5344CB8AC3E}">
        <p14:creationId xmlns:p14="http://schemas.microsoft.com/office/powerpoint/2010/main" val="2522787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the individual aggregated E-UTRA bands when using E-UTRA in single carrier mode or another </a:t>
            </a:r>
            <a:r>
              <a:rPr lang="en-US" sz="1600" b="1" dirty="0"/>
              <a:t>RAT </a:t>
            </a:r>
            <a:r>
              <a:rPr lang="en-US" sz="1600" b="1" dirty="0" smtClean="0"/>
              <a:t>(UTRA/GERAN</a:t>
            </a:r>
            <a:r>
              <a:rPr lang="en-US" sz="1600" b="1" dirty="0"/>
              <a:t>) in these bands</a:t>
            </a:r>
            <a:endParaRPr lang="en-US" sz="1600" b="1" dirty="0" smtClean="0"/>
          </a:p>
          <a:p>
            <a:pPr algn="ctr"/>
            <a:r>
              <a:rPr lang="en-US" sz="1400" dirty="0" smtClean="0"/>
              <a:t>(E.g. B3 + B20 CA with B3, B20 in in E-UTRA single </a:t>
            </a:r>
            <a:r>
              <a:rPr lang="en-US" sz="1400" dirty="0"/>
              <a:t>carrier mode or </a:t>
            </a:r>
            <a:r>
              <a:rPr lang="en-US" sz="1400" dirty="0" smtClean="0"/>
              <a:t>for UTRA/GERAN RAT)</a:t>
            </a:r>
            <a:endParaRPr lang="en-GB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>
                <a:sym typeface="Symbol"/>
              </a:rPr>
              <a:t></a:t>
            </a:r>
            <a:r>
              <a:rPr lang="en-US" sz="1400" dirty="0">
                <a:sym typeface="Symbol"/>
              </a:rPr>
              <a:t>TIB</a:t>
            </a:r>
            <a:r>
              <a:rPr lang="en-US" sz="1400" dirty="0"/>
              <a:t> = 0 dB for low-bands and = 0.3 dB for </a:t>
            </a:r>
            <a:r>
              <a:rPr lang="en-US" sz="1400" dirty="0" smtClean="0"/>
              <a:t>some high-bands </a:t>
            </a:r>
            <a:r>
              <a:rPr lang="en-US" sz="1400" dirty="0"/>
              <a:t>(exceptions may exist)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For low-low and high-high depends on case-by-case agreement  but adding additional  0.3 dB to </a:t>
            </a:r>
            <a:r>
              <a:rPr lang="en-US" sz="1400" dirty="0">
                <a:sym typeface="Symbol"/>
              </a:rPr>
              <a:t>TIB </a:t>
            </a:r>
            <a:r>
              <a:rPr lang="en-US" sz="1400" dirty="0">
                <a:latin typeface="Calibri" pitchFamily="34" charset="0"/>
                <a:sym typeface="Symbol" pitchFamily="18" charset="2"/>
              </a:rPr>
              <a:t>for some bands if A1/A2 is supported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Same method of relaxation for E-UTRA and UTRA, multi-RAT is 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Relaxation 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 GERAN </a:t>
            </a: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bands FFS?</a:t>
            </a:r>
            <a:endParaRPr lang="en-US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Same as for the aggregated cases for E-UTRA/UTRA bands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400" dirty="0">
                <a:sym typeface="Symbol"/>
              </a:rPr>
              <a:t>TIB</a:t>
            </a:r>
            <a:r>
              <a:rPr lang="en-US" sz="1400" dirty="0"/>
              <a:t> = 0.3 dB for low and high-bands</a:t>
            </a:r>
            <a:endParaRPr lang="en-US" sz="1400" dirty="0">
              <a:sym typeface="Symbol"/>
            </a:endParaRP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400" dirty="0"/>
              <a:t>For low-low and high-high depends on case-by-case agreement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400" dirty="0"/>
              <a:t>If UE supports high-high or low-low AND low-high then case-by-case agreement + 0.3 dB to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TIB and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</a:t>
            </a:r>
            <a:endParaRPr lang="en-US" sz="14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No </a:t>
            </a:r>
            <a:r>
              <a:rPr lang="en-US" sz="1400" dirty="0"/>
              <a:t>relaxation for GERAN bands</a:t>
            </a:r>
            <a:endParaRPr lang="en-U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>
                <a:sym typeface="Symbol"/>
              </a:rPr>
              <a:t>TIB</a:t>
            </a:r>
            <a:r>
              <a:rPr lang="en-US" sz="1400" dirty="0"/>
              <a:t> = 0.3 dB for low and high-bands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For low-low and high-high depends on case-by-case agreement + possible additional relaxation which is for FFS </a:t>
            </a:r>
            <a:endParaRPr lang="en-US" sz="14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Relaxation for GERAN </a:t>
            </a: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bands FFS?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Case 1: </a:t>
            </a:r>
            <a:r>
              <a:rPr lang="en-US" sz="1400" dirty="0"/>
              <a:t>Same as for the aggregated </a:t>
            </a:r>
            <a:r>
              <a:rPr lang="en-US" sz="1400" dirty="0" smtClean="0"/>
              <a:t>cases for </a:t>
            </a:r>
            <a:r>
              <a:rPr lang="en-US" sz="1400" dirty="0"/>
              <a:t>E-UTRA/UTRA bands. No </a:t>
            </a:r>
            <a:r>
              <a:rPr lang="en-US" sz="1400" dirty="0" smtClean="0"/>
              <a:t>relaxation </a:t>
            </a:r>
            <a:r>
              <a:rPr lang="en-US" sz="1400" dirty="0"/>
              <a:t>for </a:t>
            </a:r>
            <a:r>
              <a:rPr lang="en-US" sz="1400" dirty="0" smtClean="0"/>
              <a:t>GERAN bands.</a:t>
            </a:r>
            <a:endParaRPr lang="en-US" sz="14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Case 2: low-high has 0 dB in general. For low-low and high-high the single CA agreed values are taken and applied to E-UTRA/UTRA bands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</a:t>
            </a:r>
            <a:r>
              <a:rPr lang="en-US" sz="1400" dirty="0"/>
              <a:t>No </a:t>
            </a:r>
            <a:r>
              <a:rPr lang="en-US" sz="1400" dirty="0" smtClean="0"/>
              <a:t>relaxation for </a:t>
            </a:r>
            <a:r>
              <a:rPr lang="en-US" sz="1400" dirty="0" smtClean="0"/>
              <a:t>GERAN bands.</a:t>
            </a:r>
            <a:endParaRPr lang="en-US" sz="14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General for Case 1 and Case 2: A relaxation given for certain band in inter-band configuration applies also when that band is operated in non-CA LTE. </a:t>
            </a:r>
          </a:p>
          <a:p>
            <a:pPr lvl="1"/>
            <a:r>
              <a:rPr lang="en-US" sz="1400" dirty="0"/>
              <a:t>	For instance if B7 gets 0.3+0.5=0.8dB (case1) when UE supports B3+B20 and 	B3+B7 then B7 in non-CA mode gets 0.8dB (case1) or 0.5dB (case2) and so on.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 smtClean="0"/>
          </a:p>
          <a:p>
            <a:pPr lvl="1"/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544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19638"/>
            <a:ext cx="770485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to E-UTRA bands which are not part of the CA bands</a:t>
            </a:r>
          </a:p>
          <a:p>
            <a:pPr algn="ctr"/>
            <a:r>
              <a:rPr lang="en-US" sz="1400" dirty="0"/>
              <a:t>(E.g. B3 + B20 CA </a:t>
            </a:r>
            <a:r>
              <a:rPr lang="en-US" sz="1400" dirty="0" smtClean="0"/>
              <a:t>and relaxation to E-UTRA B1, B8 not part of any CA band)</a:t>
            </a:r>
            <a:endParaRPr lang="en-GB" sz="1400" dirty="0"/>
          </a:p>
          <a:p>
            <a:endParaRPr lang="en-GB" sz="1600" dirty="0" smtClean="0"/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</a:t>
            </a:r>
            <a:r>
              <a:rPr lang="en-US" sz="1600" dirty="0" smtClean="0"/>
              <a:t>= 0 </a:t>
            </a:r>
            <a:r>
              <a:rPr lang="en-US" sz="1600" dirty="0"/>
              <a:t>dB for </a:t>
            </a:r>
            <a:r>
              <a:rPr lang="en-US" sz="1600" dirty="0" smtClean="0"/>
              <a:t>other low-bands </a:t>
            </a:r>
            <a:r>
              <a:rPr lang="en-US" sz="1600" dirty="0"/>
              <a:t>and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</a:t>
            </a:r>
            <a:r>
              <a:rPr lang="en-US" sz="1600" dirty="0" smtClean="0"/>
              <a:t>0.3 </a:t>
            </a:r>
            <a:r>
              <a:rPr lang="en-US" sz="1600" dirty="0"/>
              <a:t>dB for </a:t>
            </a:r>
            <a:r>
              <a:rPr lang="en-US" sz="1600" dirty="0" smtClean="0"/>
              <a:t>some high-bands (exceptions may exist</a:t>
            </a:r>
            <a:r>
              <a:rPr lang="en-US" sz="1600" dirty="0"/>
              <a:t>). </a:t>
            </a:r>
            <a:r>
              <a:rPr lang="en-US" sz="1600" dirty="0" smtClean="0"/>
              <a:t>Irrespective </a:t>
            </a:r>
            <a:r>
              <a:rPr lang="en-US" sz="1600" dirty="0"/>
              <a:t>of number of A1 supported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= 1: no relaxation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&gt; 1: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= 0.3 dB for </a:t>
            </a:r>
            <a:r>
              <a:rPr lang="en-US" sz="1600" dirty="0" smtClean="0"/>
              <a:t>other low-bands </a:t>
            </a:r>
            <a:r>
              <a:rPr lang="en-US" sz="1600" dirty="0"/>
              <a:t>and </a:t>
            </a:r>
            <a:r>
              <a:rPr lang="en-US" sz="1600" dirty="0" smtClean="0"/>
              <a:t>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>
              <a:sym typeface="Symbo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</a:t>
            </a:r>
            <a:r>
              <a:rPr lang="en-US" sz="1600" dirty="0" smtClean="0"/>
              <a:t>= 0.3 </a:t>
            </a:r>
            <a:r>
              <a:rPr lang="en-US" sz="1600" dirty="0"/>
              <a:t>dB for </a:t>
            </a:r>
            <a:r>
              <a:rPr lang="en-US" sz="1600" dirty="0" smtClean="0"/>
              <a:t>other low-bands </a:t>
            </a:r>
            <a:r>
              <a:rPr lang="en-US" sz="1600" dirty="0"/>
              <a:t>and </a:t>
            </a:r>
            <a:r>
              <a:rPr lang="en-US" sz="1600" dirty="0" smtClean="0"/>
              <a:t>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RENESAS</a:t>
            </a:r>
            <a:r>
              <a:rPr lang="en-US" sz="1600" dirty="0" smtClean="0"/>
              <a:t>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</a:t>
            </a:r>
            <a:r>
              <a:rPr lang="en-US" sz="1600" dirty="0" smtClean="0"/>
              <a:t>= 0.3 </a:t>
            </a:r>
            <a:r>
              <a:rPr lang="en-US" sz="1600" dirty="0"/>
              <a:t>dB for </a:t>
            </a:r>
            <a:r>
              <a:rPr lang="en-US" sz="1600" dirty="0" smtClean="0"/>
              <a:t>other low-bands </a:t>
            </a:r>
            <a:r>
              <a:rPr lang="en-US" sz="1600" dirty="0"/>
              <a:t>and high-bands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2: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</a:t>
            </a:r>
            <a:r>
              <a:rPr lang="en-US" sz="1600" dirty="0" smtClean="0"/>
              <a:t>0 </a:t>
            </a:r>
            <a:r>
              <a:rPr lang="en-US" sz="1600" dirty="0"/>
              <a:t>dB for other </a:t>
            </a:r>
            <a:r>
              <a:rPr lang="en-US" sz="1600" dirty="0" smtClean="0"/>
              <a:t>low-bands </a:t>
            </a:r>
            <a:r>
              <a:rPr lang="en-US" sz="1600" dirty="0"/>
              <a:t>and high-bands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49522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61449"/>
            <a:ext cx="7704856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Relaxation to </a:t>
            </a:r>
            <a:r>
              <a:rPr lang="en-US" sz="1600" b="1" dirty="0" smtClean="0"/>
              <a:t>UTRA bands which are not part of the CA bands </a:t>
            </a:r>
          </a:p>
          <a:p>
            <a:pPr algn="ctr"/>
            <a:r>
              <a:rPr lang="en-US" sz="1400" dirty="0"/>
              <a:t>(E.g. B3 + B20 CA and relaxation to </a:t>
            </a:r>
            <a:r>
              <a:rPr lang="en-US" sz="1400" dirty="0" smtClean="0"/>
              <a:t>UTRA BI, BVIII </a:t>
            </a:r>
            <a:r>
              <a:rPr lang="en-US" sz="1400" dirty="0"/>
              <a:t>not part of any </a:t>
            </a:r>
            <a:r>
              <a:rPr lang="en-US" sz="1400" dirty="0" smtClean="0"/>
              <a:t>CA band)</a:t>
            </a:r>
            <a:endParaRPr lang="sv-SE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 dB for other low-bands and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0.3 dB for other high-bands (exceptions may exist)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Nokia: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= 1: no relaxation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&gt; 1: TIB</a:t>
            </a:r>
            <a:r>
              <a:rPr lang="en-US" sz="1600" dirty="0"/>
              <a:t> = 0.3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>
              <a:sym typeface="Symbo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0.3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Case 1: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0.3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Case 2: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94672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04885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Relaxation to </a:t>
            </a:r>
            <a:r>
              <a:rPr lang="en-US" sz="1600" b="1" dirty="0" smtClean="0"/>
              <a:t>GERAN bands which are not part of CA bands</a:t>
            </a:r>
          </a:p>
          <a:p>
            <a:pPr algn="ctr"/>
            <a:r>
              <a:rPr lang="en-US" sz="1400" dirty="0"/>
              <a:t>(E.g. B3 + B20 CA and relaxation to </a:t>
            </a:r>
            <a:r>
              <a:rPr lang="en-US" sz="1400" dirty="0" smtClean="0"/>
              <a:t>GSM900 not </a:t>
            </a:r>
            <a:r>
              <a:rPr lang="en-US" sz="1400" dirty="0"/>
              <a:t>part of any </a:t>
            </a:r>
            <a:r>
              <a:rPr lang="en-US" sz="1400" dirty="0" smtClean="0"/>
              <a:t>CA band)</a:t>
            </a:r>
            <a:endParaRPr lang="sv-SE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No relaxation for GERAN bands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No relaxation </a:t>
            </a:r>
            <a:r>
              <a:rPr lang="en-US" sz="1600" dirty="0"/>
              <a:t>for GERAN </a:t>
            </a:r>
            <a:r>
              <a:rPr lang="en-US" sz="1600" dirty="0" smtClean="0"/>
              <a:t>bands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No relaxation for GERAN bands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</a:t>
            </a:r>
            <a:r>
              <a:rPr lang="en-US" sz="1600" dirty="0"/>
              <a:t>: No relaxation for GERAN bands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</a:t>
            </a:r>
            <a:r>
              <a:rPr lang="en-US" sz="1600" dirty="0"/>
              <a:t>2: No relaxation for GERAN 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6403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16633"/>
            <a:ext cx="770485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/>
              <a:t>Introduction</a:t>
            </a:r>
          </a:p>
          <a:p>
            <a:endParaRPr lang="en-GB" sz="1600" dirty="0" smtClean="0"/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This input lists all the vendor and operator suggestions on how to deal with the multi-CA issues: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 A: ST-Ericsson, Ericsson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 B: Nokia, Intel, Motorola Mobility, Fujitsu, ZTE and LG Electronics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Vendor/operator C: Qualcomm, AT&amp;T, SK Telecom, KT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 D: RENESAS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The vendor suggestions are listed together with respect to the following points: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/>
              <a:t>Reference architecture for multi-CA issue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/>
              <a:t>Additional</a:t>
            </a:r>
            <a:r>
              <a:rPr lang="sv-SE" sz="1600" dirty="0"/>
              <a:t> multi-CA </a:t>
            </a:r>
            <a:r>
              <a:rPr lang="sv-SE" sz="1600" dirty="0" smtClean="0"/>
              <a:t>relaxation </a:t>
            </a:r>
            <a:r>
              <a:rPr lang="en-GB" sz="1600" dirty="0" smtClean="0"/>
              <a:t>applies</a:t>
            </a:r>
            <a:r>
              <a:rPr lang="sv-SE" sz="1600" dirty="0" smtClean="0"/>
              <a:t> </a:t>
            </a:r>
            <a:r>
              <a:rPr lang="sv-SE" sz="1600" dirty="0"/>
              <a:t>for &gt; </a:t>
            </a:r>
            <a:r>
              <a:rPr lang="en-GB" sz="1600" dirty="0" err="1"/>
              <a:t>xy</a:t>
            </a:r>
            <a:r>
              <a:rPr lang="en-GB" sz="1600" dirty="0"/>
              <a:t> number </a:t>
            </a:r>
            <a:r>
              <a:rPr lang="en-GB" sz="1600" dirty="0" smtClean="0"/>
              <a:t>of C</a:t>
            </a:r>
            <a:r>
              <a:rPr lang="sv-SE" sz="1600" dirty="0" smtClean="0"/>
              <a:t>A </a:t>
            </a:r>
            <a:r>
              <a:rPr lang="sv-SE" sz="1600" dirty="0" err="1" smtClean="0"/>
              <a:t>combos</a:t>
            </a:r>
            <a:endParaRPr lang="sv-SE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for multiple A1 and A2 </a:t>
            </a:r>
            <a:r>
              <a:rPr lang="en-US" sz="1600" dirty="0" smtClean="0"/>
              <a:t>combos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for multiple A3 and A1+A2+A3 combos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Handling of overlapping </a:t>
            </a:r>
            <a:r>
              <a:rPr lang="en-US" sz="1600" dirty="0" smtClean="0"/>
              <a:t>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for the individual aggregated E-UTRA bands when using E-UTRA in single carrier mode or another RAT (UTRA/GERAN) in these bands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to E-UTRA bands which are not part of the CA bands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to </a:t>
            </a:r>
            <a:r>
              <a:rPr lang="en-US" sz="1600" dirty="0" smtClean="0"/>
              <a:t>UTRA </a:t>
            </a:r>
            <a:r>
              <a:rPr lang="en-US" sz="1600" dirty="0"/>
              <a:t>bands which are not part of the CA bands</a:t>
            </a:r>
            <a:endParaRPr lang="sv-SE" sz="16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to </a:t>
            </a:r>
            <a:r>
              <a:rPr lang="en-US" sz="1600" dirty="0" smtClean="0"/>
              <a:t>GERAN </a:t>
            </a:r>
            <a:r>
              <a:rPr lang="en-US" sz="1600" dirty="0"/>
              <a:t>bands which are not part of the CA bands</a:t>
            </a:r>
            <a:endParaRPr lang="en-US" sz="1600" dirty="0" smtClean="0"/>
          </a:p>
          <a:p>
            <a:pPr lvl="1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6187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16633"/>
            <a:ext cx="770485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 A: ST-Ericsson, Ericsson</a:t>
            </a:r>
          </a:p>
          <a:p>
            <a:endParaRPr lang="en-GB" sz="1600" dirty="0"/>
          </a:p>
          <a:p>
            <a:r>
              <a:rPr lang="en-GB" sz="1600" u="sng" dirty="0" smtClean="0"/>
              <a:t>Inputs:  R4-124553 Rel-10 CR and R4-124595 Rel-11 CR for 36.101, </a:t>
            </a:r>
          </a:p>
          <a:p>
            <a:r>
              <a:rPr lang="en-GB" sz="1600" dirty="0" smtClean="0"/>
              <a:t>               </a:t>
            </a:r>
            <a:r>
              <a:rPr lang="en-GB" sz="1600" u="sng" dirty="0" smtClean="0"/>
              <a:t>R4-124687, R4-124690 Rel-9 and R4-124691 Rel-10 CR for 25.101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For each band the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err="1" smtClean="0"/>
              <a:t>TIB,x</a:t>
            </a:r>
            <a:r>
              <a:rPr lang="en-US" sz="1600" dirty="0" smtClean="0"/>
              <a:t> is specified individually. The number “x” is related to the inter-band CA cases A1, A2, A3 and A4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Applies if number of CAs is ≥ 1</a:t>
            </a:r>
            <a:endParaRPr lang="en-GB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For UE(s) supporting one or several low-high combinations: a single band-specific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TIB,1 for the CA and non-CA bands independent of the combination supported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 smtClean="0"/>
              <a:t>Low bands (&lt; 1GHz) with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TIB,1 </a:t>
            </a:r>
            <a:r>
              <a:rPr lang="en-GB" sz="1600" dirty="0" smtClean="0"/>
              <a:t>no relaxation beside band 12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 smtClean="0"/>
              <a:t>High-bands (&gt;1.4 GHz) typically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TIB,1 = 0.3 dB suggested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TIB,2 the US case with low-high inter-modulation problems have 0.5 dB relaxation for the low bands (also for band 17 in the CA B4+B12?)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TIB,3 we have US cellular case with B5+B12 0.8/0.4dB and B11+B18 KDDI 0.6/0.6 dB</a:t>
            </a:r>
          </a:p>
          <a:p>
            <a:r>
              <a:rPr lang="en-US" sz="1600" dirty="0" smtClean="0"/>
              <a:t>	NOTE 1: For E-UTRA bands that are part of more than one of the E-	UTRA and UTRA band combinations listed, the maximum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TIB,3 value applies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For the UE that supports one or multiple of the E-UTRA CA configurations given in Table 6.2.2-2, Table 6.2.2-3 and 6.2.2-4, the total reduction allowed for any applicable E-UTRA band is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 =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TIB,1 +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TIB,2 +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TIB,3 (dB)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Tries to harmonize UTRA and E-UTRA relaxation which would mean band II +IV relaxation of 1 dB would be applied to E-UTRA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>
                <a:latin typeface="Calibri" pitchFamily="34" charset="0"/>
              </a:rPr>
              <a:t>Multi-RAT is FFS, but method for relaxation, and bands for which relaxations apply are consistent for E-UTRA and UTRA (with some exceptions due to legacy requirements)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 REFSENS relaxation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635208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3"/>
            <a:ext cx="770485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 B: Nokia, Intel, Motorola Mobility, </a:t>
            </a:r>
            <a:r>
              <a:rPr lang="en-US" sz="1600" b="1" dirty="0" smtClean="0"/>
              <a:t>Fujitsu</a:t>
            </a:r>
            <a:r>
              <a:rPr lang="en-US" sz="1600" b="1" dirty="0"/>
              <a:t>, ZTE and LG Electronics</a:t>
            </a:r>
            <a:endParaRPr lang="en-GB" sz="1600" b="1" dirty="0" smtClean="0"/>
          </a:p>
          <a:p>
            <a:endParaRPr lang="en-GB" sz="1600" dirty="0"/>
          </a:p>
          <a:p>
            <a:r>
              <a:rPr lang="en-GB" sz="1600" u="sng" dirty="0" smtClean="0"/>
              <a:t>Input:  R4-124375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UE supports one band combination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Baseline MOP and REFSENS relaxations are applied only to those two bands that belong to the CA configuration. Relaxations are also applied in non-CA and UTRA mode.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Band that are not part of the CA are not allowed to get any relaxations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UE supports more than one band combinations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Baseline MOP and REFSENS relaxation are applied to the bands that belong to the CA configurations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Bands that are not part of any of the CA configurations shall have ΔTIB = 0.3 dB, also in UTRA mode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In case band belongs to multiple high-high or low-low CA configurations then MOP and REFSENS relaxations to that band are applied based on the highest baseline relaxation for that band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In case UE supports high-low and High-high or low-low CA configurations then MOP and REFSENS relaxations to those low-low and high-high are the baseline high-high or low-low relaxation + 0.3 dB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No relaxations to GERAN bands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This WF would close all open issues except individual baseline relaxation and impacts to radiated performance.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67750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3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Vendor/operator C: Qualcomm, AT&amp;T, SK Telecom, KT</a:t>
            </a:r>
          </a:p>
          <a:p>
            <a:endParaRPr lang="en-GB" sz="1600" dirty="0"/>
          </a:p>
          <a:p>
            <a:r>
              <a:rPr lang="en-GB" sz="1600" u="sng" dirty="0" smtClean="0"/>
              <a:t>Input:  R4-124630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For the device that supports the CA configuration listed in Table 1 and only supports class A1 or A2 band combinations (i.e., does not support any high/high or low/low combinations), the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RIB and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err="1" smtClean="0"/>
              <a:t>TIB,c</a:t>
            </a:r>
            <a:r>
              <a:rPr lang="en-US" sz="1600" dirty="0" smtClean="0"/>
              <a:t> relaxations should be applied to all bands that the device supports and across UTRA and E-UTRA technologies.  Additional relaxation may be needed (FFS) for the band in a class A2 combination to account for a harmonic trap filter.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If the device does not support any of the CA configurations listed in Table 1 or if the device supports other A3 or A4 combinations, then the applicability of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RIB and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err="1" smtClean="0"/>
              <a:t>TIB,c</a:t>
            </a:r>
            <a:r>
              <a:rPr lang="en-US" sz="1600" dirty="0" smtClean="0"/>
              <a:t> relaxations to other bands and to other RAT’s is FFS.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469697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3"/>
            <a:ext cx="7704856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 D: RENESAS</a:t>
            </a:r>
          </a:p>
          <a:p>
            <a:endParaRPr lang="en-GB" sz="1600" dirty="0"/>
          </a:p>
          <a:p>
            <a:r>
              <a:rPr lang="en-GB" sz="1600" u="sng" dirty="0" smtClean="0"/>
              <a:t>Input:  R4-124317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1)	Indication of front-end class with new signaling needed </a:t>
            </a:r>
          </a:p>
          <a:p>
            <a:pPr lvl="1"/>
            <a:r>
              <a:rPr lang="en-US" sz="1600" dirty="0"/>
              <a:t>	</a:t>
            </a:r>
            <a:r>
              <a:rPr lang="en-US" sz="1600" dirty="0" smtClean="0"/>
              <a:t>(Comment: Problem with release independence?)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2)	CLASS1: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only Low-High combinations the relaxations for all bands UE supports, including legacy and non-CA bands are Δ TIB = 0.3dB, ΔRIB=0dB. Allow certain additional Δ TIB and MSD for H3 for relevant bands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also Low-low and/or High-high combinations then relaxations for those bands are calculated as a sum of 0.3dB+ ΔTIB of individual Low-Low or High-high band. For RX side the total additional loss is in many cases above 1dB that needs also relaxation. We prefer to account 100% of additional RX loss above 0.8dB. We are OK to leave ΔRIB FFS at this phase for this kind of band combinations.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3)	CLASS2: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only Low-High combinations the relaxations for all bands UE supports, including legacy and non-CA bands are ΔTIB = 0dB, ΔRIB=0dB. Allow certain additional Δ TIB and MSD for H3 for relevant bands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also Low-low and/or High-high combinations then relaxations for those bands are calculated as a sum of 0dB+ ΔTIB of individual Low-Low or High-high band. For RX side the total additional loss in some cases might be above 1dB that would also relaxation. We prefer to account 100% of additional RX loss above 0.8dB. We are OK to leave ΔRIB FFS at this phase for this kind of band combinations. 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4056252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Reference architecture for multi-CA issue</a:t>
            </a:r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Diplexer-antenna architecture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Nokia, et al.: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Diplexer-antenna </a:t>
            </a:r>
            <a:r>
              <a:rPr lang="en-US" sz="1600" dirty="0"/>
              <a:t>architecture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Diplexer-antenna architecture for low-high A1/A2 combinations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FFS for A3 combos and/or A1, A2 and A3 combinations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RENESAS: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</a:t>
            </a:r>
            <a:r>
              <a:rPr lang="en-US" sz="1600" dirty="0"/>
              <a:t>1 </a:t>
            </a:r>
            <a:r>
              <a:rPr lang="en-US" sz="1600" dirty="0" smtClean="0"/>
              <a:t>Diplexer-antenna </a:t>
            </a:r>
            <a:r>
              <a:rPr lang="en-US" sz="1600" dirty="0"/>
              <a:t>architecture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</a:t>
            </a:r>
            <a:r>
              <a:rPr lang="en-US" sz="1600" dirty="0"/>
              <a:t>2 </a:t>
            </a:r>
            <a:r>
              <a:rPr lang="en-US" sz="1600" dirty="0" smtClean="0"/>
              <a:t>Dual-feed </a:t>
            </a:r>
            <a:r>
              <a:rPr lang="en-US" sz="1600" dirty="0"/>
              <a:t>antenna architecture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5407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Additional</a:t>
            </a:r>
            <a:r>
              <a:rPr lang="sv-SE" sz="1600" b="1" dirty="0" smtClean="0"/>
              <a:t> multi-CA relaxation </a:t>
            </a:r>
            <a:r>
              <a:rPr lang="en-GB" sz="1600" b="1" dirty="0" smtClean="0"/>
              <a:t>applies</a:t>
            </a:r>
            <a:r>
              <a:rPr lang="sv-SE" sz="1600" b="1" dirty="0" smtClean="0"/>
              <a:t> for &gt; </a:t>
            </a:r>
            <a:r>
              <a:rPr lang="en-GB" sz="1600" b="1" dirty="0" err="1" smtClean="0"/>
              <a:t>xy</a:t>
            </a:r>
            <a:r>
              <a:rPr lang="en-GB" sz="1600" b="1" dirty="0" smtClean="0"/>
              <a:t> number of CA</a:t>
            </a:r>
            <a:r>
              <a:rPr lang="sv-SE" sz="1600" b="1" dirty="0" smtClean="0"/>
              <a:t>s </a:t>
            </a:r>
            <a:r>
              <a:rPr lang="sv-SE" sz="1600" b="1" dirty="0" err="1" smtClean="0"/>
              <a:t>combos</a:t>
            </a:r>
            <a:endParaRPr lang="en-GB" sz="1600" b="1" dirty="0" smtClean="0"/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If ≥ 1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Nokia, </a:t>
            </a:r>
            <a:r>
              <a:rPr lang="en-US" sz="1600" dirty="0"/>
              <a:t>et al.: </a:t>
            </a:r>
            <a:r>
              <a:rPr lang="en-US" sz="1600" dirty="0" smtClean="0"/>
              <a:t>Different relaxation for single combo and </a:t>
            </a:r>
            <a:r>
              <a:rPr lang="en-US" sz="1600" dirty="0" err="1" smtClean="0"/>
              <a:t>xy</a:t>
            </a:r>
            <a:r>
              <a:rPr lang="en-US" sz="1600" dirty="0" smtClean="0"/>
              <a:t> &gt; 1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Qualcomm</a:t>
            </a:r>
            <a:r>
              <a:rPr lang="en-US" sz="1600" dirty="0" smtClean="0"/>
              <a:t>: </a:t>
            </a:r>
            <a:r>
              <a:rPr lang="en-US" sz="1600" dirty="0"/>
              <a:t>If ≥ 1 </a:t>
            </a:r>
            <a:r>
              <a:rPr lang="en-US" sz="1600" dirty="0" smtClean="0"/>
              <a:t>but only for low-high combos defined, others </a:t>
            </a:r>
            <a:r>
              <a:rPr lang="en-US" sz="1600" dirty="0"/>
              <a:t>are FFS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 Class 1 and </a:t>
            </a:r>
            <a:r>
              <a:rPr lang="en-US" sz="1600" dirty="0"/>
              <a:t>2 </a:t>
            </a:r>
            <a:r>
              <a:rPr lang="en-US" sz="1600" dirty="0" smtClean="0"/>
              <a:t>if </a:t>
            </a:r>
            <a:r>
              <a:rPr lang="en-US" sz="1600" dirty="0"/>
              <a:t>≥ 1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446463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2872"/>
            <a:ext cx="770485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multiple A1 and A2 combos</a:t>
            </a:r>
          </a:p>
          <a:p>
            <a:pPr algn="ctr"/>
            <a:r>
              <a:rPr lang="en-US" sz="1400" dirty="0"/>
              <a:t>(Example with multi-CA </a:t>
            </a:r>
            <a:r>
              <a:rPr lang="en-US" sz="1400" dirty="0" smtClean="0"/>
              <a:t>B4+B13 and B3+B20, B8 GERAN, BI UTRA, B14 LTE)</a:t>
            </a:r>
            <a:endParaRPr lang="en-GB" sz="1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A1: TIB</a:t>
            </a:r>
            <a:r>
              <a:rPr lang="en-US" sz="1600" dirty="0" smtClean="0"/>
              <a:t> = 0 dB for low-bands and = 0.3 dB for some high-bands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200" dirty="0" smtClean="0">
                <a:latin typeface="Calibri" pitchFamily="34" charset="0"/>
              </a:rPr>
              <a:t>B1: </a:t>
            </a:r>
            <a:r>
              <a:rPr lang="en-US" sz="1200" dirty="0">
                <a:latin typeface="Calibri" pitchFamily="34" charset="0"/>
              </a:rPr>
              <a:t>UTRA FFS for support of E-UTRA CA combination (multi-RAT FFS)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200" dirty="0" smtClean="0">
                <a:latin typeface="Calibri" pitchFamily="34" charset="0"/>
              </a:rPr>
              <a:t>B4: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</a:t>
            </a:r>
            <a:r>
              <a:rPr lang="en-US" sz="1200" dirty="0" smtClean="0">
                <a:latin typeface="Calibri" pitchFamily="34" charset="0"/>
              </a:rPr>
              <a:t>= </a:t>
            </a:r>
            <a:r>
              <a:rPr lang="en-US" sz="1200" dirty="0">
                <a:latin typeface="Calibri" pitchFamily="34" charset="0"/>
              </a:rPr>
              <a:t>0 dB</a:t>
            </a:r>
            <a:endParaRPr lang="en-US" sz="12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B3: </a:t>
            </a:r>
            <a:r>
              <a:rPr lang="en-US" sz="1200" dirty="0" smtClean="0">
                <a:sym typeface="Symbol"/>
              </a:rPr>
              <a:t></a:t>
            </a:r>
            <a:r>
              <a:rPr lang="en-US" sz="1200" dirty="0" smtClean="0"/>
              <a:t>TIB = 0.3 dB 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B13, B14,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 smtClean="0">
                <a:sym typeface="Symbol"/>
              </a:rPr>
              <a:t>TIB = </a:t>
            </a:r>
            <a:r>
              <a:rPr lang="en-US" sz="1200" dirty="0" smtClean="0"/>
              <a:t>0 dB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B8: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</a:t>
            </a:r>
            <a:r>
              <a:rPr lang="en-US" sz="1200" dirty="0" smtClean="0"/>
              <a:t>dB (GERAN band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RIB </a:t>
            </a:r>
            <a:r>
              <a:rPr lang="en-US" sz="1200" dirty="0">
                <a:sym typeface="Symbol"/>
              </a:rPr>
              <a:t>= </a:t>
            </a:r>
            <a:r>
              <a:rPr lang="en-US" sz="1200" dirty="0"/>
              <a:t>0 </a:t>
            </a:r>
            <a:r>
              <a:rPr lang="en-US" sz="1200" dirty="0" smtClean="0"/>
              <a:t>dB for all bands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Nokia, </a:t>
            </a:r>
            <a:r>
              <a:rPr lang="en-US" sz="1600" dirty="0"/>
              <a:t>et al.: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A1: 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 smtClean="0"/>
              <a:t> = 0.3 dB for low and high bands and A2 case-by-case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</a:t>
            </a:r>
            <a:r>
              <a:rPr lang="en-US" sz="1200" dirty="0" smtClean="0"/>
              <a:t>B3, B4, B13, B14, B20: </a:t>
            </a:r>
            <a:r>
              <a:rPr lang="en-US" sz="1200" dirty="0">
                <a:sym typeface="Symbol"/>
              </a:rPr>
              <a:t>TIB </a:t>
            </a:r>
            <a:r>
              <a:rPr lang="en-US" sz="1200" dirty="0" smtClean="0">
                <a:sym typeface="Symbol"/>
              </a:rPr>
              <a:t>= </a:t>
            </a:r>
            <a:r>
              <a:rPr lang="en-US" sz="1200" dirty="0" smtClean="0"/>
              <a:t>0.3 </a:t>
            </a:r>
            <a:r>
              <a:rPr lang="en-US" sz="1200" dirty="0"/>
              <a:t>dB </a:t>
            </a:r>
            <a:r>
              <a:rPr lang="en-US" sz="1200" dirty="0" smtClean="0"/>
              <a:t>(for </a:t>
            </a:r>
            <a:r>
              <a:rPr lang="en-US" sz="1200" dirty="0"/>
              <a:t>the CA E-UTRA and/or single carrier operation E-UTRA/UTRA case</a:t>
            </a:r>
            <a:r>
              <a:rPr lang="en-US" sz="1200" dirty="0" smtClean="0"/>
              <a:t>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B8: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 smtClean="0"/>
              <a:t>0 dB (GERAN band no relaxation)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  <a:endParaRPr lang="en-US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A1: 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= 0.3 dB for low and high bands and A2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B3, B4, B13, B14, 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B8: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bands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  <a:endParaRPr lang="en-US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</a:t>
            </a:r>
            <a:r>
              <a:rPr lang="en-US" sz="1600" dirty="0"/>
              <a:t>: </a:t>
            </a:r>
            <a:r>
              <a:rPr lang="en-US" sz="1600" dirty="0" smtClean="0"/>
              <a:t>A1: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= 0.3 dB for low and high bands and A2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B3, B4, B13, B14, 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B8: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bands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2: A1: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</a:t>
            </a:r>
            <a:r>
              <a:rPr lang="en-US" sz="1600" dirty="0" smtClean="0"/>
              <a:t>and </a:t>
            </a:r>
            <a:r>
              <a:rPr lang="en-US" sz="1600" dirty="0" smtClean="0">
                <a:sym typeface="Symbol"/>
              </a:rPr>
              <a:t>RIB </a:t>
            </a:r>
            <a:r>
              <a:rPr lang="en-US" sz="1600" dirty="0" smtClean="0"/>
              <a:t>= 0 </a:t>
            </a:r>
            <a:r>
              <a:rPr lang="en-US" sz="1600" dirty="0"/>
              <a:t>dB for low and high bands and A2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B3, B4, </a:t>
            </a:r>
            <a:r>
              <a:rPr lang="en-US" sz="1200" dirty="0" smtClean="0"/>
              <a:t>B8, B13</a:t>
            </a:r>
            <a:r>
              <a:rPr lang="en-US" sz="1200" dirty="0"/>
              <a:t>, B14, 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 smtClean="0"/>
              <a:t>0 </a:t>
            </a:r>
            <a:r>
              <a:rPr lang="en-US" sz="1200" dirty="0"/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B8: </a:t>
            </a: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TIB = </a:t>
            </a:r>
            <a:r>
              <a:rPr lang="en-US" sz="1200" dirty="0" smtClean="0"/>
              <a:t>0 dB (GERAN band </a:t>
            </a:r>
            <a:r>
              <a:rPr lang="en-US" sz="1200" dirty="0"/>
              <a:t>no </a:t>
            </a:r>
            <a:r>
              <a:rPr lang="en-US" sz="1200" dirty="0" smtClean="0"/>
              <a:t>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Note 1: Relaxation for the CA E-UTRA and/or single band E-UTRA/UTRA </a:t>
            </a:r>
            <a:r>
              <a:rPr lang="en-US" sz="1600" dirty="0" smtClean="0"/>
              <a:t>operation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44766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2757</Words>
  <Application>Microsoft Office PowerPoint</Application>
  <PresentationFormat>On-screen Show (4:3)</PresentationFormat>
  <Paragraphs>296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Schuh, Ralf X.</dc:creator>
  <cp:lastModifiedBy>Schuh, Ralf X.</cp:lastModifiedBy>
  <cp:revision>98</cp:revision>
  <dcterms:created xsi:type="dcterms:W3CDTF">2012-08-07T11:21:40Z</dcterms:created>
  <dcterms:modified xsi:type="dcterms:W3CDTF">2012-08-11T17:13:46Z</dcterms:modified>
</cp:coreProperties>
</file>