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349" r:id="rId5"/>
    <p:sldId id="441" r:id="rId6"/>
    <p:sldId id="2147473057" r:id="rId7"/>
    <p:sldId id="2147473059" r:id="rId8"/>
    <p:sldId id="2147473058" r:id="rId9"/>
    <p:sldId id="354" r:id="rId10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FFFF"/>
    <a:srgbClr val="8CDFFF"/>
    <a:srgbClr val="66FF33"/>
    <a:srgbClr val="0000CC"/>
    <a:srgbClr val="0000FF"/>
    <a:srgbClr val="66CCFF"/>
    <a:srgbClr val="99FF66"/>
    <a:srgbClr val="FFCC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93" autoAdjust="0"/>
    <p:restoredTop sz="96224" autoAdjust="0"/>
  </p:normalViewPr>
  <p:slideViewPr>
    <p:cSldViewPr snapToGrid="0" snapToObjects="1" showGuides="1">
      <p:cViewPr varScale="1">
        <p:scale>
          <a:sx n="96" d="100"/>
          <a:sy n="96" d="100"/>
        </p:scale>
        <p:origin x="108" y="156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10/7/2024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07/10/2024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4/Docs/RP-241678.zip" TargetMode="External"/><Relationship Id="rId3" Type="http://schemas.openxmlformats.org/officeDocument/2006/relationships/hyperlink" Target="https://www.3gpp.org/ftp/tsg_ran/TSG_RAN/TSGR_103/Docs/RP-240307.zip" TargetMode="External"/><Relationship Id="rId7" Type="http://schemas.openxmlformats.org/officeDocument/2006/relationships/hyperlink" Target="https://www.3gpp.org/ftp/tsg_ran/TSG_RAN/TSGR_104/Docs/RP-241674.zip" TargetMode="External"/><Relationship Id="rId2" Type="http://schemas.openxmlformats.org/officeDocument/2006/relationships/hyperlink" Target="https://www.3gpp.org/ftp/tsg_ran/TSG_RAN/TSGR_101/Docs/RP-23171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104/Docs/RP-241673.zip" TargetMode="External"/><Relationship Id="rId5" Type="http://schemas.openxmlformats.org/officeDocument/2006/relationships/hyperlink" Target="https://www.3gpp.org/ftp/tsg_ran/TSG_RAN/TSGR_104/Docs/RP-240894.zip" TargetMode="External"/><Relationship Id="rId4" Type="http://schemas.openxmlformats.org/officeDocument/2006/relationships/hyperlink" Target="https://www.3gpp.org/ftp/tsg_ran/TSG_RAN/TSGR_103/Docs/RP-240828.zip" TargetMode="External"/><Relationship Id="rId9" Type="http://schemas.openxmlformats.org/officeDocument/2006/relationships/hyperlink" Target="https://www.3gpp.org/ftp/tsg_ran/TSG_RAN/TSGR_104/Docs/RP-24167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Tx switching for 3Tx UEs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Inc., China Telecom, China Unicom,</a:t>
            </a:r>
            <a:r>
              <a:rPr lang="zh-TW" altLang="en-US" sz="1800" dirty="0"/>
              <a:t> </a:t>
            </a:r>
            <a:r>
              <a:rPr lang="en-US" altLang="zh-TW" sz="1800" dirty="0"/>
              <a:t>OPPO, Softbank, T-Mobile USA, Verizon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3GPP TSG-RAN WG4 Meeting # 112b	</a:t>
            </a:r>
            <a:r>
              <a:rPr lang="en-US" altLang="zh-TW" sz="1800" b="1" dirty="0">
                <a:latin typeface="+mj-lt"/>
              </a:rPr>
              <a:t> R4-2415437</a:t>
            </a:r>
            <a:endParaRPr lang="en-US" altLang="zh-TW" b="1" dirty="0">
              <a:highlight>
                <a:srgbClr val="FFFF00"/>
              </a:highlight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Hefei, Anhui, China, 14th – 18th October, 2024</a:t>
            </a:r>
            <a:r>
              <a:rPr lang="en-US" altLang="zh-TW" dirty="0"/>
              <a:t>	Agenda Item 9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r>
              <a:rPr lang="en-US" altLang="zh-TW" sz="2000" dirty="0">
                <a:latin typeface="Calibri (Headings)"/>
              </a:rPr>
              <a:t>Rel-18: first step toward 3Tx via:</a:t>
            </a:r>
          </a:p>
          <a:p>
            <a:pPr lvl="1"/>
            <a:r>
              <a:rPr lang="en-US" altLang="zh-TW" sz="1800" dirty="0">
                <a:latin typeface="Calibri (Headings)"/>
              </a:rPr>
              <a:t>WI </a:t>
            </a:r>
            <a:r>
              <a:rPr lang="nn-NO" altLang="zh-TW" sz="1800" i="1" dirty="0">
                <a:latin typeface="Calibri (Headings)"/>
                <a:cs typeface="Times New Roman" panose="02020603050405020304" pitchFamily="18" charset="0"/>
                <a:hlinkClick r:id="rId2"/>
              </a:rPr>
              <a:t>4Rx_low_NR_band_handheld_3Tx_NR_CA_ENDC </a:t>
            </a:r>
            <a:r>
              <a:rPr lang="nn-NO" altLang="zh-TW" sz="1800" i="1" dirty="0">
                <a:latin typeface="Calibri (Headings)"/>
                <a:cs typeface="Times New Roman" panose="02020603050405020304" pitchFamily="18" charset="0"/>
              </a:rPr>
              <a:t>(</a:t>
            </a:r>
            <a:r>
              <a:rPr lang="en-US" altLang="zh-TW" sz="1800" dirty="0">
                <a:latin typeface="Calibri (Headings)"/>
              </a:rPr>
              <a:t>non-spectrum</a:t>
            </a:r>
            <a:r>
              <a:rPr lang="nn-NO" altLang="zh-TW" sz="1800" i="1" dirty="0">
                <a:latin typeface="Calibri (Headings)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altLang="zh-TW" sz="1800" dirty="0">
                <a:latin typeface="Calibri (Headings)"/>
              </a:rPr>
              <a:t>WI </a:t>
            </a:r>
            <a:r>
              <a:rPr lang="en-US" altLang="zh-TW" sz="1800" i="1" dirty="0">
                <a:latin typeface="Calibri (Headings)"/>
                <a:cs typeface="Times New Roman" panose="02020603050405020304" pitchFamily="18" charset="0"/>
                <a:hlinkClick r:id="rId3"/>
              </a:rPr>
              <a:t>R18_3Tx_NR_CA_ENDC</a:t>
            </a:r>
            <a:r>
              <a:rPr lang="en-US" altLang="zh-TW" sz="1800" dirty="0">
                <a:latin typeface="Calibri (Headings)"/>
              </a:rPr>
              <a:t>. (spectrum)</a:t>
            </a:r>
          </a:p>
          <a:p>
            <a:pPr lvl="1"/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3Tx chains on top of PC2 and PC1.5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</a:t>
            </a:r>
            <a:r>
              <a:rPr lang="zh-TW" altLang="en-US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　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config flexibility for UL-MIMO with UL CA </a:t>
            </a:r>
            <a:r>
              <a:rPr lang="en-US" altLang="zh-TW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</a:t>
            </a:r>
            <a:r>
              <a:rPr lang="zh-TW" altLang="en-US" sz="18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　</a:t>
            </a:r>
            <a:r>
              <a:rPr lang="en-US" altLang="zh-TW" sz="1800" b="1" i="0" u="none" strike="noStrike" baseline="0" dirty="0" err="1">
                <a:solidFill>
                  <a:srgbClr val="00B050"/>
                </a:solidFill>
                <a:latin typeface="Calibri" panose="020F0502020204030204" pitchFamily="34" charset="0"/>
              </a:rPr>
              <a:t>BetterUL</a:t>
            </a:r>
            <a:r>
              <a:rPr lang="en-US" altLang="zh-TW" sz="1800" b="1" i="0" u="none" strike="noStrike" baseline="0" dirty="0">
                <a:solidFill>
                  <a:srgbClr val="00B050"/>
                </a:solidFill>
                <a:latin typeface="Calibri" panose="020F0502020204030204" pitchFamily="34" charset="0"/>
              </a:rPr>
              <a:t> </a:t>
            </a:r>
            <a:r>
              <a:rPr lang="en-US" altLang="zh-TW" sz="1800" b="1" i="0" u="none" strike="noStrike" baseline="0" dirty="0" err="1">
                <a:solidFill>
                  <a:srgbClr val="00B050"/>
                </a:solidFill>
                <a:latin typeface="Calibri" panose="020F0502020204030204" pitchFamily="34" charset="0"/>
              </a:rPr>
              <a:t>Tput</a:t>
            </a:r>
            <a:endParaRPr lang="en-US" altLang="zh-TW" sz="1800" b="0" i="0" u="none" strike="noStrike" baseline="0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lvl="1"/>
            <a:endParaRPr lang="fi-FI" altLang="zh-TW" sz="1800" dirty="0">
              <a:latin typeface="+mj-lt"/>
            </a:endParaRPr>
          </a:p>
          <a:p>
            <a:r>
              <a:rPr lang="fi-FI" altLang="zh-TW" sz="2000" dirty="0">
                <a:latin typeface="+mj-lt"/>
              </a:rPr>
              <a:t>In Rel-19, </a:t>
            </a:r>
          </a:p>
          <a:p>
            <a:pPr lvl="1"/>
            <a:r>
              <a:rPr lang="fi-FI" altLang="zh-TW" sz="1800" dirty="0">
                <a:latin typeface="+mj-lt"/>
              </a:rPr>
              <a:t>In </a:t>
            </a:r>
            <a:r>
              <a:rPr lang="fi-FI" altLang="zh-TW" sz="1800" i="1" dirty="0">
                <a:latin typeface="+mj-lt"/>
                <a:hlinkClick r:id="rId4"/>
              </a:rPr>
              <a:t>NR_ENDC_RF_Ph4</a:t>
            </a:r>
            <a:r>
              <a:rPr lang="fi-FI" altLang="zh-TW" sz="1800" dirty="0">
                <a:latin typeface="+mj-lt"/>
              </a:rPr>
              <a:t>, one objective is to specify HPUE with CA for 3Tx UE. </a:t>
            </a:r>
          </a:p>
          <a:p>
            <a:pPr lvl="1"/>
            <a:r>
              <a:rPr lang="en-US" altLang="zh-TW" sz="1800" dirty="0">
                <a:latin typeface="+mj-lt"/>
              </a:rPr>
              <a:t>RAN#104:</a:t>
            </a:r>
            <a:r>
              <a:rPr lang="zh-TW" altLang="en-US" sz="1800" dirty="0">
                <a:latin typeface="+mj-lt"/>
              </a:rPr>
              <a:t> </a:t>
            </a:r>
            <a:r>
              <a:rPr lang="en-US" altLang="zh-TW" sz="1800" dirty="0">
                <a:latin typeface="+mj-lt"/>
              </a:rPr>
              <a:t>per the approved spectrum WIDs in </a:t>
            </a:r>
            <a:r>
              <a:rPr lang="fi-FI" altLang="zh-TW" sz="1800" dirty="0">
                <a:latin typeface="+mj-lt"/>
                <a:hlinkClick r:id="rId5"/>
              </a:rPr>
              <a:t>RP-240894</a:t>
            </a:r>
            <a:r>
              <a:rPr lang="fi-FI" altLang="zh-TW" sz="1800" dirty="0">
                <a:latin typeface="+mj-lt"/>
              </a:rPr>
              <a:t>, the 3Tx requirements will be distributed into misc. baskets, incl.</a:t>
            </a:r>
          </a:p>
          <a:p>
            <a:pPr lvl="1"/>
            <a:r>
              <a:rPr lang="fi-FI" altLang="zh-TW" sz="1800" dirty="0">
                <a:latin typeface="+mj-lt"/>
                <a:hlinkClick r:id="rId6"/>
              </a:rPr>
              <a:t>DC_R19_xBLTE_yBNR</a:t>
            </a:r>
            <a:r>
              <a:rPr lang="fi-FI" altLang="zh-TW" sz="1800" dirty="0">
                <a:latin typeface="+mj-lt"/>
              </a:rPr>
              <a:t>/</a:t>
            </a:r>
            <a:r>
              <a:rPr lang="fi-FI" altLang="zh-TW" sz="1800" dirty="0">
                <a:latin typeface="+mj-lt"/>
                <a:hlinkClick r:id="rId7"/>
              </a:rPr>
              <a:t>NR_CADC_SUL_R19</a:t>
            </a:r>
            <a:r>
              <a:rPr lang="fi-FI" altLang="zh-TW" sz="1800" dirty="0">
                <a:latin typeface="+mj-lt"/>
              </a:rPr>
              <a:t> for PC3 </a:t>
            </a:r>
          </a:p>
          <a:p>
            <a:pPr lvl="1"/>
            <a:r>
              <a:rPr lang="en-US" altLang="zh-TW" sz="1800" dirty="0">
                <a:latin typeface="+mj-lt"/>
                <a:hlinkClick r:id="rId8"/>
              </a:rPr>
              <a:t>HPUE_DC_LTE_NR_R19</a:t>
            </a:r>
            <a:r>
              <a:rPr lang="en-US" altLang="zh-TW" sz="1800" dirty="0">
                <a:latin typeface="+mj-lt"/>
              </a:rPr>
              <a:t>/</a:t>
            </a:r>
            <a:r>
              <a:rPr lang="en-US" altLang="zh-TW" sz="1800" dirty="0">
                <a:latin typeface="+mj-lt"/>
                <a:hlinkClick r:id="rId9"/>
              </a:rPr>
              <a:t>HPUE_NR_CADC_SUL_R19 </a:t>
            </a:r>
            <a:r>
              <a:rPr lang="en-US" altLang="zh-TW" sz="1800" dirty="0">
                <a:latin typeface="+mj-lt"/>
              </a:rPr>
              <a:t>for HPUE. </a:t>
            </a:r>
            <a:endParaRPr lang="zh-TW" altLang="zh-TW" sz="1800" dirty="0">
              <a:latin typeface="+mj-lt"/>
            </a:endParaRPr>
          </a:p>
          <a:p>
            <a:endParaRPr lang="fi-FI" altLang="zh-TW" sz="2000" dirty="0">
              <a:latin typeface="+mj-lt"/>
            </a:endParaRPr>
          </a:p>
          <a:p>
            <a:r>
              <a:rPr lang="fi-FI" altLang="zh-TW" sz="2000" dirty="0">
                <a:latin typeface="+mj-lt"/>
              </a:rPr>
              <a:t>In Rel-19, the addition of </a:t>
            </a:r>
            <a:r>
              <a:rPr lang="fi-FI" altLang="zh-TW" sz="2000" b="1" dirty="0">
                <a:latin typeface="+mj-lt"/>
              </a:rPr>
              <a:t>FDD 2Tx + TDD 1Tx for 3Tx UE requirements </a:t>
            </a:r>
            <a:r>
              <a:rPr lang="fi-FI" altLang="zh-TW" sz="2000" dirty="0">
                <a:latin typeface="+mj-lt"/>
              </a:rPr>
              <a:t>is a key difference vs Rel-18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61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Motivation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6184688" cy="4822380"/>
          </a:xfrm>
        </p:spPr>
        <p:txBody>
          <a:bodyPr/>
          <a:lstStyle/>
          <a:p>
            <a:r>
              <a:rPr lang="en-US" altLang="zh-TW" sz="2000" dirty="0">
                <a:latin typeface="+mj-lt"/>
              </a:rPr>
              <a:t>“FDD 1Tx + TDD 2Tx” and “FDD 2Tx + TDD 1Tx” UL configurations are both specified today – but dynamic switch between these configurations is not allowed in the current UL Tx switching framework</a:t>
            </a:r>
          </a:p>
          <a:p>
            <a:pPr marL="446088" lvl="1" indent="0">
              <a:buNone/>
            </a:pPr>
            <a:r>
              <a:rPr lang="en-US" altLang="zh-TW" sz="2000" b="0" i="0" u="none" strike="noStrike" baseline="0" dirty="0">
                <a:solidFill>
                  <a:srgbClr val="000000"/>
                </a:solidFill>
                <a:latin typeface="Wingdings" panose="05000000000000000000" pitchFamily="2" charset="2"/>
              </a:rPr>
              <a:t></a:t>
            </a:r>
            <a:r>
              <a:rPr lang="en-US" altLang="zh-TW" dirty="0">
                <a:latin typeface="+mj-lt"/>
              </a:rPr>
              <a:t> Negative impact on the achievable UL performance</a:t>
            </a:r>
          </a:p>
          <a:p>
            <a:endParaRPr lang="en-US" altLang="zh-TW" dirty="0">
              <a:latin typeface="+mj-lt"/>
            </a:endParaRPr>
          </a:p>
          <a:p>
            <a:r>
              <a:rPr lang="fi-FI" altLang="zh-TW" sz="2000" dirty="0">
                <a:latin typeface="+mj-lt"/>
              </a:rPr>
              <a:t>With Dynamic Tx switching, network can fully utilize the UE Tx capability to maximise the UL throughput, </a:t>
            </a:r>
            <a:r>
              <a:rPr lang="en-US" altLang="zh-TW" sz="2000" dirty="0">
                <a:latin typeface="+mj-lt"/>
              </a:rPr>
              <a:t>e.g.</a:t>
            </a:r>
          </a:p>
          <a:p>
            <a:pPr lvl="1"/>
            <a:r>
              <a:rPr lang="en-US" altLang="zh-TW" sz="1800" dirty="0">
                <a:latin typeface="+mj-lt"/>
              </a:rPr>
              <a:t>TDD 2Tx + FDD 1Tx during the TDD UL slots when the UE experiences good channel conditions</a:t>
            </a:r>
          </a:p>
          <a:p>
            <a:pPr lvl="1"/>
            <a:r>
              <a:rPr lang="en-US" altLang="zh-TW" sz="1800" dirty="0">
                <a:latin typeface="+mj-lt"/>
              </a:rPr>
              <a:t>TDD 1Tx + FDD 2TX when TDD channel conditions is worse, or during the TDD DL slots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8907" y="6497770"/>
            <a:ext cx="370511" cy="144000"/>
          </a:xfrm>
        </p:spPr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F3E420-0E2B-4E55-162A-9350494A8CEF}"/>
              </a:ext>
            </a:extLst>
          </p:cNvPr>
          <p:cNvSpPr/>
          <p:nvPr/>
        </p:nvSpPr>
        <p:spPr>
          <a:xfrm>
            <a:off x="7602750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F422B6-D4C1-8783-D5B2-22CE0C5C2506}"/>
              </a:ext>
            </a:extLst>
          </p:cNvPr>
          <p:cNvSpPr/>
          <p:nvPr/>
        </p:nvSpPr>
        <p:spPr>
          <a:xfrm>
            <a:off x="8276328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D8B189-EA1A-D324-357E-4526921C5711}"/>
              </a:ext>
            </a:extLst>
          </p:cNvPr>
          <p:cNvSpPr/>
          <p:nvPr/>
        </p:nvSpPr>
        <p:spPr>
          <a:xfrm>
            <a:off x="8949905" y="199355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119AF0-15EF-134E-F3EC-31B82E8D6614}"/>
              </a:ext>
            </a:extLst>
          </p:cNvPr>
          <p:cNvSpPr/>
          <p:nvPr/>
        </p:nvSpPr>
        <p:spPr>
          <a:xfrm>
            <a:off x="9623483" y="199355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1727F-E2D0-E555-4ED1-A2AEF2A30FC6}"/>
              </a:ext>
            </a:extLst>
          </p:cNvPr>
          <p:cNvSpPr txBox="1"/>
          <p:nvPr/>
        </p:nvSpPr>
        <p:spPr>
          <a:xfrm>
            <a:off x="6915316" y="2095385"/>
            <a:ext cx="5907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FDD</a:t>
            </a:r>
            <a:r>
              <a:rPr lang="en-US" altLang="zh-TW" dirty="0"/>
              <a:t> </a:t>
            </a:r>
            <a:endParaRPr lang="zh-TW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90E374-F5CB-D91F-BEAB-482792B9003B}"/>
              </a:ext>
            </a:extLst>
          </p:cNvPr>
          <p:cNvSpPr/>
          <p:nvPr/>
        </p:nvSpPr>
        <p:spPr>
          <a:xfrm>
            <a:off x="7606522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7FA506-FA6B-BFAC-7C89-6A13F2BBA59A}"/>
              </a:ext>
            </a:extLst>
          </p:cNvPr>
          <p:cNvSpPr/>
          <p:nvPr/>
        </p:nvSpPr>
        <p:spPr>
          <a:xfrm>
            <a:off x="7942934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F233EA-33E9-8130-C43E-C5FE08C83660}"/>
              </a:ext>
            </a:extLst>
          </p:cNvPr>
          <p:cNvSpPr/>
          <p:nvPr/>
        </p:nvSpPr>
        <p:spPr>
          <a:xfrm>
            <a:off x="8279345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47A28D2-A910-544A-8399-8CC3A18553FD}"/>
              </a:ext>
            </a:extLst>
          </p:cNvPr>
          <p:cNvSpPr/>
          <p:nvPr/>
        </p:nvSpPr>
        <p:spPr>
          <a:xfrm>
            <a:off x="8615757" y="1324877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S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142C9F-0158-0837-0F38-78DA8DB84E06}"/>
              </a:ext>
            </a:extLst>
          </p:cNvPr>
          <p:cNvSpPr/>
          <p:nvPr/>
        </p:nvSpPr>
        <p:spPr>
          <a:xfrm>
            <a:off x="8952168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3AF3FC-7AB4-DF6D-68B3-0DDD693B72D2}"/>
              </a:ext>
            </a:extLst>
          </p:cNvPr>
          <p:cNvSpPr txBox="1"/>
          <p:nvPr/>
        </p:nvSpPr>
        <p:spPr>
          <a:xfrm>
            <a:off x="6917330" y="1462190"/>
            <a:ext cx="593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TDD</a:t>
            </a:r>
            <a:endParaRPr lang="zh-TW" altLang="en-US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9AF759-6ED5-90D3-B28B-D1A0F78BD1F1}"/>
              </a:ext>
            </a:extLst>
          </p:cNvPr>
          <p:cNvSpPr/>
          <p:nvPr/>
        </p:nvSpPr>
        <p:spPr>
          <a:xfrm>
            <a:off x="9288580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FDB9F5-1A2B-B4F7-FAF1-39EEE88D6A04}"/>
              </a:ext>
            </a:extLst>
          </p:cNvPr>
          <p:cNvSpPr/>
          <p:nvPr/>
        </p:nvSpPr>
        <p:spPr>
          <a:xfrm>
            <a:off x="9624992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362191C-7863-960D-CE34-CE0D269936BD}"/>
              </a:ext>
            </a:extLst>
          </p:cNvPr>
          <p:cNvSpPr/>
          <p:nvPr/>
        </p:nvSpPr>
        <p:spPr>
          <a:xfrm>
            <a:off x="9961403" y="162422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48D776-0FF7-D654-F569-D6C405E13728}"/>
              </a:ext>
            </a:extLst>
          </p:cNvPr>
          <p:cNvSpPr/>
          <p:nvPr/>
        </p:nvSpPr>
        <p:spPr>
          <a:xfrm>
            <a:off x="7605768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C55B744-8B6A-0978-B3F9-9D228A870477}"/>
              </a:ext>
            </a:extLst>
          </p:cNvPr>
          <p:cNvSpPr/>
          <p:nvPr/>
        </p:nvSpPr>
        <p:spPr>
          <a:xfrm>
            <a:off x="7942180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2681AFD-E456-11B5-FE18-C4A8A4133EA6}"/>
              </a:ext>
            </a:extLst>
          </p:cNvPr>
          <p:cNvSpPr/>
          <p:nvPr/>
        </p:nvSpPr>
        <p:spPr>
          <a:xfrm>
            <a:off x="8278591" y="132487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94BB4D6-91F4-9532-E7D7-5197AA1BF2D1}"/>
              </a:ext>
            </a:extLst>
          </p:cNvPr>
          <p:cNvSpPr/>
          <p:nvPr/>
        </p:nvSpPr>
        <p:spPr>
          <a:xfrm>
            <a:off x="8951414" y="132487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CF2583-8331-18DD-799E-3111041B995D}"/>
              </a:ext>
            </a:extLst>
          </p:cNvPr>
          <p:cNvSpPr/>
          <p:nvPr/>
        </p:nvSpPr>
        <p:spPr>
          <a:xfrm>
            <a:off x="9287826" y="132487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218300-EA99-19C2-F5BE-0CDB5DE2F3DA}"/>
              </a:ext>
            </a:extLst>
          </p:cNvPr>
          <p:cNvSpPr/>
          <p:nvPr/>
        </p:nvSpPr>
        <p:spPr>
          <a:xfrm>
            <a:off x="9624238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8BB5B3D-CC26-092E-9435-E6D8A7DFF260}"/>
              </a:ext>
            </a:extLst>
          </p:cNvPr>
          <p:cNvSpPr/>
          <p:nvPr/>
        </p:nvSpPr>
        <p:spPr>
          <a:xfrm>
            <a:off x="9960649" y="132487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41BCD55-6ABD-A3FE-13B1-20491012DAE6}"/>
              </a:ext>
            </a:extLst>
          </p:cNvPr>
          <p:cNvSpPr/>
          <p:nvPr/>
        </p:nvSpPr>
        <p:spPr>
          <a:xfrm>
            <a:off x="7602749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94955C3-15C8-E5E7-4085-F9F74CBE0859}"/>
              </a:ext>
            </a:extLst>
          </p:cNvPr>
          <p:cNvSpPr/>
          <p:nvPr/>
        </p:nvSpPr>
        <p:spPr>
          <a:xfrm>
            <a:off x="8276327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EBF8B2-5C81-9817-2169-8C408D073CA6}"/>
              </a:ext>
            </a:extLst>
          </p:cNvPr>
          <p:cNvSpPr/>
          <p:nvPr/>
        </p:nvSpPr>
        <p:spPr>
          <a:xfrm>
            <a:off x="8949904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DBC57A0-D998-9716-AC8C-8706E21FF764}"/>
              </a:ext>
            </a:extLst>
          </p:cNvPr>
          <p:cNvSpPr/>
          <p:nvPr/>
        </p:nvSpPr>
        <p:spPr>
          <a:xfrm>
            <a:off x="9623482" y="228005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A3290ED-7A13-AE07-C81B-26452BB5661C}"/>
              </a:ext>
            </a:extLst>
          </p:cNvPr>
          <p:cNvSpPr/>
          <p:nvPr/>
        </p:nvSpPr>
        <p:spPr>
          <a:xfrm>
            <a:off x="7611139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B0D1A4D-A6F6-5D09-FFDF-0737B17F7765}"/>
              </a:ext>
            </a:extLst>
          </p:cNvPr>
          <p:cNvSpPr/>
          <p:nvPr/>
        </p:nvSpPr>
        <p:spPr>
          <a:xfrm>
            <a:off x="8284717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8546D75-F150-0B19-ADC3-3C318576E097}"/>
              </a:ext>
            </a:extLst>
          </p:cNvPr>
          <p:cNvSpPr/>
          <p:nvPr/>
        </p:nvSpPr>
        <p:spPr>
          <a:xfrm>
            <a:off x="8958294" y="4657813"/>
            <a:ext cx="673578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EF8C425-A208-8280-E99E-FF28483957C5}"/>
              </a:ext>
            </a:extLst>
          </p:cNvPr>
          <p:cNvSpPr/>
          <p:nvPr/>
        </p:nvSpPr>
        <p:spPr>
          <a:xfrm>
            <a:off x="9631872" y="4657813"/>
            <a:ext cx="673578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7D2B3B3-5D9E-0644-AF82-620E8B0D9FC3}"/>
              </a:ext>
            </a:extLst>
          </p:cNvPr>
          <p:cNvSpPr txBox="1"/>
          <p:nvPr/>
        </p:nvSpPr>
        <p:spPr>
          <a:xfrm>
            <a:off x="6923705" y="4759645"/>
            <a:ext cx="5907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FDD</a:t>
            </a:r>
            <a:r>
              <a:rPr lang="en-US" altLang="zh-TW" dirty="0"/>
              <a:t> </a:t>
            </a:r>
            <a:endParaRPr lang="zh-TW" alt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8A3FF54-5459-ECA0-2258-2DBD9A861280}"/>
              </a:ext>
            </a:extLst>
          </p:cNvPr>
          <p:cNvSpPr/>
          <p:nvPr/>
        </p:nvSpPr>
        <p:spPr>
          <a:xfrm>
            <a:off x="7614911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93A6C8D-13E8-C4BA-BF0C-CD956B611F00}"/>
              </a:ext>
            </a:extLst>
          </p:cNvPr>
          <p:cNvSpPr/>
          <p:nvPr/>
        </p:nvSpPr>
        <p:spPr>
          <a:xfrm>
            <a:off x="7951323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F026C95-1022-5A65-CD89-3C211C40562B}"/>
              </a:ext>
            </a:extLst>
          </p:cNvPr>
          <p:cNvSpPr/>
          <p:nvPr/>
        </p:nvSpPr>
        <p:spPr>
          <a:xfrm>
            <a:off x="8287734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9DF529D-3C8D-CFA6-CC0C-84641ECFCCA8}"/>
              </a:ext>
            </a:extLst>
          </p:cNvPr>
          <p:cNvSpPr/>
          <p:nvPr/>
        </p:nvSpPr>
        <p:spPr>
          <a:xfrm>
            <a:off x="8624146" y="3989137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S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95FB609-3AE9-183B-C8E6-7B46CBC01EF5}"/>
              </a:ext>
            </a:extLst>
          </p:cNvPr>
          <p:cNvSpPr/>
          <p:nvPr/>
        </p:nvSpPr>
        <p:spPr>
          <a:xfrm>
            <a:off x="8960557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2F2B88B-896B-357B-DC40-3398EC948274}"/>
              </a:ext>
            </a:extLst>
          </p:cNvPr>
          <p:cNvSpPr txBox="1"/>
          <p:nvPr/>
        </p:nvSpPr>
        <p:spPr>
          <a:xfrm>
            <a:off x="6918762" y="3976198"/>
            <a:ext cx="7093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TDD</a:t>
            </a:r>
            <a:r>
              <a:rPr lang="en-US" altLang="zh-TW" dirty="0"/>
              <a:t> </a:t>
            </a:r>
          </a:p>
          <a:p>
            <a:r>
              <a:rPr lang="en-US" altLang="zh-TW" dirty="0"/>
              <a:t>CC#1</a:t>
            </a:r>
            <a:endParaRPr lang="zh-TW" alt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938902E-B393-8C68-C9FB-29E1B4F3D255}"/>
              </a:ext>
            </a:extLst>
          </p:cNvPr>
          <p:cNvSpPr/>
          <p:nvPr/>
        </p:nvSpPr>
        <p:spPr>
          <a:xfrm>
            <a:off x="9296969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E6687CB-A80F-0775-73B1-BDEEAC20CD14}"/>
              </a:ext>
            </a:extLst>
          </p:cNvPr>
          <p:cNvSpPr/>
          <p:nvPr/>
        </p:nvSpPr>
        <p:spPr>
          <a:xfrm>
            <a:off x="9633381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D4FBB28-CFA8-C798-A6F9-C659DE261353}"/>
              </a:ext>
            </a:extLst>
          </p:cNvPr>
          <p:cNvSpPr/>
          <p:nvPr/>
        </p:nvSpPr>
        <p:spPr>
          <a:xfrm>
            <a:off x="9969792" y="4288481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39B716-52F8-977F-1885-AE7E0A8CC633}"/>
              </a:ext>
            </a:extLst>
          </p:cNvPr>
          <p:cNvSpPr/>
          <p:nvPr/>
        </p:nvSpPr>
        <p:spPr>
          <a:xfrm>
            <a:off x="7614157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767E760-A851-5DB4-E235-847291AAE865}"/>
              </a:ext>
            </a:extLst>
          </p:cNvPr>
          <p:cNvSpPr/>
          <p:nvPr/>
        </p:nvSpPr>
        <p:spPr>
          <a:xfrm>
            <a:off x="7950569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18A2FCA-7901-2019-5656-4E855597F340}"/>
              </a:ext>
            </a:extLst>
          </p:cNvPr>
          <p:cNvSpPr/>
          <p:nvPr/>
        </p:nvSpPr>
        <p:spPr>
          <a:xfrm>
            <a:off x="8286980" y="3989137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8910051-FD35-4606-4524-B04FAD4028BF}"/>
              </a:ext>
            </a:extLst>
          </p:cNvPr>
          <p:cNvSpPr/>
          <p:nvPr/>
        </p:nvSpPr>
        <p:spPr>
          <a:xfrm>
            <a:off x="8959803" y="398913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D8DD68A-5D24-EBCA-A822-5B871A14E7C6}"/>
              </a:ext>
            </a:extLst>
          </p:cNvPr>
          <p:cNvSpPr/>
          <p:nvPr/>
        </p:nvSpPr>
        <p:spPr>
          <a:xfrm>
            <a:off x="9296215" y="3989137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1B237F-49F9-9940-47BE-36F95A443875}"/>
              </a:ext>
            </a:extLst>
          </p:cNvPr>
          <p:cNvSpPr/>
          <p:nvPr/>
        </p:nvSpPr>
        <p:spPr>
          <a:xfrm>
            <a:off x="9632627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B7D48BE-8022-4374-5A01-569654E0C51E}"/>
              </a:ext>
            </a:extLst>
          </p:cNvPr>
          <p:cNvSpPr/>
          <p:nvPr/>
        </p:nvSpPr>
        <p:spPr>
          <a:xfrm>
            <a:off x="9969038" y="3989137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472A62D-F634-B287-380C-9CEA5A66141B}"/>
              </a:ext>
            </a:extLst>
          </p:cNvPr>
          <p:cNvSpPr/>
          <p:nvPr/>
        </p:nvSpPr>
        <p:spPr>
          <a:xfrm>
            <a:off x="7611138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3A680E1-01B0-EC1B-FA46-DC2EB34B0ECB}"/>
              </a:ext>
            </a:extLst>
          </p:cNvPr>
          <p:cNvSpPr/>
          <p:nvPr/>
        </p:nvSpPr>
        <p:spPr>
          <a:xfrm>
            <a:off x="8284716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D3CEED7-78AF-4D9E-C1C1-569BEF2B572A}"/>
              </a:ext>
            </a:extLst>
          </p:cNvPr>
          <p:cNvSpPr/>
          <p:nvPr/>
        </p:nvSpPr>
        <p:spPr>
          <a:xfrm>
            <a:off x="8958293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F1D9936-092D-5FA4-A79C-577A3A9924AB}"/>
              </a:ext>
            </a:extLst>
          </p:cNvPr>
          <p:cNvSpPr/>
          <p:nvPr/>
        </p:nvSpPr>
        <p:spPr>
          <a:xfrm>
            <a:off x="9631871" y="4944311"/>
            <a:ext cx="673578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505B7D7-9743-B618-28B1-95A7F6948EAA}"/>
              </a:ext>
            </a:extLst>
          </p:cNvPr>
          <p:cNvSpPr/>
          <p:nvPr/>
        </p:nvSpPr>
        <p:spPr>
          <a:xfrm>
            <a:off x="7614910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0E05400-B44C-12FB-C5C2-CCC1EFD212C2}"/>
              </a:ext>
            </a:extLst>
          </p:cNvPr>
          <p:cNvSpPr/>
          <p:nvPr/>
        </p:nvSpPr>
        <p:spPr>
          <a:xfrm>
            <a:off x="7951322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58BECAF-AE64-5CF0-799D-DC9FBAB7BE07}"/>
              </a:ext>
            </a:extLst>
          </p:cNvPr>
          <p:cNvSpPr/>
          <p:nvPr/>
        </p:nvSpPr>
        <p:spPr>
          <a:xfrm>
            <a:off x="8287733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D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06B73B4-F674-D6D4-5672-B9CBB8E50D40}"/>
              </a:ext>
            </a:extLst>
          </p:cNvPr>
          <p:cNvSpPr/>
          <p:nvPr/>
        </p:nvSpPr>
        <p:spPr>
          <a:xfrm>
            <a:off x="8624145" y="3343675"/>
            <a:ext cx="336412" cy="598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S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948B1BD-55BE-EBA1-ED4C-864A1B08F2EA}"/>
              </a:ext>
            </a:extLst>
          </p:cNvPr>
          <p:cNvSpPr/>
          <p:nvPr/>
        </p:nvSpPr>
        <p:spPr>
          <a:xfrm>
            <a:off x="8960556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C4D9779-BB59-9A7D-B831-BCAEB8CCE414}"/>
              </a:ext>
            </a:extLst>
          </p:cNvPr>
          <p:cNvSpPr txBox="1"/>
          <p:nvPr/>
        </p:nvSpPr>
        <p:spPr>
          <a:xfrm>
            <a:off x="6918763" y="3330736"/>
            <a:ext cx="7093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dirty="0"/>
              <a:t>TDD</a:t>
            </a:r>
            <a:r>
              <a:rPr lang="en-US" altLang="zh-TW" dirty="0"/>
              <a:t> </a:t>
            </a:r>
          </a:p>
          <a:p>
            <a:r>
              <a:rPr lang="en-US" altLang="zh-TW" dirty="0"/>
              <a:t>CC#2</a:t>
            </a:r>
            <a:endParaRPr lang="zh-TW" alt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FC47890-D44F-D8A6-AA49-91D028440668}"/>
              </a:ext>
            </a:extLst>
          </p:cNvPr>
          <p:cNvSpPr/>
          <p:nvPr/>
        </p:nvSpPr>
        <p:spPr>
          <a:xfrm>
            <a:off x="9296968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EB74E0A-4A4E-4715-6065-3BE75F64AC78}"/>
              </a:ext>
            </a:extLst>
          </p:cNvPr>
          <p:cNvSpPr/>
          <p:nvPr/>
        </p:nvSpPr>
        <p:spPr>
          <a:xfrm>
            <a:off x="9633380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52F4B62-1CC5-9D7C-C9F5-0ECBD6C1C9C3}"/>
              </a:ext>
            </a:extLst>
          </p:cNvPr>
          <p:cNvSpPr/>
          <p:nvPr/>
        </p:nvSpPr>
        <p:spPr>
          <a:xfrm>
            <a:off x="9969791" y="3643019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42DA95D-2012-7E84-A66A-C3628F738AE8}"/>
              </a:ext>
            </a:extLst>
          </p:cNvPr>
          <p:cNvSpPr/>
          <p:nvPr/>
        </p:nvSpPr>
        <p:spPr>
          <a:xfrm>
            <a:off x="7614156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0E33A1F-C36B-4BFD-A81F-44653FBEAFFD}"/>
              </a:ext>
            </a:extLst>
          </p:cNvPr>
          <p:cNvSpPr/>
          <p:nvPr/>
        </p:nvSpPr>
        <p:spPr>
          <a:xfrm>
            <a:off x="7950568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617A631-DC93-31A6-9885-635D2C00DD25}"/>
              </a:ext>
            </a:extLst>
          </p:cNvPr>
          <p:cNvSpPr/>
          <p:nvPr/>
        </p:nvSpPr>
        <p:spPr>
          <a:xfrm>
            <a:off x="8286979" y="3343675"/>
            <a:ext cx="336412" cy="298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DC1AA33-DB68-6C28-7B18-67885E99B9B2}"/>
              </a:ext>
            </a:extLst>
          </p:cNvPr>
          <p:cNvSpPr/>
          <p:nvPr/>
        </p:nvSpPr>
        <p:spPr>
          <a:xfrm>
            <a:off x="8959802" y="3343675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693DC25-6238-6737-C6B7-DA187253024A}"/>
              </a:ext>
            </a:extLst>
          </p:cNvPr>
          <p:cNvSpPr/>
          <p:nvPr/>
        </p:nvSpPr>
        <p:spPr>
          <a:xfrm>
            <a:off x="9296214" y="3343675"/>
            <a:ext cx="336412" cy="2987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B787825-2D39-4E67-DE24-F0BB2D296DB8}"/>
              </a:ext>
            </a:extLst>
          </p:cNvPr>
          <p:cNvSpPr/>
          <p:nvPr/>
        </p:nvSpPr>
        <p:spPr>
          <a:xfrm>
            <a:off x="9632626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7CD9815-65BE-D4B9-888C-E6B537AAAF24}"/>
              </a:ext>
            </a:extLst>
          </p:cNvPr>
          <p:cNvSpPr/>
          <p:nvPr/>
        </p:nvSpPr>
        <p:spPr>
          <a:xfrm>
            <a:off x="9969037" y="3343675"/>
            <a:ext cx="336412" cy="2987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>
                <a:solidFill>
                  <a:schemeClr val="tx1"/>
                </a:solidFill>
              </a:rPr>
              <a:t>U</a:t>
            </a:r>
            <a:endParaRPr lang="zh-TW" altLang="en-US" sz="1600">
              <a:solidFill>
                <a:schemeClr val="tx1"/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A062A1B0-9D97-14D1-8AEE-2AA3BC2556DD}"/>
              </a:ext>
            </a:extLst>
          </p:cNvPr>
          <p:cNvGrpSpPr/>
          <p:nvPr/>
        </p:nvGrpSpPr>
        <p:grpSpPr>
          <a:xfrm>
            <a:off x="10730844" y="1324877"/>
            <a:ext cx="673578" cy="790627"/>
            <a:chOff x="5628038" y="6616681"/>
            <a:chExt cx="1139840" cy="790627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DCEB1B2-42B6-01A0-A950-A3769D41E18C}"/>
                </a:ext>
              </a:extLst>
            </p:cNvPr>
            <p:cNvSpPr/>
            <p:nvPr/>
          </p:nvSpPr>
          <p:spPr>
            <a:xfrm>
              <a:off x="5635638" y="7108543"/>
              <a:ext cx="1132240" cy="298765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>
                  <a:solidFill>
                    <a:schemeClr val="tx1"/>
                  </a:solidFill>
                </a:rPr>
                <a:t>2Tx</a:t>
              </a:r>
              <a:endParaRPr lang="zh-TW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A047F14-BDBA-42B9-1C08-FDA818B35A7A}"/>
                </a:ext>
              </a:extLst>
            </p:cNvPr>
            <p:cNvSpPr/>
            <p:nvPr/>
          </p:nvSpPr>
          <p:spPr>
            <a:xfrm>
              <a:off x="5628038" y="6616681"/>
              <a:ext cx="1132240" cy="2987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>
                  <a:solidFill>
                    <a:schemeClr val="tx1"/>
                  </a:solidFill>
                </a:rPr>
                <a:t>1Tx</a:t>
              </a:r>
              <a:endParaRPr lang="zh-TW" altLang="en-US" sz="1600">
                <a:solidFill>
                  <a:schemeClr val="tx1"/>
                </a:solidFill>
              </a:endParaRP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67D6820E-90EF-2181-B497-4676CA1E6B4D}"/>
              </a:ext>
            </a:extLst>
          </p:cNvPr>
          <p:cNvSpPr/>
          <p:nvPr/>
        </p:nvSpPr>
        <p:spPr>
          <a:xfrm>
            <a:off x="9580496" y="1197418"/>
            <a:ext cx="80350" cy="14511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F8B072B-F825-6754-3B70-98384DFFE52A}"/>
              </a:ext>
            </a:extLst>
          </p:cNvPr>
          <p:cNvSpPr/>
          <p:nvPr/>
        </p:nvSpPr>
        <p:spPr>
          <a:xfrm>
            <a:off x="9602475" y="3271275"/>
            <a:ext cx="80350" cy="207968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/>
          </a:p>
        </p:txBody>
      </p:sp>
      <p:sp>
        <p:nvSpPr>
          <p:cNvPr id="79" name="箭號: 左-右雙向 78">
            <a:extLst>
              <a:ext uri="{FF2B5EF4-FFF2-40B4-BE49-F238E27FC236}">
                <a16:creationId xmlns:a16="http://schemas.microsoft.com/office/drawing/2014/main" id="{A4BE6F7C-FDF2-AA48-0889-FF381E7894DA}"/>
              </a:ext>
            </a:extLst>
          </p:cNvPr>
          <p:cNvSpPr/>
          <p:nvPr/>
        </p:nvSpPr>
        <p:spPr>
          <a:xfrm>
            <a:off x="9316066" y="5555795"/>
            <a:ext cx="617852" cy="209574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F88687D-EAFE-84DF-C36F-8BDEB70F81A5}"/>
              </a:ext>
            </a:extLst>
          </p:cNvPr>
          <p:cNvCxnSpPr>
            <a:cxnSpLocks/>
          </p:cNvCxnSpPr>
          <p:nvPr/>
        </p:nvCxnSpPr>
        <p:spPr>
          <a:xfrm>
            <a:off x="9616016" y="1031924"/>
            <a:ext cx="26634" cy="517427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73FA0A39-AF04-7438-5725-44BA0A1EB551}"/>
              </a:ext>
            </a:extLst>
          </p:cNvPr>
          <p:cNvSpPr txBox="1"/>
          <p:nvPr/>
        </p:nvSpPr>
        <p:spPr>
          <a:xfrm>
            <a:off x="8992835" y="2818248"/>
            <a:ext cx="1176951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200">
                <a:solidFill>
                  <a:schemeClr val="tx1"/>
                </a:solidFill>
              </a:rPr>
              <a:t>switch period</a:t>
            </a:r>
            <a:endParaRPr lang="zh-TW" altLang="en-US" sz="1200">
              <a:solidFill>
                <a:schemeClr val="tx1"/>
              </a:solidFill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79B7238-B60D-55EC-187D-2562069C8466}"/>
              </a:ext>
            </a:extLst>
          </p:cNvPr>
          <p:cNvSpPr txBox="1"/>
          <p:nvPr/>
        </p:nvSpPr>
        <p:spPr>
          <a:xfrm>
            <a:off x="7261037" y="5394938"/>
            <a:ext cx="20179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1" dirty="0"/>
              <a:t>Worse TDD conditions or DL slots</a:t>
            </a:r>
            <a:endParaRPr lang="zh-TW" altLang="en-US" sz="1600" b="1" i="1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6A88489-0700-D8C2-5DF5-D10F1AD0E312}"/>
              </a:ext>
            </a:extLst>
          </p:cNvPr>
          <p:cNvSpPr txBox="1"/>
          <p:nvPr/>
        </p:nvSpPr>
        <p:spPr>
          <a:xfrm>
            <a:off x="9979637" y="5480265"/>
            <a:ext cx="20450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600" b="1" i="1" dirty="0"/>
              <a:t>Good TDD conditions</a:t>
            </a:r>
            <a:endParaRPr lang="zh-TW" alt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1791067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>
                <a:latin typeface="+mj-lt"/>
              </a:rPr>
              <a:t>Expected specification impacts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+mj-lt"/>
              </a:rPr>
              <a:t>Main discussions on how to re-use legacy requirements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+mj-lt"/>
              </a:rPr>
              <a:t>RAN1: TS </a:t>
            </a:r>
            <a:r>
              <a:rPr lang="en-US" altLang="zh-TW" sz="1800" dirty="0">
                <a:latin typeface="+mj-lt"/>
              </a:rPr>
              <a:t>38.214: Text updates to add the new cases. (e.g., Section 6.1.6.2)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+mj-lt"/>
              </a:rPr>
              <a:t>RAN2: TS </a:t>
            </a:r>
            <a:r>
              <a:rPr lang="en-US" altLang="zh-TW" sz="1800" dirty="0">
                <a:latin typeface="+mj-lt"/>
              </a:rPr>
              <a:t>38.331: New RRC parameter to configure the UE with the feature </a:t>
            </a:r>
          </a:p>
          <a:p>
            <a:pPr marL="273050" lvl="2" indent="0">
              <a:spcBef>
                <a:spcPts val="1200"/>
              </a:spcBef>
              <a:buNone/>
            </a:pPr>
            <a:r>
              <a:rPr lang="en-US" altLang="zh-TW" sz="2000" dirty="0">
                <a:latin typeface="+mj-lt"/>
              </a:rPr>
              <a:t>            TS 38.306: Corresponding UE capabilities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TW" dirty="0">
                <a:latin typeface="+mj-lt"/>
              </a:rPr>
              <a:t>RAN4: TS </a:t>
            </a:r>
            <a:r>
              <a:rPr lang="en-US" altLang="zh-TW" sz="1800" dirty="0">
                <a:latin typeface="+mj-lt"/>
              </a:rPr>
              <a:t>38.101-1: New section or new applicability rule for ON-OFF mask requirements (e.g., Section 6.3A.3.3). </a:t>
            </a:r>
          </a:p>
          <a:p>
            <a:pPr marL="273050" lvl="2" indent="0">
              <a:spcBef>
                <a:spcPts val="1200"/>
              </a:spcBef>
              <a:buNone/>
            </a:pPr>
            <a:r>
              <a:rPr lang="en-US" altLang="zh-TW" sz="1800" dirty="0">
                <a:latin typeface="+mj-lt"/>
              </a:rPr>
              <a:t>	 TS 38.133: New section or new applicability rule for interruption requirements (e.g., Section 8.2.2.2.10)</a:t>
            </a:r>
          </a:p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altLang="zh-TW" sz="9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761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Proposal &amp; 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48554"/>
            <a:ext cx="11233149" cy="4822380"/>
          </a:xfrm>
        </p:spPr>
        <p:txBody>
          <a:bodyPr/>
          <a:lstStyle/>
          <a:p>
            <a:pPr marL="271463" lvl="1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dirty="0">
                <a:latin typeface="+mj-lt"/>
              </a:rPr>
              <a:t>Specify </a:t>
            </a:r>
            <a:r>
              <a:rPr lang="en-US" altLang="zh-TW" dirty="0">
                <a:latin typeface="+mj-lt"/>
              </a:rPr>
              <a:t>dynamic UL Tx switching between FDD 1Tx + TDD 2Tx and </a:t>
            </a:r>
            <a:r>
              <a:rPr lang="fi-FI" altLang="zh-TW" dirty="0">
                <a:latin typeface="+mj-lt"/>
              </a:rPr>
              <a:t>FDD 2Tx + TDD 1Tx as a Rel-19 feature, with the following objectives:</a:t>
            </a:r>
          </a:p>
          <a:p>
            <a:pPr marL="544513" lvl="2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sz="2000" dirty="0">
                <a:latin typeface="+mj-lt"/>
              </a:rPr>
              <a:t>Extend existing physical layer UL Tx switching framework to support the new switching cases [RAN1]</a:t>
            </a:r>
          </a:p>
          <a:p>
            <a:pPr marL="544513" lvl="2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sz="2000" dirty="0">
                <a:latin typeface="+mj-lt"/>
              </a:rPr>
              <a:t>Specify RF and RRM requirements to enable the new switching cases [RAN4]</a:t>
            </a:r>
          </a:p>
          <a:p>
            <a:pPr marL="544513" lvl="2" indent="-2714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fi-FI" altLang="zh-TW" sz="2000" dirty="0">
                <a:latin typeface="+mj-lt"/>
              </a:rPr>
              <a:t>Specify configuration and UE capability RRC signalling for the feature [RAN2]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961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32386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8E6A07-64C1-4073-92D6-8AD4B385A025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9238aee7-caa6-41e3-83d0-457e088803cc"/>
    <ds:schemaRef ds:uri="554bdb6f-217d-4cda-85cc-0ca32126c36c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71FD626-EDEF-410F-93B3-44053320D9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459A3E-929F-44DD-AB8E-023FEB028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10690</TotalTime>
  <Words>570</Words>
  <Application>Microsoft Office PowerPoint</Application>
  <PresentationFormat>Custom</PresentationFormat>
  <Paragraphs>95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 (Headings)</vt:lpstr>
      <vt:lpstr>Arial</vt:lpstr>
      <vt:lpstr>Calibri</vt:lpstr>
      <vt:lpstr>Calibri Light</vt:lpstr>
      <vt:lpstr>Wingdings</vt:lpstr>
      <vt:lpstr>MediaTek_PPT_Template_16x9_Internal Use</vt:lpstr>
      <vt:lpstr>Tx switching for 3Tx UEs</vt:lpstr>
      <vt:lpstr>Introduction</vt:lpstr>
      <vt:lpstr>Motivation</vt:lpstr>
      <vt:lpstr>Expected specification impacts</vt:lpstr>
      <vt:lpstr>Proposal &amp; Objectives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MTK - Ato Yu</cp:lastModifiedBy>
  <cp:revision>486</cp:revision>
  <dcterms:created xsi:type="dcterms:W3CDTF">2019-11-21T19:15:22Z</dcterms:created>
  <dcterms:modified xsi:type="dcterms:W3CDTF">2024-10-07T11:07:49Z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MSIP_Label_83bcef13-7cac-433f-ba1d-47a323951816_Enabled">
    <vt:lpwstr>true</vt:lpwstr>
  </property>
  <property fmtid="{D5CDD505-2E9C-101B-9397-08002B2CF9AE}" pid="5" name="MSIP_Label_83bcef13-7cac-433f-ba1d-47a323951816_SetDate">
    <vt:lpwstr>2023-05-02T13:14:22Z</vt:lpwstr>
  </property>
  <property fmtid="{D5CDD505-2E9C-101B-9397-08002B2CF9AE}" pid="6" name="MSIP_Label_83bcef13-7cac-433f-ba1d-47a323951816_Method">
    <vt:lpwstr>Privileged</vt:lpwstr>
  </property>
  <property fmtid="{D5CDD505-2E9C-101B-9397-08002B2CF9AE}" pid="7" name="MSIP_Label_83bcef13-7cac-433f-ba1d-47a323951816_Name">
    <vt:lpwstr>MTK_Unclassified</vt:lpwstr>
  </property>
  <property fmtid="{D5CDD505-2E9C-101B-9397-08002B2CF9AE}" pid="8" name="MSIP_Label_83bcef13-7cac-433f-ba1d-47a323951816_SiteId">
    <vt:lpwstr>a7687ede-7a6b-4ef6-bace-642f677fbe31</vt:lpwstr>
  </property>
  <property fmtid="{D5CDD505-2E9C-101B-9397-08002B2CF9AE}" pid="9" name="MSIP_Label_83bcef13-7cac-433f-ba1d-47a323951816_ActionId">
    <vt:lpwstr>d39c81c6-28a4-4768-a8d3-63679b7757a1</vt:lpwstr>
  </property>
  <property fmtid="{D5CDD505-2E9C-101B-9397-08002B2CF9AE}" pid="10" name="MSIP_Label_83bcef13-7cac-433f-ba1d-47a323951816_ContentBits">
    <vt:lpwstr>0</vt:lpwstr>
  </property>
</Properties>
</file>