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2"/>
  </p:handoutMasterIdLst>
  <p:sldIdLst>
    <p:sldId id="262" r:id="rId5"/>
    <p:sldId id="487" r:id="rId7"/>
    <p:sldId id="498" r:id="rId8"/>
    <p:sldId id="502" r:id="rId9"/>
    <p:sldId id="490" r:id="rId10"/>
    <p:sldId id="261" r:id="rId11"/>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86" d="100"/>
          <a:sy n="86" d="100"/>
        </p:scale>
        <p:origin x="268" y="52"/>
      </p:cViewPr>
      <p:guideLst>
        <p:guide orient="horz" pos="1903"/>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8" name="正方形/長方形 7"/>
          <p:cNvSpPr/>
          <p:nvPr/>
        </p:nvSpPr>
        <p:spPr>
          <a:xfrm>
            <a:off x="135890" y="76200"/>
            <a:ext cx="8816975" cy="1476375"/>
          </a:xfrm>
          <a:prstGeom prst="rect">
            <a:avLst/>
          </a:prstGeom>
        </p:spPr>
        <p:txBody>
          <a:bodyPr wrap="square">
            <a:spAutoFit/>
          </a:bodyPr>
          <a:lstStyle/>
          <a:p>
            <a:pPr lvl="0"/>
            <a:r>
              <a:rPr lang="en-US" altLang="en-GB" sz="1800" dirty="0">
                <a:solidFill>
                  <a:schemeClr val="bg1"/>
                </a:solidFill>
                <a:latin typeface="Arial" panose="020B0604020202020204" pitchFamily="34" charset="0"/>
              </a:rPr>
              <a:t>33GPP TSG-RAN WG4 Meeting # 111                                                      R4-2408385</a:t>
            </a:r>
            <a:endParaRPr lang="en-US" altLang="en-GB" sz="1800" dirty="0">
              <a:solidFill>
                <a:schemeClr val="bg1"/>
              </a:solidFill>
              <a:latin typeface="Arial" panose="020B0604020202020204" pitchFamily="34" charset="0"/>
            </a:endParaRPr>
          </a:p>
          <a:p>
            <a:pPr lvl="0"/>
            <a:r>
              <a:rPr lang="en-US" altLang="en-GB" sz="1800" dirty="0">
                <a:solidFill>
                  <a:schemeClr val="bg1"/>
                </a:solidFill>
                <a:latin typeface="Arial" panose="020B0604020202020204" pitchFamily="34" charset="0"/>
              </a:rPr>
              <a:t>Fukuoka, Japan, May. 20th – 24th, 2024</a:t>
            </a:r>
            <a:endParaRPr lang="en-US" altLang="en-GB" sz="1800" dirty="0">
              <a:solidFill>
                <a:schemeClr val="bg1"/>
              </a:solidFill>
              <a:latin typeface="Arial" panose="020B0604020202020204" pitchFamily="34" charset="0"/>
            </a:endParaRPr>
          </a:p>
          <a:p>
            <a:pPr lvl="0"/>
            <a:endParaRPr lang="en-US" altLang="en-GB" sz="1800" dirty="0">
              <a:solidFill>
                <a:schemeClr val="bg1"/>
              </a:solidFill>
              <a:latin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Source: 		ZTE Corporation, </a:t>
            </a:r>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Sanechips</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Agenda Item:	</a:t>
            </a:r>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sym typeface="+mn-ea"/>
              </a:rPr>
              <a:t>13</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2" name="Title 7"/>
          <p:cNvSpPr>
            <a:spLocks noGrp="1"/>
          </p:cNvSpPr>
          <p:nvPr/>
        </p:nvSpPr>
        <p:spPr>
          <a:xfrm>
            <a:off x="391795" y="1998345"/>
            <a:ext cx="8361045" cy="1022985"/>
          </a:xfrm>
          <a:prstGeom prst="rect">
            <a:avLst/>
          </a:prstGeom>
          <a:noFill/>
          <a:ln w="9525">
            <a:noFill/>
            <a:miter lim="800000"/>
          </a:ln>
        </p:spPr>
        <p:txBody>
          <a:bodyPr vert="horz" wrap="square" lIns="0" tIns="0" rIns="0" bIns="0" numCol="1" anchor="t" anchorCtr="0" compatLnSpc="1">
            <a:noAutofit/>
          </a:bodyPr>
          <a:lstStyle>
            <a:lvl1pPr algn="l" defTabSz="457200" rtl="0" eaLnBrk="1" fontAlgn="base" hangingPunct="1">
              <a:spcBef>
                <a:spcPct val="0"/>
              </a:spcBef>
              <a:spcAft>
                <a:spcPct val="0"/>
              </a:spcAft>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a:lstStyle>
          <a:p>
            <a:pPr eaLnBrk="1" hangingPunct="1"/>
            <a:r>
              <a:rPr lang="en-US" dirty="0"/>
              <a:t>Motivation on R19 basket WID on </a:t>
            </a:r>
            <a:r>
              <a:rPr lang="en-US" dirty="0" smtClean="0"/>
              <a:t>4Rx support for low frquency (&lt;1GHz)</a:t>
            </a:r>
            <a:r>
              <a:rPr lang="en-US" dirty="0"/>
              <a:t> NR bands for handheld UE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6277" y="213904"/>
            <a:ext cx="3956331" cy="329275"/>
          </a:xfrm>
        </p:spPr>
        <p:txBody>
          <a:bodyPr/>
          <a:lstStyle/>
          <a:p>
            <a:r>
              <a:rPr lang="en-US" dirty="0"/>
              <a:t>Backgroud</a:t>
            </a:r>
            <a:endParaRPr lang="en-US" dirty="0"/>
          </a:p>
        </p:txBody>
      </p:sp>
      <p:sp>
        <p:nvSpPr>
          <p:cNvPr id="6" name="文本框 5"/>
          <p:cNvSpPr txBox="1"/>
          <p:nvPr/>
        </p:nvSpPr>
        <p:spPr>
          <a:xfrm>
            <a:off x="198755" y="734060"/>
            <a:ext cx="8639810" cy="4274185"/>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In Rel18, there are two WIDs includes FR1 band supports 4Rx operation, which are:</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WID of 4Rx_low_NR_band_handheld_3Tx_NR_CA_ENDC [1]: </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4Rx for low frequency NR bands (</a:t>
            </a:r>
            <a:r>
              <a:rPr lang="en-US" altLang="en-US" sz="1400" dirty="0">
                <a:latin typeface="Arial" panose="020B0604020202020204" pitchFamily="34" charset="0"/>
                <a:cs typeface="Arial" panose="020B0604020202020204" pitchFamily="34" charset="0"/>
                <a:sym typeface="+mn-ea"/>
              </a:rPr>
              <a:t>&lt;1GHz</a:t>
            </a:r>
            <a:r>
              <a:rPr lang="en-US" altLang="en-US" sz="1400" dirty="0">
                <a:latin typeface="Arial" panose="020B0604020202020204" pitchFamily="34" charset="0"/>
                <a:cs typeface="Arial" panose="020B0604020202020204" pitchFamily="34" charset="0"/>
                <a:sym typeface="+mn-ea"/>
              </a:rPr>
              <a:t>) for handheld UE</a:t>
            </a:r>
            <a:endParaRPr lang="en-US" altLang="en-US" sz="1400" dirty="0">
              <a:latin typeface="Arial" panose="020B0604020202020204" pitchFamily="34" charset="0"/>
              <a:cs typeface="Arial" panose="020B0604020202020204" pitchFamily="34" charset="0"/>
              <a:sym typeface="+mn-ea"/>
            </a:endParaRPr>
          </a:p>
          <a:p>
            <a:pPr marL="1657350" lvl="3" indent="-285750" algn="l" eaLnBrk="1" latinLnBrk="0" hangingPunct="1">
              <a:spcAft>
                <a:spcPts val="600"/>
              </a:spcAft>
              <a:buClrTx/>
              <a:buSzTx/>
              <a:buFont typeface="Arial" panose="020B0604020202020204" pitchFamily="34" charset="0"/>
              <a:buChar char="•"/>
            </a:pPr>
            <a:r>
              <a:rPr lang="en-US" altLang="en-US" sz="1100" dirty="0">
                <a:latin typeface="Arial" panose="020B0604020202020204" pitchFamily="34" charset="0"/>
                <a:cs typeface="Arial" panose="020B0604020202020204" pitchFamily="34" charset="0"/>
                <a:sym typeface="+mn-ea"/>
              </a:rPr>
              <a:t>Several &lt;1GHz bands were included: n5, n8, n20, n28, n20, n26, n71</a:t>
            </a:r>
            <a:endParaRPr lang="en-US" altLang="en-US" sz="1100" dirty="0">
              <a:latin typeface="Arial" panose="020B0604020202020204" pitchFamily="34" charset="0"/>
              <a:cs typeface="Arial" panose="020B0604020202020204" pitchFamily="34" charset="0"/>
              <a:sym typeface="+mn-ea"/>
            </a:endParaRPr>
          </a:p>
          <a:p>
            <a:pPr marL="1657350" lvl="3" indent="-285750" algn="l" eaLnBrk="1" latinLnBrk="0" hangingPunct="1">
              <a:spcAft>
                <a:spcPts val="600"/>
              </a:spcAft>
              <a:buClrTx/>
              <a:buSzTx/>
              <a:buFont typeface="Arial" panose="020B0604020202020204" pitchFamily="34" charset="0"/>
              <a:buChar char="•"/>
            </a:pPr>
            <a:r>
              <a:rPr lang="en-US" altLang="en-US" sz="1100" dirty="0">
                <a:latin typeface="Arial" panose="020B0604020202020204" pitchFamily="34" charset="0"/>
                <a:cs typeface="Arial" panose="020B0604020202020204" pitchFamily="34" charset="0"/>
                <a:sym typeface="+mn-ea"/>
              </a:rPr>
              <a:t>Related RF requirements have already been completed and included in the TS38.101-1 specification.</a:t>
            </a:r>
            <a:endParaRPr lang="en-US" altLang="en-US" sz="11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It is not a basket WID, and the target completion time is RAN#102 meeting.</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WID of 4Rx_NR_bands_R18 [2]:</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4Rx for NR bands (&lt;2.6GHz) for FWA UE, and 4Rx for NR bands (1GHz to 2.6GHz) for handheld UE</a:t>
            </a:r>
            <a:endParaRPr lang="en-US" altLang="en-US" sz="1400" dirty="0">
              <a:latin typeface="Arial" panose="020B0604020202020204" pitchFamily="34" charset="0"/>
              <a:cs typeface="Arial" panose="020B0604020202020204" pitchFamily="34" charset="0"/>
              <a:sym typeface="+mn-ea"/>
            </a:endParaRPr>
          </a:p>
          <a:p>
            <a:pPr marL="1828800" lvl="7" indent="-285750" eaLnBrk="1" latinLnBrk="0" hangingPunct="1">
              <a:spcAft>
                <a:spcPts val="900"/>
              </a:spcAft>
              <a:buFont typeface="Arial" panose="020B0604020202020204" pitchFamily="34" charset="0"/>
              <a:buChar char="•"/>
            </a:pPr>
            <a:r>
              <a:rPr lang="en-US" altLang="en-US" sz="1100" dirty="0">
                <a:latin typeface="Arial" panose="020B0604020202020204" pitchFamily="34" charset="0"/>
                <a:cs typeface="Arial" panose="020B0604020202020204" pitchFamily="34" charset="0"/>
                <a:sym typeface="+mn-ea"/>
              </a:rPr>
              <a:t>Several &lt;1GHz bands were included but for FWA UE: n5, n13, n26, n85</a:t>
            </a:r>
            <a:endParaRPr lang="en-US" altLang="en-US" sz="1100" dirty="0">
              <a:latin typeface="Arial" panose="020B0604020202020204" pitchFamily="34" charset="0"/>
              <a:cs typeface="Arial" panose="020B0604020202020204" pitchFamily="34" charset="0"/>
              <a:sym typeface="+mn-ea"/>
            </a:endParaRPr>
          </a:p>
          <a:p>
            <a:pPr marL="1371600" lvl="6"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It is a basket WID, the target completion time is RAN#103 meeting</a:t>
            </a:r>
            <a:endParaRPr lang="en-US" altLang="en-US" sz="1400" dirty="0">
              <a:latin typeface="Arial" panose="020B0604020202020204" pitchFamily="34" charset="0"/>
              <a:cs typeface="Arial" panose="020B0604020202020204" pitchFamily="34" charset="0"/>
              <a:sym typeface="+mn-ea"/>
            </a:endParaRPr>
          </a:p>
          <a:p>
            <a:pPr marL="0" lvl="1" indent="0" eaLnBrk="1" latinLnBrk="0" hangingPunct="1">
              <a:spcAft>
                <a:spcPts val="900"/>
              </a:spcAft>
              <a:buFont typeface="Wingdings" panose="05000000000000000000" charset="0"/>
              <a:buNone/>
            </a:pPr>
            <a:r>
              <a:rPr lang="en-US" altLang="en-US" sz="1400" dirty="0">
                <a:latin typeface="Arial" panose="020B0604020202020204" pitchFamily="34" charset="0"/>
                <a:cs typeface="Arial" panose="020B0604020202020204" pitchFamily="34" charset="0"/>
                <a:sym typeface="+mn-ea"/>
              </a:rPr>
              <a:t>Reference:</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1. RP-231013, Revised WID for Low NR band 4Rx and 3Tx, OPPO</a:t>
            </a:r>
            <a:endParaRPr lang="en-US" altLang="en-US" sz="10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2. RP-240251, Revised WID: Rel-18 4Rx for NR bands for FWA (Fixed Wireless Access) UEs (&lt;2.6GHz) and handheld UEs (1GHz to 2.6GHz), ZTE, China Telecom</a:t>
            </a:r>
            <a:endParaRPr lang="en-US" altLang="en-US" sz="10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dirty="0"/>
          </a:p>
          <a:p>
            <a:pPr marL="0" indent="0">
              <a:buFont typeface="Arial" panose="020B0604020202020204" pitchFamily="34" charset="0"/>
              <a:buNone/>
            </a:pPr>
            <a:endParaRPr kumimoji="1" lang="zh-CN" altLang="en-US" sz="1000"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5352" y="214312"/>
            <a:ext cx="8799195" cy="329565"/>
          </a:xfrm>
        </p:spPr>
        <p:txBody>
          <a:bodyPr/>
          <a:lstStyle/>
          <a:p>
            <a:r>
              <a:rPr lang="en-US" dirty="0"/>
              <a:t>Motivation </a:t>
            </a:r>
            <a:endParaRPr lang="en-US" dirty="0"/>
          </a:p>
        </p:txBody>
      </p:sp>
      <p:sp>
        <p:nvSpPr>
          <p:cNvPr id="6" name="文本框 5"/>
          <p:cNvSpPr txBox="1"/>
          <p:nvPr/>
        </p:nvSpPr>
        <p:spPr>
          <a:xfrm>
            <a:off x="251847" y="768211"/>
            <a:ext cx="8639810" cy="422402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The impacted RF requirements for 4Rx for handheld UE and FWA UE are the same, which are the ΔR</a:t>
            </a:r>
            <a:r>
              <a:rPr lang="en-US" altLang="en-US" sz="1400" baseline="-25000" dirty="0">
                <a:latin typeface="Arial" panose="020B0604020202020204" pitchFamily="34" charset="0"/>
                <a:cs typeface="Arial" panose="020B0604020202020204" pitchFamily="34" charset="0"/>
                <a:sym typeface="+mn-ea"/>
              </a:rPr>
              <a:t>IB,4R</a:t>
            </a:r>
            <a:r>
              <a:rPr lang="en-US" altLang="en-US" sz="1400" dirty="0">
                <a:latin typeface="Arial" panose="020B0604020202020204" pitchFamily="34" charset="0"/>
                <a:cs typeface="Arial" panose="020B0604020202020204" pitchFamily="34" charset="0"/>
                <a:sym typeface="+mn-ea"/>
              </a:rPr>
              <a:t> requirements in Table 7.3.2-2 in TS38.101-1.</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All of the general RF requirements related to 4Rx for low frequency NR bands for handheld UE have already been completed. </a:t>
            </a:r>
            <a:endParaRPr lang="en-US" altLang="en-US" sz="10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Supporting 4Rx in low bands for handheld UE is an optional feature.</a:t>
            </a:r>
            <a:endParaRPr lang="en-US" altLang="en-US" sz="10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For a certain &lt;1GHz band, the </a:t>
            </a:r>
            <a:r>
              <a:rPr lang="en-US" altLang="en-US" sz="1000" dirty="0">
                <a:latin typeface="Arial" panose="020B0604020202020204" pitchFamily="34" charset="0"/>
                <a:cs typeface="Arial" panose="020B0604020202020204" pitchFamily="34" charset="0"/>
                <a:sym typeface="+mn-ea"/>
              </a:rPr>
              <a:t> ΔR</a:t>
            </a:r>
            <a:r>
              <a:rPr lang="en-US" altLang="en-US" sz="1000" baseline="-25000" dirty="0">
                <a:latin typeface="Arial" panose="020B0604020202020204" pitchFamily="34" charset="0"/>
                <a:cs typeface="Arial" panose="020B0604020202020204" pitchFamily="34" charset="0"/>
                <a:sym typeface="+mn-ea"/>
              </a:rPr>
              <a:t>IB,4R</a:t>
            </a:r>
            <a:r>
              <a:rPr lang="en-US" altLang="en-US" sz="1000" dirty="0">
                <a:latin typeface="Arial" panose="020B0604020202020204" pitchFamily="34" charset="0"/>
                <a:cs typeface="Arial" panose="020B0604020202020204" pitchFamily="34" charset="0"/>
                <a:sym typeface="+mn-ea"/>
              </a:rPr>
              <a:t> </a:t>
            </a:r>
            <a:r>
              <a:rPr lang="en-US" altLang="en-US" sz="1000" dirty="0">
                <a:latin typeface="Arial" panose="020B0604020202020204" pitchFamily="34" charset="0"/>
                <a:cs typeface="Arial" panose="020B0604020202020204" pitchFamily="34" charset="0"/>
                <a:sym typeface="+mn-ea"/>
              </a:rPr>
              <a:t>requirements are different when 4Rx operation is supported by FWA form factor UE and handheld UE.</a:t>
            </a:r>
            <a:r>
              <a:rPr lang="en-US" altLang="en-US" sz="1200" dirty="0">
                <a:latin typeface="Arial" panose="020B0604020202020204" pitchFamily="34" charset="0"/>
                <a:cs typeface="Arial" panose="020B0604020202020204" pitchFamily="34" charset="0"/>
                <a:sym typeface="+mn-ea"/>
              </a:rPr>
              <a:t>  </a:t>
            </a:r>
            <a:endParaRPr lang="en-US" altLang="en-US" sz="12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Low frequency bands(especially &lt;1GHz) are valuable for their large coverage but with the drawback of lower throughput due to smaller BW (typically not larger than 30MHz) and less antennas in handheld UE (now only 2Rx). </a:t>
            </a:r>
            <a:endParaRPr lang="en-US" altLang="en-US" sz="10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Increasing antennas number (from 2Rx to 4Rx) can provide higher throughput and better coverage</a:t>
            </a:r>
            <a:endParaRPr lang="en-US" altLang="en-US" sz="10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Some demands for 4Rx for low frequency NR band for handheld UE from operators can be found in the following:</a:t>
            </a: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endParaRPr>
          </a:p>
        </p:txBody>
      </p:sp>
      <p:graphicFrame>
        <p:nvGraphicFramePr>
          <p:cNvPr id="5" name="表格 4"/>
          <p:cNvGraphicFramePr/>
          <p:nvPr>
            <p:custDataLst>
              <p:tags r:id="rId1"/>
            </p:custDataLst>
          </p:nvPr>
        </p:nvGraphicFramePr>
        <p:xfrm>
          <a:off x="357505" y="3674110"/>
          <a:ext cx="8428990" cy="457200"/>
        </p:xfrm>
        <a:graphic>
          <a:graphicData uri="http://schemas.openxmlformats.org/drawingml/2006/table">
            <a:tbl>
              <a:tblPr firstRow="1" bandRow="1">
                <a:tableStyleId>{5940675A-B579-460E-94D1-54222C63F5DA}</a:tableStyleId>
              </a:tblPr>
              <a:tblGrid>
                <a:gridCol w="466725"/>
                <a:gridCol w="1744345"/>
                <a:gridCol w="1913255"/>
                <a:gridCol w="2417445"/>
                <a:gridCol w="1887220"/>
              </a:tblGrid>
              <a:tr h="152400">
                <a:tc>
                  <a:txBody>
                    <a:bodyPr/>
                    <a:p>
                      <a:pPr indent="0" algn="ctr">
                        <a:buNone/>
                      </a:pP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solidFill>
                            <a:srgbClr val="000000"/>
                          </a:solidFill>
                          <a:latin typeface="Arial" panose="020B0604020202020204" pitchFamily="34" charset="0"/>
                          <a:cs typeface="Arial" panose="020B0604020202020204" pitchFamily="34" charset="0"/>
                        </a:rPr>
                        <a:t>Contact name, company</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solidFill>
                            <a:srgbClr val="000000"/>
                          </a:solidFill>
                          <a:latin typeface="Arial" panose="020B0604020202020204" pitchFamily="34" charset="0"/>
                          <a:cs typeface="Arial" panose="020B0604020202020204" pitchFamily="34" charset="0"/>
                        </a:rPr>
                        <a:t>Contact email</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solidFill>
                            <a:srgbClr val="000000"/>
                          </a:solidFill>
                          <a:latin typeface="Arial" panose="020B0604020202020204" pitchFamily="34" charset="0"/>
                          <a:cs typeface="Arial" panose="020B0604020202020204" pitchFamily="34" charset="0"/>
                        </a:rPr>
                        <a:t>Other supporting companies</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solidFill>
                            <a:srgbClr val="000000"/>
                          </a:solidFill>
                          <a:latin typeface="Arial" panose="020B0604020202020204" pitchFamily="34" charset="0"/>
                          <a:cs typeface="Arial" panose="020B0604020202020204" pitchFamily="34" charset="0"/>
                        </a:rPr>
                        <a:t>Additional information</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r>
              <a:tr h="152400">
                <a:tc>
                  <a:txBody>
                    <a:bodyPr/>
                    <a:p>
                      <a:pPr indent="0">
                        <a:buNone/>
                      </a:pPr>
                      <a:r>
                        <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rPr>
                        <a:t>n85</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Bill Shvodian, T-Mobile USA</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Bill.shvodian@t-mobile.com</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Ericsson, Nokia, Deutsche Telekom</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Note:4Rx is for handheld UE</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52400">
                <a:tc>
                  <a:txBody>
                    <a:bodyPr/>
                    <a:p>
                      <a:pPr indent="0">
                        <a:buNone/>
                      </a:pPr>
                      <a:r>
                        <a:rPr lang="en-US" sz="1000" b="0">
                          <a:solidFill>
                            <a:srgbClr val="000000"/>
                          </a:solidFill>
                          <a:latin typeface="Arial" panose="020B0604020202020204" pitchFamily="34" charset="0"/>
                          <a:cs typeface="Arial" panose="020B0604020202020204" pitchFamily="34" charset="0"/>
                        </a:rPr>
                        <a:t>n13</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Yuanyuan Zhang, Samsung</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tina55.zhang@samsung.com</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Bell Mobility, TELUS, Nokia, Ericsson</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000" b="0">
                          <a:solidFill>
                            <a:srgbClr val="000000"/>
                          </a:solidFill>
                          <a:latin typeface="Arial" panose="020B0604020202020204" pitchFamily="34" charset="0"/>
                          <a:cs typeface="Arial" panose="020B0604020202020204" pitchFamily="34" charset="0"/>
                        </a:rPr>
                        <a:t>Note:4Rx is for handheld UE </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5352" y="214312"/>
            <a:ext cx="8799195" cy="329565"/>
          </a:xfrm>
        </p:spPr>
        <p:txBody>
          <a:bodyPr/>
          <a:lstStyle/>
          <a:p>
            <a:r>
              <a:rPr lang="en-US" dirty="0"/>
              <a:t>Motivation(Cont’d) </a:t>
            </a:r>
            <a:endParaRPr lang="en-US" dirty="0"/>
          </a:p>
        </p:txBody>
      </p:sp>
      <p:sp>
        <p:nvSpPr>
          <p:cNvPr id="6" name="文本框 5"/>
          <p:cNvSpPr txBox="1"/>
          <p:nvPr/>
        </p:nvSpPr>
        <p:spPr>
          <a:xfrm>
            <a:off x="251847" y="768211"/>
            <a:ext cx="8639810" cy="422402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Considering the demands from operators, and more low frequency NR bands may be requested by operators to support 4Rx for FWA UE and/or handheld UE in future, by using the current approach,</a:t>
            </a:r>
            <a:r>
              <a:rPr lang="en-US" altLang="en-US" sz="1400" dirty="0">
                <a:solidFill>
                  <a:srgbClr val="FF0000"/>
                </a:solidFill>
                <a:latin typeface="Arial" panose="020B0604020202020204" pitchFamily="34" charset="0"/>
                <a:cs typeface="Arial" panose="020B0604020202020204" pitchFamily="34" charset="0"/>
                <a:sym typeface="+mn-ea"/>
              </a:rPr>
              <a:t> </a:t>
            </a:r>
            <a:r>
              <a:rPr lang="en-US" altLang="en-US" sz="1400" dirty="0">
                <a:latin typeface="Arial" panose="020B0604020202020204" pitchFamily="34" charset="0"/>
                <a:cs typeface="Arial" panose="020B0604020202020204" pitchFamily="34" charset="0"/>
                <a:sym typeface="+mn-ea"/>
              </a:rPr>
              <a:t>individual WIDs will be needed for different bands, which is not an efficient way for RAN4 WIDs management.</a:t>
            </a: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Using Basket WID appoarch is an </a:t>
            </a:r>
            <a:r>
              <a:rPr lang="en-US" altLang="en-US" sz="1400" dirty="0">
                <a:latin typeface="Arial" panose="020B0604020202020204" pitchFamily="34" charset="0"/>
                <a:cs typeface="Arial" panose="020B0604020202020204" pitchFamily="34" charset="0"/>
                <a:sym typeface="+mn-ea"/>
              </a:rPr>
              <a:t>efficient and routine way, however, to bulit a separate basket WID only for 4Rx for low frequency(&lt;1GHz) NR bands for handheld UE would cause redundancy and fragment due to there was already a basekt WID of 4Rx_NR_bands_R18 to do the similar work.</a:t>
            </a: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Therefore, it is proposed to</a:t>
            </a:r>
            <a:r>
              <a:rPr lang="en-US" altLang="en-US" sz="1400" dirty="0">
                <a:solidFill>
                  <a:schemeClr val="tx1"/>
                </a:solidFill>
                <a:latin typeface="Arial" panose="020B0604020202020204" pitchFamily="34" charset="0"/>
                <a:cs typeface="Arial" panose="020B0604020202020204" pitchFamily="34" charset="0"/>
                <a:sym typeface="+mn-ea"/>
              </a:rPr>
              <a:t> include the </a:t>
            </a:r>
            <a:r>
              <a:rPr lang="en-US" altLang="en-US" sz="1400" dirty="0">
                <a:solidFill>
                  <a:schemeClr val="tx1"/>
                </a:solidFill>
                <a:latin typeface="Arial" panose="020B0604020202020204" pitchFamily="34" charset="0"/>
                <a:cs typeface="Arial" panose="020B0604020202020204" pitchFamily="34" charset="0"/>
                <a:sym typeface="+mn-ea"/>
              </a:rPr>
              <a:t>low frequency (&lt;1GHz) NR bands to </a:t>
            </a:r>
            <a:r>
              <a:rPr lang="en-US" altLang="en-US" sz="1400" dirty="0" smtClean="0">
                <a:solidFill>
                  <a:schemeClr val="tx1"/>
                </a:solidFill>
                <a:latin typeface="Arial" panose="020B0604020202020204" pitchFamily="34" charset="0"/>
                <a:cs typeface="Arial" panose="020B0604020202020204" pitchFamily="34" charset="0"/>
                <a:sym typeface="+mn-ea"/>
              </a:rPr>
              <a:t>support </a:t>
            </a:r>
            <a:r>
              <a:rPr lang="en-US" altLang="en-US" sz="1400" dirty="0">
                <a:solidFill>
                  <a:schemeClr val="tx1"/>
                </a:solidFill>
                <a:latin typeface="Arial" panose="020B0604020202020204" pitchFamily="34" charset="0"/>
                <a:cs typeface="Arial" panose="020B0604020202020204" pitchFamily="34" charset="0"/>
                <a:sym typeface="+mn-ea"/>
              </a:rPr>
              <a:t>4Rx for handheld UE in Rel-19 basket WID of 4Rx FR1 band.</a:t>
            </a:r>
            <a:endParaRPr lang="en-US" altLang="en-US" sz="14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solidFill>
                <a:srgbClr val="FF0000"/>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742950" lvl="1" indent="-285750" algn="l">
              <a:spcAft>
                <a:spcPts val="900"/>
              </a:spcAft>
              <a:buClrTx/>
              <a:buSzTx/>
              <a:buFont typeface="Arial" panose="020B0604020202020204" pitchFamily="34" charset="0"/>
              <a:buChar char="•"/>
            </a:pPr>
            <a:endParaRPr lang="en-US" altLang="en-US" sz="1200" dirty="0">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237" y="138477"/>
            <a:ext cx="3956331" cy="329275"/>
          </a:xfrm>
        </p:spPr>
        <p:txBody>
          <a:bodyPr/>
          <a:lstStyle/>
          <a:p>
            <a:r>
              <a:rPr lang="en-US" dirty="0"/>
              <a:t>Proposals</a:t>
            </a:r>
            <a:endParaRPr lang="en-US" sz="2000" dirty="0"/>
          </a:p>
        </p:txBody>
      </p:sp>
      <p:sp>
        <p:nvSpPr>
          <p:cNvPr id="4" name="内容占位符 3"/>
          <p:cNvSpPr>
            <a:spLocks noGrp="1"/>
          </p:cNvSpPr>
          <p:nvPr>
            <p:ph idx="12"/>
          </p:nvPr>
        </p:nvSpPr>
        <p:spPr>
          <a:xfrm>
            <a:off x="274237" y="904209"/>
            <a:ext cx="8327070" cy="3763645"/>
          </a:xfrm>
        </p:spPr>
        <p:txBody>
          <a:bodyPr/>
          <a:lstStyle/>
          <a:p>
            <a:pPr marL="285750" indent="-285750" latinLnBrk="0">
              <a:spcBef>
                <a:spcPts val="0"/>
              </a:spcBef>
              <a:spcAft>
                <a:spcPts val="900"/>
              </a:spcAft>
              <a:buFont typeface="Wingdings" panose="05000000000000000000" charset="0"/>
              <a:buChar char="n"/>
            </a:pPr>
            <a:r>
              <a:rPr lang="en-US" sz="1400" b="1" dirty="0">
                <a:solidFill>
                  <a:schemeClr val="tx1"/>
                </a:solidFill>
                <a:sym typeface="+mn-ea"/>
              </a:rPr>
              <a:t>Proposal 1: I</a:t>
            </a:r>
            <a:r>
              <a:rPr lang="en-US" sz="1400" b="1">
                <a:solidFill>
                  <a:schemeClr val="tx1"/>
                </a:solidFill>
                <a:sym typeface="+mn-ea"/>
              </a:rPr>
              <a:t>t is proposed to include the low frequency (&lt;1GHz) NR bands to support 4Rx for handheld UE in Rel-19 basket WID of 4Rx FR1 band.</a:t>
            </a:r>
            <a:endParaRPr lang="en-US" altLang="en-US" sz="1400" dirty="0">
              <a:latin typeface="Arial" panose="020B0604020202020204" pitchFamily="34" charset="0"/>
              <a:cs typeface="Arial" panose="020B0604020202020204" pitchFamily="34" charset="0"/>
              <a:sym typeface="+mn-ea"/>
            </a:endParaRPr>
          </a:p>
          <a:p>
            <a:pPr marL="285750" indent="-285750" latinLnBrk="0">
              <a:spcBef>
                <a:spcPts val="0"/>
              </a:spcBef>
              <a:spcAft>
                <a:spcPts val="900"/>
              </a:spcAft>
              <a:buFont typeface="Wingdings" panose="05000000000000000000" charset="0"/>
              <a:buChar char="n"/>
            </a:pPr>
            <a:r>
              <a:rPr lang="en-US" sz="1400" b="1">
                <a:sym typeface="+mn-ea"/>
              </a:rPr>
              <a:t>Proposal 2: The objection is proposed as follow:     </a:t>
            </a:r>
            <a:endParaRPr lang="en-US" sz="1400" b="1">
              <a:sym typeface="+mn-ea"/>
            </a:endParaRPr>
          </a:p>
          <a:p>
            <a:pPr marL="0" indent="457200" latinLnBrk="0">
              <a:spcBef>
                <a:spcPts val="0"/>
              </a:spcBef>
              <a:spcAft>
                <a:spcPts val="900"/>
              </a:spcAft>
              <a:buFont typeface="Wingdings" panose="05000000000000000000" charset="0"/>
              <a:buNone/>
            </a:pPr>
            <a:r>
              <a:rPr lang="en-US" sz="1400" b="1">
                <a:sym typeface="+mn-ea"/>
              </a:rPr>
              <a:t></a:t>
            </a:r>
            <a:r>
              <a:rPr lang="en-US" sz="1200">
                <a:sym typeface="+mn-ea"/>
              </a:rPr>
              <a:t>Specify the 4Rx REFSENS requirement for NR FR1 bands </a:t>
            </a:r>
            <a:endParaRPr lang="en-US" sz="1200">
              <a:sym typeface="+mn-ea"/>
            </a:endParaRPr>
          </a:p>
          <a:p>
            <a:pPr marL="1200150" lvl="2" indent="-285750" latinLnBrk="0">
              <a:spcBef>
                <a:spcPts val="0"/>
              </a:spcBef>
              <a:spcAft>
                <a:spcPts val="900"/>
              </a:spcAft>
              <a:buFont typeface="Wingdings" panose="05000000000000000000" charset="0"/>
              <a:buChar char="n"/>
            </a:pPr>
            <a:r>
              <a:rPr lang="en-US" sz="1000">
                <a:latin typeface="Arial" panose="020B0604020202020204" pitchFamily="34" charset="0"/>
                <a:cs typeface="Arial" panose="020B0604020202020204" pitchFamily="34" charset="0"/>
                <a:sym typeface="+mn-ea"/>
              </a:rPr>
              <a:t>Support of 4Rx for the bands &lt;2.6GHz added in this WI is optional</a:t>
            </a:r>
            <a:endParaRPr lang="en-US" sz="1200">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ags/tag1.xml><?xml version="1.0" encoding="utf-8"?>
<p:tagLst xmlns:p="http://schemas.openxmlformats.org/presentationml/2006/main">
  <p:tag name="TABLE_ENDDRAG_ORIGIN_RECT" val="663*60"/>
  <p:tag name="TABLE_ENDDRAG_RECT" val="28*248*663*60"/>
</p:tagLst>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3462</Words>
  <Application>WPS 演示</Application>
  <PresentationFormat>全屏显示(16:9)</PresentationFormat>
  <Paragraphs>90</Paragraphs>
  <Slides>6</Slides>
  <Notes>4</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6</vt:i4>
      </vt:variant>
    </vt:vector>
  </HeadingPairs>
  <TitlesOfParts>
    <vt:vector size="19" baseType="lpstr">
      <vt:lpstr>Arial</vt:lpstr>
      <vt:lpstr>宋体</vt:lpstr>
      <vt:lpstr>Wingdings</vt:lpstr>
      <vt:lpstr>Calibri</vt:lpstr>
      <vt:lpstr>微软雅黑</vt:lpstr>
      <vt:lpstr>Arial</vt:lpstr>
      <vt:lpstr>Heiti SC Light</vt:lpstr>
      <vt:lpstr>MS PGothic</vt:lpstr>
      <vt:lpstr>Wingdings</vt:lpstr>
      <vt:lpstr>Arial Unicode MS</vt:lpstr>
      <vt:lpstr>ZTE-Internal use only-16X9</vt:lpstr>
      <vt:lpstr>1_ZTE-Internal use only-16X9</vt:lpstr>
      <vt:lpstr>正文</vt:lpstr>
      <vt:lpstr>PowerPoint 演示文稿</vt:lpstr>
      <vt:lpstr>Backgroud</vt:lpstr>
      <vt:lpstr>Motivation </vt:lpstr>
      <vt:lpstr>Motivation(Cont’d) </vt:lpstr>
      <vt:lpstr>Proposals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ZTE_Wubin</cp:lastModifiedBy>
  <cp:revision>1702</cp:revision>
  <dcterms:created xsi:type="dcterms:W3CDTF">2015-07-28T09:06:00Z</dcterms:created>
  <dcterms:modified xsi:type="dcterms:W3CDTF">2024-05-13T08:38:08Z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5EB02C54A3D34A26A9FB80E923D627C1</vt:lpwstr>
  </property>
</Properties>
</file>