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bookmarkIdSeed="3">
  <p:sldMasterIdLst>
    <p:sldMasterId id="2147483696" r:id="rId1"/>
    <p:sldMasterId id="2147484668" r:id="rId2"/>
  </p:sldMasterIdLst>
  <p:notesMasterIdLst>
    <p:notesMasterId r:id="rId12"/>
  </p:notesMasterIdLst>
  <p:handoutMasterIdLst>
    <p:handoutMasterId r:id="rId13"/>
  </p:handoutMasterIdLst>
  <p:sldIdLst>
    <p:sldId id="256" r:id="rId3"/>
    <p:sldId id="309" r:id="rId4"/>
    <p:sldId id="310" r:id="rId5"/>
    <p:sldId id="311" r:id="rId6"/>
    <p:sldId id="312" r:id="rId7"/>
    <p:sldId id="316" r:id="rId8"/>
    <p:sldId id="313" r:id="rId9"/>
    <p:sldId id="314" r:id="rId10"/>
    <p:sldId id="315" r:id="rId11"/>
  </p:sldIdLst>
  <p:sldSz cx="9144000" cy="6858000" type="screen4x3"/>
  <p:notesSz cx="6797675" cy="9926638"/>
  <p:embeddedFontLst>
    <p:embeddedFont>
      <p:font typeface="휴먼고딕" panose="020B0600000101010101" charset="-127"/>
      <p:regular r:id="rId14"/>
    </p:embeddedFont>
    <p:embeddedFont>
      <p:font typeface="HY강M" panose="020B0600000101010101" charset="-127"/>
      <p:regular r:id="rId15"/>
    </p:embeddedFont>
    <p:embeddedFont>
      <p:font typeface="HY견고딕" panose="02030600000101010101" pitchFamily="18" charset="-127"/>
      <p:regular r:id="rId16"/>
    </p:embeddedFont>
    <p:embeddedFont>
      <p:font typeface="Wingdings 2" panose="05020102010507070707" pitchFamily="18" charset="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휴먼둥근헤드라인" panose="02030504000101010101" pitchFamily="18" charset="-127"/>
      <p:regular r:id="rId22"/>
    </p:embeddedFont>
    <p:embeddedFont>
      <p:font typeface="맑은 고딕" panose="020B0503020000020004" pitchFamily="50" charset="-127"/>
      <p:regular r:id="rId23"/>
      <p:bold r:id="rId24"/>
    </p:embeddedFont>
    <p:embeddedFont>
      <p:font typeface="HY얕은샘물M" panose="02030600000101010101" pitchFamily="18" charset="-127"/>
      <p:regular r:id="rId25"/>
    </p:embeddedFont>
    <p:embeddedFont>
      <p:font typeface="Tw Cen MT" panose="020B0602020104020603" pitchFamily="34" charset="0"/>
      <p:regular r:id="rId26"/>
      <p:bold r:id="rId27"/>
      <p:italic r:id="rId28"/>
      <p:boldItalic r:id="rId29"/>
    </p:embeddedFont>
  </p:embeddedFontLst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6600"/>
    <a:srgbClr val="92D050"/>
    <a:srgbClr val="0000FF"/>
    <a:srgbClr val="008000"/>
    <a:srgbClr val="CCFF99"/>
    <a:srgbClr val="6600CC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72" autoAdjust="0"/>
    <p:restoredTop sz="95066" autoAdjust="0"/>
  </p:normalViewPr>
  <p:slideViewPr>
    <p:cSldViewPr>
      <p:cViewPr varScale="1">
        <p:scale>
          <a:sx n="107" d="100"/>
          <a:sy n="107" d="100"/>
        </p:scale>
        <p:origin x="105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976" y="-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072" cy="496412"/>
          </a:xfrm>
          <a:prstGeom prst="rect">
            <a:avLst/>
          </a:prstGeom>
        </p:spPr>
        <p:txBody>
          <a:bodyPr vert="horz" lIns="92034" tIns="46017" rIns="92034" bIns="4601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1002" y="1"/>
            <a:ext cx="2945072" cy="496412"/>
          </a:xfrm>
          <a:prstGeom prst="rect">
            <a:avLst/>
          </a:prstGeom>
        </p:spPr>
        <p:txBody>
          <a:bodyPr vert="horz" lIns="92034" tIns="46017" rIns="92034" bIns="46017" rtlCol="0"/>
          <a:lstStyle>
            <a:lvl1pPr algn="r">
              <a:defRPr sz="1200"/>
            </a:lvl1pPr>
          </a:lstStyle>
          <a:p>
            <a:fld id="{6A984006-04EE-40EC-9E8C-2BA3C30A26B8}" type="datetimeFigureOut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630"/>
            <a:ext cx="2945072" cy="496411"/>
          </a:xfrm>
          <a:prstGeom prst="rect">
            <a:avLst/>
          </a:prstGeom>
        </p:spPr>
        <p:txBody>
          <a:bodyPr vert="horz" lIns="92034" tIns="46017" rIns="92034" bIns="4601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1002" y="9428630"/>
            <a:ext cx="2945072" cy="496411"/>
          </a:xfrm>
          <a:prstGeom prst="rect">
            <a:avLst/>
          </a:prstGeom>
        </p:spPr>
        <p:txBody>
          <a:bodyPr vert="horz" lIns="92034" tIns="46017" rIns="92034" bIns="46017" rtlCol="0" anchor="b"/>
          <a:lstStyle>
            <a:lvl1pPr algn="r">
              <a:defRPr sz="1200"/>
            </a:lvl1pPr>
          </a:lstStyle>
          <a:p>
            <a:fld id="{E33B757B-9135-4300-83B7-CE0F03A6A9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4730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341" cy="495696"/>
          </a:xfrm>
          <a:prstGeom prst="rect">
            <a:avLst/>
          </a:prstGeom>
        </p:spPr>
        <p:txBody>
          <a:bodyPr vert="horz" lIns="91548" tIns="45774" rIns="91548" bIns="4577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744" y="1"/>
            <a:ext cx="2945341" cy="495696"/>
          </a:xfrm>
          <a:prstGeom prst="rect">
            <a:avLst/>
          </a:prstGeom>
        </p:spPr>
        <p:txBody>
          <a:bodyPr vert="horz" lIns="91548" tIns="45774" rIns="91548" bIns="4577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65AF093-8853-4057-8574-CC016038F9BA}" type="datetimeFigureOut">
              <a:rPr lang="ko-KR" altLang="en-US"/>
              <a:pPr>
                <a:defRPr/>
              </a:pPr>
              <a:t>2024-05-11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8" tIns="45774" rIns="91548" bIns="45774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15471"/>
            <a:ext cx="5438777" cy="4466035"/>
          </a:xfrm>
          <a:prstGeom prst="rect">
            <a:avLst/>
          </a:prstGeom>
        </p:spPr>
        <p:txBody>
          <a:bodyPr vert="horz" lIns="91548" tIns="45774" rIns="91548" bIns="45774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429354"/>
            <a:ext cx="2945341" cy="495696"/>
          </a:xfrm>
          <a:prstGeom prst="rect">
            <a:avLst/>
          </a:prstGeom>
        </p:spPr>
        <p:txBody>
          <a:bodyPr vert="horz" lIns="91548" tIns="45774" rIns="91548" bIns="4577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744" y="9429354"/>
            <a:ext cx="2945341" cy="495696"/>
          </a:xfrm>
          <a:prstGeom prst="rect">
            <a:avLst/>
          </a:prstGeom>
        </p:spPr>
        <p:txBody>
          <a:bodyPr vert="horz" lIns="91548" tIns="45774" rIns="91548" bIns="4577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5A685F6-37C9-4D44-9DAB-26FE1E48007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30202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685F6-37C9-4D44-9DAB-26FE1E48007B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2471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685F6-37C9-4D44-9DAB-26FE1E48007B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6984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685F6-37C9-4D44-9DAB-26FE1E48007B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5446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685F6-37C9-4D44-9DAB-26FE1E48007B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778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685F6-37C9-4D44-9DAB-26FE1E48007B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5650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685F6-37C9-4D44-9DAB-26FE1E48007B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9466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685F6-37C9-4D44-9DAB-26FE1E48007B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8979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685F6-37C9-4D44-9DAB-26FE1E48007B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0114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white">
          <a:xfrm>
            <a:off x="0" y="58054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-9525" y="6143625"/>
            <a:ext cx="2249488" cy="38893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359025" y="6143625"/>
            <a:ext cx="6784975" cy="37623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0" name="Picture 8" descr="C:\Documents and Settings\YANG HYEMIN\My Documents\네이트온 받은 파일\MSI signature.gif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283" y="6191250"/>
            <a:ext cx="1152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1428728" y="1556792"/>
            <a:ext cx="6477000" cy="1828800"/>
          </a:xfrm>
        </p:spPr>
        <p:txBody>
          <a:bodyPr/>
          <a:lstStyle>
            <a:lvl1pPr algn="ctr">
              <a:defRPr cap="all" baseline="0">
                <a:solidFill>
                  <a:schemeClr val="accent1">
                    <a:lumMod val="50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2411760" y="4033664"/>
            <a:ext cx="4320480" cy="13681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lumMod val="85000"/>
                    <a:lumOff val="1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3615383" y="6176337"/>
            <a:ext cx="5493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1" kern="1200" dirty="0" smtClean="0"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+mn-cs"/>
              </a:rPr>
              <a:t>Radio Research Center for Next-Generation Mobile Radio Characterization</a:t>
            </a:r>
          </a:p>
        </p:txBody>
      </p:sp>
    </p:spTree>
    <p:extLst>
      <p:ext uri="{BB962C8B-B14F-4D97-AF65-F5344CB8AC3E}">
        <p14:creationId xmlns:p14="http://schemas.microsoft.com/office/powerpoint/2010/main" val="4179280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C983-123C-42DF-B45F-207A17708D8F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5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89A4A-42AE-4E7A-80C1-EC3D331DFE0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085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직사각형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직사각형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DF007-7D96-478F-9763-CE62E058A5F3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036E7-1800-4BDE-8F38-2EBAD4C3A67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7081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462690-A92D-4937-AE10-5804B09FE3D3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0487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 userDrawn="1"/>
        </p:nvGrpSpPr>
        <p:grpSpPr>
          <a:xfrm>
            <a:off x="250700" y="1124744"/>
            <a:ext cx="8713788" cy="5326620"/>
            <a:chOff x="209550" y="1124745"/>
            <a:chExt cx="8713788" cy="5256584"/>
          </a:xfrm>
        </p:grpSpPr>
        <p:sp>
          <p:nvSpPr>
            <p:cNvPr id="8" name="AutoShape 392"/>
            <p:cNvSpPr>
              <a:spLocks noChangeArrowheads="1"/>
            </p:cNvSpPr>
            <p:nvPr/>
          </p:nvSpPr>
          <p:spPr bwMode="auto">
            <a:xfrm>
              <a:off x="209550" y="1124745"/>
              <a:ext cx="8713788" cy="5256584"/>
            </a:xfrm>
            <a:prstGeom prst="roundRect">
              <a:avLst>
                <a:gd name="adj" fmla="val 796"/>
              </a:avLst>
            </a:prstGeom>
            <a:gradFill rotWithShape="1">
              <a:gsLst>
                <a:gs pos="0">
                  <a:srgbClr val="CAEAFC"/>
                </a:gs>
                <a:gs pos="100000">
                  <a:srgbClr val="98D5FA"/>
                </a:gs>
              </a:gsLst>
              <a:lin ang="5400000" scaled="1"/>
            </a:gradFill>
            <a:ln w="28575" algn="ctr">
              <a:solidFill>
                <a:srgbClr val="3A8CD4"/>
              </a:solidFill>
              <a:round/>
              <a:headEnd/>
              <a:tailEnd/>
            </a:ln>
          </p:spPr>
          <p:txBody>
            <a:bodyPr wrap="none" tIns="0" bIns="0"/>
            <a:lstStyle/>
            <a:p>
              <a:pPr>
                <a:lnSpc>
                  <a:spcPct val="90000"/>
                </a:lnSpc>
              </a:pPr>
              <a:endParaRPr lang="ko-KR" altLang="en-US" sz="1500">
                <a:solidFill>
                  <a:srgbClr val="99CC00"/>
                </a:solidFill>
                <a:latin typeface="Arial" charset="0"/>
              </a:endParaRPr>
            </a:p>
          </p:txBody>
        </p:sp>
        <p:sp>
          <p:nvSpPr>
            <p:cNvPr id="9" name="AutoShape 393"/>
            <p:cNvSpPr>
              <a:spLocks noChangeArrowheads="1"/>
            </p:cNvSpPr>
            <p:nvPr/>
          </p:nvSpPr>
          <p:spPr bwMode="auto">
            <a:xfrm>
              <a:off x="284248" y="1196752"/>
              <a:ext cx="8564391" cy="5112570"/>
            </a:xfrm>
            <a:prstGeom prst="roundRect">
              <a:avLst>
                <a:gd name="adj" fmla="val 42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84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lvl="1" algn="just">
                <a:spcBef>
                  <a:spcPts val="800"/>
                </a:spcBef>
                <a:buClr>
                  <a:srgbClr val="2C2CAE"/>
                </a:buClr>
                <a:buSzPct val="130000"/>
              </a:pPr>
              <a:endParaRPr lang="en-US" altLang="ko-KR" sz="2000" b="1" dirty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05273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ko-KR" altLang="en-US" sz="3200" kern="1200" dirty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휴먼둥근헤드라인" pitchFamily="18" charset="-127"/>
                <a:ea typeface="휴먼둥근헤드라인" pitchFamily="18" charset="-127"/>
                <a:cs typeface="+mn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395536" y="1268760"/>
            <a:ext cx="8496944" cy="49685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FontTx/>
              <a:buBlip>
                <a:blip r:embed="rId2"/>
              </a:buBlip>
              <a:defRPr sz="2400">
                <a:solidFill>
                  <a:srgbClr val="000099"/>
                </a:solidFill>
                <a:latin typeface="+mn-ea"/>
                <a:ea typeface="+mn-ea"/>
              </a:defRPr>
            </a:lvl1pPr>
            <a:lvl2pPr marL="742950" indent="-285750">
              <a:buClr>
                <a:srgbClr val="0000FF"/>
              </a:buClr>
              <a:buFont typeface="Wingdings" pitchFamily="2" charset="2"/>
              <a:buChar char="Ø"/>
              <a:defRPr sz="2000" b="1">
                <a:latin typeface="+mn-ea"/>
                <a:ea typeface="휴먼고딕" pitchFamily="2" charset="-127"/>
              </a:defRPr>
            </a:lvl2pPr>
            <a:lvl3pPr marL="1057275" indent="-342900">
              <a:buClr>
                <a:srgbClr val="0000FF"/>
              </a:buClr>
              <a:buFont typeface="Wingdings" pitchFamily="2" charset="2"/>
              <a:buChar char="ü"/>
              <a:defRPr sz="1800">
                <a:latin typeface="+mn-ea"/>
              </a:defRPr>
            </a:lvl3pPr>
            <a:lvl4pPr>
              <a:defRPr sz="1600">
                <a:latin typeface="+mn-ea"/>
              </a:defRPr>
            </a:lvl4pPr>
            <a:lvl5pPr>
              <a:defRPr sz="1400">
                <a:latin typeface="+mn-ea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69E2EC-56F0-41AE-93CB-4BD1A65A8824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81152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8137707-8FED-4DB3-A036-CA6B78163F09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7080096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5824A8-B3D3-4E68-B9B7-20091B199316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67153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D5985A1-B20C-439B-9FBC-71619284446C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0098138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6EB8A2-CF69-46B6-B032-37805074CFBF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25326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39933F98-360B-4D14-B0CC-A315411E0A77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7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>
            <a:lvl1pPr>
              <a:defRPr b="1">
                <a:latin typeface="+mn-ea"/>
                <a:ea typeface="+mn-ea"/>
              </a:defRPr>
            </a:lvl1pPr>
          </a:lstStyle>
          <a:p>
            <a:fld id="{9BA34055-7A55-4B33-B900-4577A195C91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323528" y="2332"/>
            <a:ext cx="8229600" cy="8343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ko-KR" altLang="en-US" sz="2400" kern="1200" dirty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  <a:cs typeface="+mn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5" name="내용 개체 틀 2"/>
          <p:cNvSpPr>
            <a:spLocks noGrp="1"/>
          </p:cNvSpPr>
          <p:nvPr>
            <p:ph idx="1"/>
          </p:nvPr>
        </p:nvSpPr>
        <p:spPr>
          <a:xfrm>
            <a:off x="323528" y="1196752"/>
            <a:ext cx="8352928" cy="489654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Font typeface="Wingdings" pitchFamily="2" charset="2"/>
              <a:buChar char="v"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21929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65D184E-6A25-4C88-9557-AF3D2BCEB5FC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2314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7632848" cy="680120"/>
          </a:xfrm>
        </p:spPr>
        <p:txBody>
          <a:bodyPr/>
          <a:lstStyle>
            <a:lvl1pPr>
              <a:defRPr sz="4000" b="1">
                <a:latin typeface="굴림" pitchFamily="50" charset="-127"/>
                <a:ea typeface="굴림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323528" y="1412776"/>
            <a:ext cx="8496944" cy="5159496"/>
          </a:xfrm>
        </p:spPr>
        <p:txBody>
          <a:bodyPr/>
          <a:lstStyle>
            <a:lvl1pPr>
              <a:defRPr sz="1600">
                <a:latin typeface="굴림" pitchFamily="50" charset="-127"/>
                <a:ea typeface="굴림" pitchFamily="50" charset="-127"/>
              </a:defRPr>
            </a:lvl1pPr>
            <a:lvl2pPr>
              <a:defRPr sz="1400">
                <a:latin typeface="굴림" pitchFamily="50" charset="-127"/>
                <a:ea typeface="굴림" pitchFamily="50" charset="-127"/>
              </a:defRPr>
            </a:lvl2pPr>
            <a:lvl3pPr>
              <a:defRPr sz="1200">
                <a:latin typeface="굴림" pitchFamily="50" charset="-127"/>
                <a:ea typeface="굴림" pitchFamily="50" charset="-127"/>
              </a:defRPr>
            </a:lvl3pPr>
            <a:lvl4pPr>
              <a:defRPr sz="1100">
                <a:latin typeface="굴림" pitchFamily="50" charset="-127"/>
                <a:ea typeface="굴림" pitchFamily="50" charset="-127"/>
              </a:defRPr>
            </a:lvl4pPr>
            <a:lvl5pPr>
              <a:defRPr sz="1100">
                <a:latin typeface="굴림" pitchFamily="50" charset="-127"/>
                <a:ea typeface="굴림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4" name="날짜 개체 틀 13"/>
          <p:cNvSpPr>
            <a:spLocks noGrp="1"/>
          </p:cNvSpPr>
          <p:nvPr>
            <p:ph type="dt" sz="half" idx="10"/>
          </p:nvPr>
        </p:nvSpPr>
        <p:spPr>
          <a:xfrm>
            <a:off x="3405188" y="6615113"/>
            <a:ext cx="2667000" cy="2143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D9B75-C1E6-4F35-9284-A2312463FFCA}" type="datetime1">
              <a:rPr lang="ko-KR" altLang="en-US" smtClean="0"/>
              <a:t>2024-05-11</a:t>
            </a:fld>
            <a:endParaRPr lang="ko-KR" altLang="en-US" dirty="0"/>
          </a:p>
        </p:txBody>
      </p:sp>
      <p:sp>
        <p:nvSpPr>
          <p:cNvPr id="5" name="슬라이드 번호 개체 틀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2AA9-A9D9-4120-9A43-775ECEBFCFC7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59473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781DFD-C61C-4844-8FA7-55297A6B7B6C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8591296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341B2-7172-40AF-8FEF-F47488B79A21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3698791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D06944-0D4C-4B5B-83F7-0512D0066FBC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1D13C90-2760-41C3-B0D0-69B1AEE26A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4844934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직사각형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직사각형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7" name="날짜 개체 틀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8198C-9251-48BC-8656-2BBB7C96E87C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8" name="슬라이드 번호 개체 틀 12"/>
          <p:cNvSpPr>
            <a:spLocks noGrp="1"/>
          </p:cNvSpPr>
          <p:nvPr>
            <p:ph type="sldNum" sz="quarter" idx="11"/>
          </p:nvPr>
        </p:nvSpPr>
        <p:spPr>
          <a:xfrm>
            <a:off x="8572500" y="6572250"/>
            <a:ext cx="571500" cy="285750"/>
          </a:xfrm>
        </p:spPr>
        <p:txBody>
          <a:bodyPr>
            <a:noAutofit/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4F6F68E-07E8-41C7-A136-96DA269B22F5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  <p:sp>
        <p:nvSpPr>
          <p:cNvPr id="9" name="바닥글 개체 틀 13"/>
          <p:cNvSpPr>
            <a:spLocks noGrp="1"/>
          </p:cNvSpPr>
          <p:nvPr>
            <p:ph type="ftr" sz="quarter" idx="12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0488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latin typeface="HY강M" pitchFamily="18" charset="-127"/>
                <a:ea typeface="HY강M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>
            <a:lvl1pPr>
              <a:defRPr>
                <a:latin typeface="HY강M" pitchFamily="18" charset="-127"/>
                <a:ea typeface="HY강M" pitchFamily="18" charset="-127"/>
              </a:defRPr>
            </a:lvl1pPr>
            <a:lvl2pPr>
              <a:defRPr>
                <a:latin typeface="HY강M" pitchFamily="18" charset="-127"/>
                <a:ea typeface="HY강M" pitchFamily="18" charset="-127"/>
              </a:defRPr>
            </a:lvl2pPr>
            <a:lvl3pPr>
              <a:defRPr>
                <a:latin typeface="HY강M" pitchFamily="18" charset="-127"/>
                <a:ea typeface="HY강M" pitchFamily="18" charset="-127"/>
              </a:defRPr>
            </a:lvl3pPr>
            <a:lvl4pPr>
              <a:defRPr>
                <a:latin typeface="HY강M" pitchFamily="18" charset="-127"/>
                <a:ea typeface="HY강M" pitchFamily="18" charset="-127"/>
              </a:defRPr>
            </a:lvl4pPr>
            <a:lvl5pPr>
              <a:defRPr>
                <a:latin typeface="HY강M" pitchFamily="18" charset="-127"/>
                <a:ea typeface="HY강M" pitchFamily="18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>
            <a:lvl1pPr>
              <a:defRPr>
                <a:latin typeface="HY강M" pitchFamily="18" charset="-127"/>
                <a:ea typeface="HY강M" pitchFamily="18" charset="-127"/>
              </a:defRPr>
            </a:lvl1pPr>
            <a:lvl2pPr>
              <a:defRPr>
                <a:latin typeface="HY강M" pitchFamily="18" charset="-127"/>
                <a:ea typeface="HY강M" pitchFamily="18" charset="-127"/>
              </a:defRPr>
            </a:lvl2pPr>
            <a:lvl3pPr>
              <a:defRPr>
                <a:latin typeface="HY강M" pitchFamily="18" charset="-127"/>
                <a:ea typeface="HY강M" pitchFamily="18" charset="-127"/>
              </a:defRPr>
            </a:lvl3pPr>
            <a:lvl4pPr>
              <a:defRPr>
                <a:latin typeface="HY강M" pitchFamily="18" charset="-127"/>
                <a:ea typeface="HY강M" pitchFamily="18" charset="-127"/>
              </a:defRPr>
            </a:lvl4pPr>
            <a:lvl5pPr>
              <a:defRPr>
                <a:latin typeface="HY강M" pitchFamily="18" charset="-127"/>
                <a:ea typeface="HY강M" pitchFamily="18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F47564B-DECF-401C-908D-A07B046B976E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6" name="슬라이드 번호 개체 틀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CB60FBE-E286-4C4F-8869-3A3BC95FBCB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7" name="바닥글 개체 틀 11"/>
          <p:cNvSpPr>
            <a:spLocks noGrp="1"/>
          </p:cNvSpPr>
          <p:nvPr>
            <p:ph type="ftr" sz="quarter" idx="12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351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7704856" cy="648072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날짜 개체 틀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E244BD9-22AD-4F0C-9FFE-451F839E6024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8" name="슬라이드 번호 개체 틀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6664557-DD36-4C5E-8D5B-D3DA12BE85F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9" name="바닥글 개체 틀 13"/>
          <p:cNvSpPr>
            <a:spLocks noGrp="1"/>
          </p:cNvSpPr>
          <p:nvPr>
            <p:ph type="ftr" sz="quarter" idx="12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2111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9839-E939-47CF-9631-C9C08F2131F6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4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A85AB-04F0-429B-8F00-6B03804ED75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90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479F7-853A-41A5-A438-A723D791188D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E755FCE-9FA3-4D83-8820-8296EADFA20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430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273050"/>
            <a:ext cx="7560840" cy="63567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2D250-A9DB-4C86-A411-FC6549C556C9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6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C7A9A-7BDD-4B9D-AA77-CA210793E98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4722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직사각형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직사각형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8" name="직사각형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  <a:endParaRPr lang="en-US" noProof="0" dirty="0"/>
          </a:p>
        </p:txBody>
      </p:sp>
      <p:sp>
        <p:nvSpPr>
          <p:cNvPr id="9" name="날짜 개체 틀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F353C25-7043-49CD-A00B-F0AD277EA43B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10" name="슬라이드 번호 개체 틀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D35FAACE-047F-4886-BB5A-0E30E1E0737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1" name="바닥글 개체 틀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6769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21"/>
          <p:cNvSpPr>
            <a:spLocks noGrp="1"/>
          </p:cNvSpPr>
          <p:nvPr>
            <p:ph type="title"/>
          </p:nvPr>
        </p:nvSpPr>
        <p:spPr bwMode="auto">
          <a:xfrm>
            <a:off x="323850" y="157163"/>
            <a:ext cx="7643813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  <a:endParaRPr lang="en-US" dirty="0" smtClean="0"/>
          </a:p>
        </p:txBody>
      </p:sp>
      <p:sp>
        <p:nvSpPr>
          <p:cNvPr id="1027" name="텍스트 개체 틀 12"/>
          <p:cNvSpPr>
            <a:spLocks noGrp="1"/>
          </p:cNvSpPr>
          <p:nvPr>
            <p:ph type="body" idx="1"/>
          </p:nvPr>
        </p:nvSpPr>
        <p:spPr bwMode="auto">
          <a:xfrm>
            <a:off x="539750" y="1412875"/>
            <a:ext cx="822642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 smtClean="0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3214688" y="6643688"/>
            <a:ext cx="2667000" cy="214312"/>
          </a:xfrm>
          <a:prstGeom prst="rect">
            <a:avLst/>
          </a:prstGeom>
        </p:spPr>
        <p:txBody>
          <a:bodyPr vert="horz" anchor="ctr" anchorCtr="0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굴림" pitchFamily="50" charset="-127"/>
                <a:ea typeface="굴림" pitchFamily="50" charset="-127"/>
                <a:cs typeface="Arial" pitchFamily="34" charset="0"/>
              </a:defRPr>
            </a:lvl1pPr>
          </a:lstStyle>
          <a:p>
            <a:pPr>
              <a:defRPr/>
            </a:pPr>
            <a:fld id="{663C6024-0CB3-47DD-8A2B-E23B0C87B681}" type="datetime1">
              <a:rPr lang="ko-KR" altLang="en-US" smtClean="0"/>
              <a:t>2024-05-11</a:t>
            </a:fld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 bwMode="white">
          <a:xfrm>
            <a:off x="0" y="996950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0" y="1052513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590550" y="1052513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8610600" y="6613525"/>
            <a:ext cx="533400" cy="244475"/>
          </a:xfrm>
          <a:prstGeom prst="rect">
            <a:avLst/>
          </a:prstGeom>
          <a:noFill/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Arial" pitchFamily="34" charset="0"/>
              </a:defRPr>
            </a:lvl1pPr>
          </a:lstStyle>
          <a:p>
            <a:pPr>
              <a:defRPr/>
            </a:pPr>
            <a:fld id="{1E017616-9DC8-4F08-BDE5-1D1BB97240D7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  <p:pic>
        <p:nvPicPr>
          <p:cNvPr id="1033" name="그림 9" descr="MSI_영문시그니춰.gif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025" y="176213"/>
            <a:ext cx="9620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57" r:id="rId1"/>
    <p:sldLayoutId id="2147484658" r:id="rId2"/>
    <p:sldLayoutId id="2147484659" r:id="rId3"/>
    <p:sldLayoutId id="2147484660" r:id="rId4"/>
    <p:sldLayoutId id="2147484661" r:id="rId5"/>
    <p:sldLayoutId id="2147484662" r:id="rId6"/>
    <p:sldLayoutId id="2147484663" r:id="rId7"/>
    <p:sldLayoutId id="2147484664" r:id="rId8"/>
    <p:sldLayoutId id="2147484665" r:id="rId9"/>
    <p:sldLayoutId id="2147484666" r:id="rId10"/>
    <p:sldLayoutId id="2147484667" r:id="rId11"/>
  </p:sldLayoutIdLst>
  <p:hf sldNum="0" hdr="0" ftr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4000" b="1" kern="1200">
          <a:solidFill>
            <a:schemeClr val="tx2"/>
          </a:solidFill>
          <a:latin typeface="Arial" pitchFamily="34" charset="0"/>
          <a:ea typeface="굴림" pitchFamily="50" charset="-127"/>
          <a:cs typeface="Arial" pitchFamily="34" charset="0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HY강M" pitchFamily="18" charset="-127"/>
          <a:ea typeface="HY강M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HY강M" pitchFamily="18" charset="-127"/>
          <a:ea typeface="HY강M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HY강M" pitchFamily="18" charset="-127"/>
          <a:ea typeface="HY강M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HY강M" pitchFamily="18" charset="-127"/>
          <a:ea typeface="HY강M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ea typeface="HY얕은샘물M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ea typeface="HY얕은샘물M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ea typeface="HY얕은샘물M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ea typeface="HY얕은샘물M" pitchFamily="18" charset="-127"/>
        </a:defRPr>
      </a:lvl9pPr>
    </p:titleStyle>
    <p:bodyStyle>
      <a:lvl1pPr marL="319088" indent="-319088" algn="l" rtl="0" eaLnBrk="0" fontAlgn="base" latinLnBrk="1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굴림" pitchFamily="50" charset="-127"/>
          <a:ea typeface="굴림" pitchFamily="50" charset="-127"/>
          <a:cs typeface="Arial" pitchFamily="34" charset="0"/>
        </a:defRPr>
      </a:lvl1pPr>
      <a:lvl2pPr marL="639763" indent="-273050" algn="l" rtl="0" eaLnBrk="0" fontAlgn="base" latinLnBrk="1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굴림" pitchFamily="50" charset="-127"/>
          <a:ea typeface="굴림" pitchFamily="50" charset="-127"/>
          <a:cs typeface="Arial" pitchFamily="34" charset="0"/>
        </a:defRPr>
      </a:lvl2pPr>
      <a:lvl3pPr marL="914400" indent="-228600" algn="l" rtl="0" eaLnBrk="0" fontAlgn="base" latinLnBrk="1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굴림" pitchFamily="50" charset="-127"/>
          <a:ea typeface="굴림" pitchFamily="50" charset="-127"/>
          <a:cs typeface="Arial" pitchFamily="34" charset="0"/>
        </a:defRPr>
      </a:lvl3pPr>
      <a:lvl4pPr marL="1371600" indent="-228600" algn="l" rtl="0" eaLnBrk="0" fontAlgn="base" latinLnBrk="1" hangingPunct="0">
        <a:spcBef>
          <a:spcPts val="400"/>
        </a:spcBef>
        <a:spcAft>
          <a:spcPct val="0"/>
        </a:spcAft>
        <a:buClr>
          <a:srgbClr val="A28E6A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굴림" pitchFamily="50" charset="-127"/>
          <a:ea typeface="굴림" pitchFamily="50" charset="-127"/>
          <a:cs typeface="Arial" pitchFamily="34" charset="0"/>
        </a:defRPr>
      </a:lvl4pPr>
      <a:lvl5pPr marL="1828800" indent="-228600" algn="l" rtl="0" eaLnBrk="0" fontAlgn="base" latinLnBrk="1" hangingPunct="0">
        <a:spcBef>
          <a:spcPts val="400"/>
        </a:spcBef>
        <a:spcAft>
          <a:spcPct val="0"/>
        </a:spcAft>
        <a:buClr>
          <a:srgbClr val="956251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굴림" pitchFamily="50" charset="-127"/>
          <a:ea typeface="굴림" pitchFamily="50" charset="-127"/>
          <a:cs typeface="Arial" pitchFamily="34" charset="0"/>
        </a:defRPr>
      </a:lvl5pPr>
      <a:lvl6pPr marL="2103120" indent="-228600" algn="l" rtl="0" eaLnBrk="1" latinLnBrk="1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1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1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1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7AD9A-79CC-42CC-9C4B-30EC89B14632}" type="datetime1">
              <a:rPr lang="ko-KR" altLang="en-US" smtClean="0"/>
              <a:t>2024-05-11</a:t>
            </a:fld>
            <a:endParaRPr lang="ko-KR" altLang="en-US"/>
          </a:p>
        </p:txBody>
      </p:sp>
      <p:sp>
        <p:nvSpPr>
          <p:cNvPr id="21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22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34055-7A55-4B33-B900-4577A195C91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2050" name="Picture 2" descr="C:\Users\KIYONG\Desktop\배경화면002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8164" y="-10886"/>
            <a:ext cx="9163050" cy="6877050"/>
          </a:xfrm>
          <a:prstGeom prst="rect">
            <a:avLst/>
          </a:prstGeom>
          <a:noFill/>
        </p:spPr>
      </p:pic>
      <p:sp>
        <p:nvSpPr>
          <p:cNvPr id="9" name="자유형 8"/>
          <p:cNvSpPr/>
          <p:nvPr userDrawn="1"/>
        </p:nvSpPr>
        <p:spPr>
          <a:xfrm>
            <a:off x="0" y="664420"/>
            <a:ext cx="9144000" cy="348656"/>
          </a:xfrm>
          <a:custGeom>
            <a:avLst/>
            <a:gdLst>
              <a:gd name="connsiteX0" fmla="*/ 0 w 9117686"/>
              <a:gd name="connsiteY0" fmla="*/ 184196 h 348656"/>
              <a:gd name="connsiteX1" fmla="*/ 585479 w 9117686"/>
              <a:gd name="connsiteY1" fmla="*/ 230245 h 348656"/>
              <a:gd name="connsiteX2" fmla="*/ 1447251 w 9117686"/>
              <a:gd name="connsiteY2" fmla="*/ 269715 h 348656"/>
              <a:gd name="connsiteX3" fmla="*/ 2618210 w 9117686"/>
              <a:gd name="connsiteY3" fmla="*/ 282872 h 348656"/>
              <a:gd name="connsiteX4" fmla="*/ 3572080 w 9117686"/>
              <a:gd name="connsiteY4" fmla="*/ 269715 h 348656"/>
              <a:gd name="connsiteX5" fmla="*/ 4677254 w 9117686"/>
              <a:gd name="connsiteY5" fmla="*/ 249980 h 348656"/>
              <a:gd name="connsiteX6" fmla="*/ 5690331 w 9117686"/>
              <a:gd name="connsiteY6" fmla="*/ 210509 h 348656"/>
              <a:gd name="connsiteX7" fmla="*/ 6598152 w 9117686"/>
              <a:gd name="connsiteY7" fmla="*/ 157882 h 348656"/>
              <a:gd name="connsiteX8" fmla="*/ 7413876 w 9117686"/>
              <a:gd name="connsiteY8" fmla="*/ 118412 h 348656"/>
              <a:gd name="connsiteX9" fmla="*/ 8196708 w 9117686"/>
              <a:gd name="connsiteY9" fmla="*/ 72363 h 348656"/>
              <a:gd name="connsiteX10" fmla="*/ 8841392 w 9117686"/>
              <a:gd name="connsiteY10" fmla="*/ 19735 h 348656"/>
              <a:gd name="connsiteX11" fmla="*/ 9117686 w 9117686"/>
              <a:gd name="connsiteY11" fmla="*/ 0 h 348656"/>
              <a:gd name="connsiteX12" fmla="*/ 9111108 w 9117686"/>
              <a:gd name="connsiteY12" fmla="*/ 144725 h 348656"/>
              <a:gd name="connsiteX13" fmla="*/ 8571677 w 9117686"/>
              <a:gd name="connsiteY13" fmla="*/ 190774 h 348656"/>
              <a:gd name="connsiteX14" fmla="*/ 8051982 w 9117686"/>
              <a:gd name="connsiteY14" fmla="*/ 217088 h 348656"/>
              <a:gd name="connsiteX15" fmla="*/ 7427033 w 9117686"/>
              <a:gd name="connsiteY15" fmla="*/ 256558 h 348656"/>
              <a:gd name="connsiteX16" fmla="*/ 6821818 w 9117686"/>
              <a:gd name="connsiteY16" fmla="*/ 282872 h 348656"/>
              <a:gd name="connsiteX17" fmla="*/ 6111349 w 9117686"/>
              <a:gd name="connsiteY17" fmla="*/ 309186 h 348656"/>
              <a:gd name="connsiteX18" fmla="*/ 5440351 w 9117686"/>
              <a:gd name="connsiteY18" fmla="*/ 335499 h 348656"/>
              <a:gd name="connsiteX19" fmla="*/ 4881185 w 9117686"/>
              <a:gd name="connsiteY19" fmla="*/ 335499 h 348656"/>
              <a:gd name="connsiteX20" fmla="*/ 4354912 w 9117686"/>
              <a:gd name="connsiteY20" fmla="*/ 342078 h 348656"/>
              <a:gd name="connsiteX21" fmla="*/ 3723384 w 9117686"/>
              <a:gd name="connsiteY21" fmla="*/ 348656 h 348656"/>
              <a:gd name="connsiteX22" fmla="*/ 3078699 w 9117686"/>
              <a:gd name="connsiteY22" fmla="*/ 348656 h 348656"/>
              <a:gd name="connsiteX23" fmla="*/ 2368230 w 9117686"/>
              <a:gd name="connsiteY23" fmla="*/ 328921 h 348656"/>
              <a:gd name="connsiteX24" fmla="*/ 1716967 w 9117686"/>
              <a:gd name="connsiteY24" fmla="*/ 309186 h 348656"/>
              <a:gd name="connsiteX25" fmla="*/ 920978 w 9117686"/>
              <a:gd name="connsiteY25" fmla="*/ 263137 h 348656"/>
              <a:gd name="connsiteX26" fmla="*/ 0 w 9117686"/>
              <a:gd name="connsiteY26" fmla="*/ 184196 h 34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117686" h="348656">
                <a:moveTo>
                  <a:pt x="0" y="184196"/>
                </a:moveTo>
                <a:lnTo>
                  <a:pt x="585479" y="230245"/>
                </a:lnTo>
                <a:lnTo>
                  <a:pt x="1447251" y="269715"/>
                </a:lnTo>
                <a:lnTo>
                  <a:pt x="2618210" y="282872"/>
                </a:lnTo>
                <a:lnTo>
                  <a:pt x="3572080" y="269715"/>
                </a:lnTo>
                <a:lnTo>
                  <a:pt x="4677254" y="249980"/>
                </a:lnTo>
                <a:lnTo>
                  <a:pt x="5690331" y="210509"/>
                </a:lnTo>
                <a:lnTo>
                  <a:pt x="6598152" y="157882"/>
                </a:lnTo>
                <a:lnTo>
                  <a:pt x="7413876" y="118412"/>
                </a:lnTo>
                <a:lnTo>
                  <a:pt x="8196708" y="72363"/>
                </a:lnTo>
                <a:lnTo>
                  <a:pt x="8841392" y="19735"/>
                </a:lnTo>
                <a:lnTo>
                  <a:pt x="9117686" y="0"/>
                </a:lnTo>
                <a:lnTo>
                  <a:pt x="9111108" y="144725"/>
                </a:lnTo>
                <a:lnTo>
                  <a:pt x="8571677" y="190774"/>
                </a:lnTo>
                <a:lnTo>
                  <a:pt x="8051982" y="217088"/>
                </a:lnTo>
                <a:lnTo>
                  <a:pt x="7427033" y="256558"/>
                </a:lnTo>
                <a:lnTo>
                  <a:pt x="6821818" y="282872"/>
                </a:lnTo>
                <a:lnTo>
                  <a:pt x="6111349" y="309186"/>
                </a:lnTo>
                <a:lnTo>
                  <a:pt x="5440351" y="335499"/>
                </a:lnTo>
                <a:lnTo>
                  <a:pt x="4881185" y="335499"/>
                </a:lnTo>
                <a:lnTo>
                  <a:pt x="4354912" y="342078"/>
                </a:lnTo>
                <a:lnTo>
                  <a:pt x="3723384" y="348656"/>
                </a:lnTo>
                <a:lnTo>
                  <a:pt x="3078699" y="348656"/>
                </a:lnTo>
                <a:lnTo>
                  <a:pt x="2368230" y="328921"/>
                </a:lnTo>
                <a:lnTo>
                  <a:pt x="1716967" y="309186"/>
                </a:lnTo>
                <a:lnTo>
                  <a:pt x="920978" y="263137"/>
                </a:lnTo>
                <a:lnTo>
                  <a:pt x="0" y="184196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2"/>
          <p:cNvSpPr txBox="1">
            <a:spLocks/>
          </p:cNvSpPr>
          <p:nvPr userDrawn="1"/>
        </p:nvSpPr>
        <p:spPr>
          <a:xfrm>
            <a:off x="7825945" y="6499654"/>
            <a:ext cx="1276779" cy="317071"/>
          </a:xfrm>
          <a:prstGeom prst="rect">
            <a:avLst/>
          </a:prstGeom>
        </p:spPr>
        <p:txBody>
          <a:bodyPr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eaLnBrk="1" hangingPunct="1">
              <a:defRPr/>
            </a:pPr>
            <a:fld id="{82BA2F75-B8ED-4B26-B9CD-BF8505DEB9B7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pPr eaLnBrk="1" hangingPunct="1"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64837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9" r:id="rId1"/>
    <p:sldLayoutId id="2147484670" r:id="rId2"/>
    <p:sldLayoutId id="2147484671" r:id="rId3"/>
    <p:sldLayoutId id="2147484672" r:id="rId4"/>
    <p:sldLayoutId id="2147484673" r:id="rId5"/>
    <p:sldLayoutId id="2147484674" r:id="rId6"/>
    <p:sldLayoutId id="2147484675" r:id="rId7"/>
    <p:sldLayoutId id="2147484676" r:id="rId8"/>
    <p:sldLayoutId id="2147484677" r:id="rId9"/>
    <p:sldLayoutId id="2147484678" r:id="rId10"/>
    <p:sldLayoutId id="2147484679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</p:bld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just" defTabSz="914400" rtl="0" eaLnBrk="1" fontAlgn="base" latinLnBrk="1" hangingPunct="1">
        <a:spcBef>
          <a:spcPts val="1200"/>
        </a:spcBef>
        <a:spcAft>
          <a:spcPct val="0"/>
        </a:spcAft>
        <a:buClr>
          <a:srgbClr val="2C2CAE"/>
        </a:buClr>
        <a:buFont typeface="Arial" pitchFamily="34" charset="0"/>
        <a:buBlip>
          <a:blip r:embed="rId14"/>
        </a:buBlip>
        <a:defRPr kumimoji="0" lang="ko-KR" altLang="en-US" sz="2800" b="1" kern="0" dirty="0" smtClean="0">
          <a:solidFill>
            <a:schemeClr val="tx1"/>
          </a:solidFill>
          <a:latin typeface="Calibri" pitchFamily="34" charset="0"/>
          <a:ea typeface="+mn-ea"/>
          <a:cs typeface="Arial" charset="0"/>
        </a:defRPr>
      </a:lvl1pPr>
      <a:lvl2pPr marL="714375" indent="-457200" algn="l" defTabSz="914400" rtl="0" eaLnBrk="1" latinLnBrk="1" hangingPunct="1">
        <a:spcBef>
          <a:spcPct val="20000"/>
        </a:spcBef>
        <a:buFont typeface="Arial" pitchFamily="34" charset="0"/>
        <a:buChar char="–"/>
        <a:defRPr kumimoji="0" lang="ko-KR" altLang="en-US" sz="2200" b="1" kern="0" dirty="0" smtClean="0">
          <a:solidFill>
            <a:prstClr val="black"/>
          </a:solidFill>
          <a:latin typeface="Calibri" pitchFamily="34" charset="0"/>
          <a:ea typeface="맑은 고딕"/>
          <a:cs typeface="Arial" charset="0"/>
        </a:defRPr>
      </a:lvl2pPr>
      <a:lvl3pPr marL="1057275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kumimoji="1" lang="ko-KR" altLang="en-US" sz="2000" b="1" kern="1200" dirty="0" smtClean="0">
          <a:solidFill>
            <a:schemeClr val="tx1"/>
          </a:solidFill>
          <a:latin typeface="Calibri" pitchFamily="34" charset="0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9512" y="1557338"/>
            <a:ext cx="8784976" cy="1828800"/>
          </a:xfrm>
        </p:spPr>
        <p:txBody>
          <a:bodyPr/>
          <a:lstStyle/>
          <a:p>
            <a:pPr>
              <a:defRPr/>
            </a:pPr>
            <a:r>
              <a:rPr lang="en-US" altLang="ko-KR" sz="3200" cap="none" dirty="0" smtClean="0"/>
              <a:t>Discussion </a:t>
            </a:r>
            <a:r>
              <a:rPr lang="en-US" altLang="ko-KR" sz="3200" cap="none" dirty="0"/>
              <a:t>on the Operation of the Probe Module Array for NFTF Measurement</a:t>
            </a:r>
            <a:endParaRPr lang="ko-KR" altLang="en-US" sz="3200" cap="none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79512" y="3573016"/>
            <a:ext cx="8784976" cy="216024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ko-KR" b="1" dirty="0" smtClean="0"/>
              <a:t>Source: GIST, RRA, CSU</a:t>
            </a:r>
            <a:endParaRPr lang="en-US" altLang="ko-KR" dirty="0" smtClean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79512" y="188640"/>
            <a:ext cx="40254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latinLnBrk="1" hangingPunct="0">
              <a:defRPr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굴림" pitchFamily="50" charset="-127"/>
                <a:ea typeface="굴림" pitchFamily="50" charset="-127"/>
                <a:cs typeface="Arial" pitchFamily="34" charset="0"/>
              </a:rPr>
              <a:t>3GPP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굴림" pitchFamily="50" charset="-127"/>
                <a:ea typeface="굴림" pitchFamily="50" charset="-127"/>
                <a:cs typeface="Arial" pitchFamily="34" charset="0"/>
              </a:rPr>
              <a:t>TSG-RAN WG4 Meeting #111</a:t>
            </a:r>
          </a:p>
          <a:p>
            <a:pPr eaLnBrk="0" latinLnBrk="1" hangingPunct="0">
              <a:defRPr/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굴림" pitchFamily="50" charset="-127"/>
                <a:ea typeface="굴림" pitchFamily="50" charset="-127"/>
                <a:cs typeface="Arial" pitchFamily="34" charset="0"/>
              </a:rPr>
              <a:t>Fukuoka City, Fukuoka, Japan</a:t>
            </a:r>
          </a:p>
          <a:p>
            <a:pPr eaLnBrk="0" latinLnBrk="1" hangingPunct="0">
              <a:defRPr/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굴림" pitchFamily="50" charset="-127"/>
                <a:ea typeface="굴림" pitchFamily="50" charset="-127"/>
                <a:cs typeface="Arial" pitchFamily="34" charset="0"/>
              </a:rPr>
              <a:t>May 20-24, 2024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7449330" y="188640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0" latinLnBrk="1" hangingPunct="0">
              <a:defRPr/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굴림" pitchFamily="50" charset="-127"/>
                <a:ea typeface="굴림" pitchFamily="50" charset="-127"/>
                <a:cs typeface="Arial" pitchFamily="34" charset="0"/>
              </a:rPr>
              <a:t>R4-2407599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굴림" pitchFamily="50" charset="-127"/>
              <a:ea typeface="굴림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Introduction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23528" y="1293840"/>
            <a:ext cx="8496944" cy="5159496"/>
          </a:xfrm>
        </p:spPr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National Radio Research Agency (RRA), </a:t>
            </a:r>
            <a:r>
              <a:rPr lang="en-US" altLang="ko-KR" dirty="0" err="1" smtClean="0">
                <a:sym typeface="Wingdings" panose="05000000000000000000" pitchFamily="2" charset="2"/>
              </a:rPr>
              <a:t>Chosun</a:t>
            </a:r>
            <a:r>
              <a:rPr lang="en-US" altLang="ko-KR" dirty="0" smtClean="0">
                <a:sym typeface="Wingdings" panose="05000000000000000000" pitchFamily="2" charset="2"/>
              </a:rPr>
              <a:t> University, and </a:t>
            </a:r>
            <a:r>
              <a:rPr lang="en-US" altLang="ko-KR" dirty="0" err="1" smtClean="0">
                <a:sym typeface="Wingdings" panose="05000000000000000000" pitchFamily="2" charset="2"/>
              </a:rPr>
              <a:t>Gwangju</a:t>
            </a:r>
            <a:r>
              <a:rPr lang="en-US" altLang="ko-KR" dirty="0" smtClean="0">
                <a:sym typeface="Wingdings" panose="05000000000000000000" pitchFamily="2" charset="2"/>
              </a:rPr>
              <a:t> Institute of Science and Technology (GIST) have been developing rapid measurement systems that are based on NFTF technique with simultaneously activated probe modules.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Purpose: market surveillance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requires rapid measurement of transmitter characteristics of the UE’s in the market</a:t>
            </a:r>
          </a:p>
          <a:p>
            <a:endParaRPr lang="en-US" altLang="ko-KR" dirty="0">
              <a:sym typeface="Wingdings" panose="05000000000000000000" pitchFamily="2" charset="2"/>
            </a:endParaRPr>
          </a:p>
          <a:p>
            <a:r>
              <a:rPr lang="en-US" altLang="ko-KR" dirty="0" smtClean="0">
                <a:sym typeface="Wingdings" panose="05000000000000000000" pitchFamily="2" charset="2"/>
              </a:rPr>
              <a:t>During RAN4 #110, we presented an NFTF system that measures the transmitter characteristics, such as total radiated power, frequency error, occupied bandwidth, spectrum emission mask</a:t>
            </a:r>
            <a:r>
              <a:rPr lang="en-US" altLang="ko-KR" dirty="0">
                <a:sym typeface="Wingdings" panose="05000000000000000000" pitchFamily="2" charset="2"/>
              </a:rPr>
              <a:t>, adjacent channel leakage ratio, spurious </a:t>
            </a:r>
            <a:r>
              <a:rPr lang="en-US" altLang="ko-KR" dirty="0" smtClean="0">
                <a:sym typeface="Wingdings" panose="05000000000000000000" pitchFamily="2" charset="2"/>
              </a:rPr>
              <a:t>emissions, etc.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The system that consists of 4 arcs of receivers: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Arc 1 with a radius of 0.8 m covering 3-20 GHz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Arc 2 and 4 with a radius of 0.8 m covering 20-40 GHz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Arc 3 with a radius of 0.5 m covering 40-60 GHz</a:t>
            </a:r>
          </a:p>
          <a:p>
            <a:pPr lvl="1"/>
            <a:endParaRPr lang="en-US" altLang="ko-KR" dirty="0" smtClean="0">
              <a:sym typeface="Wingdings" panose="05000000000000000000" pitchFamily="2" charset="2"/>
            </a:endParaRPr>
          </a:p>
          <a:p>
            <a:r>
              <a:rPr lang="en-US" altLang="ko-KR" dirty="0" smtClean="0">
                <a:sym typeface="Wingdings" panose="05000000000000000000" pitchFamily="2" charset="2"/>
              </a:rPr>
              <a:t>In this contribution, the receiver structure and </a:t>
            </a:r>
            <a:br>
              <a:rPr lang="en-US" altLang="ko-KR" dirty="0" smtClean="0">
                <a:sym typeface="Wingdings" panose="05000000000000000000" pitchFamily="2" charset="2"/>
              </a:rPr>
            </a:br>
            <a:r>
              <a:rPr lang="en-US" altLang="ko-KR" dirty="0" smtClean="0">
                <a:sym typeface="Wingdings" panose="05000000000000000000" pitchFamily="2" charset="2"/>
              </a:rPr>
              <a:t>calibration procedure are discussed for </a:t>
            </a:r>
            <a:br>
              <a:rPr lang="en-US" altLang="ko-KR" dirty="0" smtClean="0">
                <a:sym typeface="Wingdings" panose="05000000000000000000" pitchFamily="2" charset="2"/>
              </a:rPr>
            </a:br>
            <a:r>
              <a:rPr lang="en-US" altLang="ko-KR" dirty="0" smtClean="0">
                <a:sym typeface="Wingdings" panose="05000000000000000000" pitchFamily="2" charset="2"/>
              </a:rPr>
              <a:t>both amplitude and phase measurements, </a:t>
            </a:r>
            <a:br>
              <a:rPr lang="en-US" altLang="ko-KR" dirty="0" smtClean="0">
                <a:sym typeface="Wingdings" panose="05000000000000000000" pitchFamily="2" charset="2"/>
              </a:rPr>
            </a:br>
            <a:r>
              <a:rPr lang="en-US" altLang="ko-KR" dirty="0" smtClean="0">
                <a:sym typeface="Wingdings" panose="05000000000000000000" pitchFamily="2" charset="2"/>
              </a:rPr>
              <a:t>without using a phase recovery unit (PRU)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582238-E6C0-48CC-87DE-03704D084B04}" type="datetime1">
              <a:rPr lang="ko-KR" altLang="en-US" smtClean="0"/>
              <a:t>2024-05-11</a:t>
            </a:fld>
            <a:endParaRPr lang="ko-KR" altLang="en-US" dirty="0"/>
          </a:p>
        </p:txBody>
      </p:sp>
      <p:grpSp>
        <p:nvGrpSpPr>
          <p:cNvPr id="14" name="그룹 13"/>
          <p:cNvGrpSpPr/>
          <p:nvPr/>
        </p:nvGrpSpPr>
        <p:grpSpPr>
          <a:xfrm>
            <a:off x="5854185" y="4437112"/>
            <a:ext cx="2998734" cy="1872208"/>
            <a:chOff x="0" y="0"/>
            <a:chExt cx="6789529" cy="4209971"/>
          </a:xfrm>
        </p:grpSpPr>
        <p:pic>
          <p:nvPicPr>
            <p:cNvPr id="15" name="그림 14" descr="스케치, 상징, 디자인이(가) 표시된 사진&#10;&#10;자동 생성된 설명">
              <a:extLst>
                <a:ext uri="{FF2B5EF4-FFF2-40B4-BE49-F238E27FC236}">
                  <a16:creationId xmlns:a16="http://schemas.microsoft.com/office/drawing/2014/main" id="{7758E69E-6BE2-4B87-5C7C-89463EF444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00" t="13342" r="20864" b="16865"/>
            <a:stretch/>
          </p:blipFill>
          <p:spPr>
            <a:xfrm>
              <a:off x="0" y="2461272"/>
              <a:ext cx="1995764" cy="1569804"/>
            </a:xfrm>
            <a:prstGeom prst="rect">
              <a:avLst/>
            </a:prstGeom>
          </p:spPr>
        </p:pic>
        <p:pic>
          <p:nvPicPr>
            <p:cNvPr id="16" name="그림 15" descr="스케치, 디자인이(가) 표시된 사진&#10;&#10;자동 생성된 설명">
              <a:extLst>
                <a:ext uri="{FF2B5EF4-FFF2-40B4-BE49-F238E27FC236}">
                  <a16:creationId xmlns:a16="http://schemas.microsoft.com/office/drawing/2014/main" id="{A8170EEC-F26E-E4FE-D96D-49BB24C829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88" t="9668" r="22437" b="10233"/>
            <a:stretch/>
          </p:blipFill>
          <p:spPr>
            <a:xfrm>
              <a:off x="2307565" y="0"/>
              <a:ext cx="4481964" cy="4209971"/>
            </a:xfrm>
            <a:prstGeom prst="rect">
              <a:avLst/>
            </a:prstGeom>
          </p:spPr>
        </p:pic>
        <p:grpSp>
          <p:nvGrpSpPr>
            <p:cNvPr id="17" name="그룹 16"/>
            <p:cNvGrpSpPr/>
            <p:nvPr/>
          </p:nvGrpSpPr>
          <p:grpSpPr>
            <a:xfrm>
              <a:off x="129455" y="401186"/>
              <a:ext cx="1938467" cy="1849169"/>
              <a:chOff x="156302" y="401186"/>
              <a:chExt cx="2340472" cy="2340472"/>
            </a:xfrm>
          </p:grpSpPr>
          <p:pic>
            <p:nvPicPr>
              <p:cNvPr id="18" name="그림 17" descr="상징, 스케치이(가) 표시된 사진&#10;&#10;자동 생성된 설명">
                <a:extLst>
                  <a:ext uri="{FF2B5EF4-FFF2-40B4-BE49-F238E27FC236}">
                    <a16:creationId xmlns:a16="http://schemas.microsoft.com/office/drawing/2014/main" id="{D49D4E94-C457-3679-BECA-0DF33511E92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138" t="8515" r="23226" b="2754"/>
              <a:stretch/>
            </p:blipFill>
            <p:spPr>
              <a:xfrm>
                <a:off x="156302" y="401186"/>
                <a:ext cx="2340472" cy="2340472"/>
              </a:xfrm>
              <a:prstGeom prst="rect">
                <a:avLst/>
              </a:prstGeom>
            </p:spPr>
          </p:pic>
          <p:cxnSp>
            <p:nvCxnSpPr>
              <p:cNvPr id="19" name="직선 화살표 연결선 18">
                <a:extLst>
                  <a:ext uri="{FF2B5EF4-FFF2-40B4-BE49-F238E27FC236}">
                    <a16:creationId xmlns:a16="http://schemas.microsoft.com/office/drawing/2014/main" id="{E645A190-2C50-5A8D-362E-806E4DF95827}"/>
                  </a:ext>
                </a:extLst>
              </p:cNvPr>
              <p:cNvCxnSpPr/>
              <p:nvPr/>
            </p:nvCxnSpPr>
            <p:spPr>
              <a:xfrm>
                <a:off x="1653947" y="1931462"/>
                <a:ext cx="720080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직선 화살표 연결선 19">
                <a:extLst>
                  <a:ext uri="{FF2B5EF4-FFF2-40B4-BE49-F238E27FC236}">
                    <a16:creationId xmlns:a16="http://schemas.microsoft.com/office/drawing/2014/main" id="{363B18F7-B7C3-3312-6482-2C1EBA4E1F3D}"/>
                  </a:ext>
                </a:extLst>
              </p:cNvPr>
              <p:cNvCxnSpPr/>
              <p:nvPr/>
            </p:nvCxnSpPr>
            <p:spPr>
              <a:xfrm>
                <a:off x="213787" y="1931462"/>
                <a:ext cx="720080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직선 화살표 연결선 20">
                <a:extLst>
                  <a:ext uri="{FF2B5EF4-FFF2-40B4-BE49-F238E27FC236}">
                    <a16:creationId xmlns:a16="http://schemas.microsoft.com/office/drawing/2014/main" id="{7FE8DDD8-21F3-95B7-D487-FBF27928B8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3947" y="491302"/>
                <a:ext cx="0" cy="682527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직선 화살표 연결선 21">
                <a:extLst>
                  <a:ext uri="{FF2B5EF4-FFF2-40B4-BE49-F238E27FC236}">
                    <a16:creationId xmlns:a16="http://schemas.microsoft.com/office/drawing/2014/main" id="{C6DF0478-80C5-C2AB-3D1F-5B73D8794F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3379" y="1996168"/>
                <a:ext cx="0" cy="682527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6960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Receiver Module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23528" y="4149080"/>
            <a:ext cx="8496944" cy="2423192"/>
          </a:xfrm>
        </p:spPr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Taking 3 – 20 GHz arc for discussion. 20 – 40 GHz and 40 – 60 GHz arc work with the same principle.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Receiver module = dual-pol ant + analog front-end + digital </a:t>
            </a:r>
            <a:r>
              <a:rPr lang="en-US" altLang="ko-KR" dirty="0" err="1" smtClean="0">
                <a:sym typeface="Wingdings" panose="05000000000000000000" pitchFamily="2" charset="2"/>
              </a:rPr>
              <a:t>ckt</a:t>
            </a:r>
            <a:r>
              <a:rPr lang="en-US" altLang="ko-KR" dirty="0" smtClean="0">
                <a:sym typeface="Wingdings" panose="05000000000000000000" pitchFamily="2" charset="2"/>
              </a:rPr>
              <a:t> board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Dual-pol ant takes v- and h-pol fields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RF (3 – 20 GHz)  down converted to IF (2.2 GHz with 400 MHz BW) </a:t>
            </a:r>
            <a:br>
              <a:rPr lang="en-US" altLang="ko-KR" dirty="0" smtClean="0">
                <a:sym typeface="Wingdings" panose="05000000000000000000" pitchFamily="2" charset="2"/>
              </a:rPr>
            </a:br>
            <a:r>
              <a:rPr lang="en-US" altLang="ko-KR" dirty="0" smtClean="0">
                <a:sym typeface="Wingdings" panose="05000000000000000000" pitchFamily="2" charset="2"/>
              </a:rPr>
              <a:t> sampled in the digital </a:t>
            </a:r>
            <a:r>
              <a:rPr lang="en-US" altLang="ko-KR" dirty="0" err="1" smtClean="0">
                <a:sym typeface="Wingdings" panose="05000000000000000000" pitchFamily="2" charset="2"/>
              </a:rPr>
              <a:t>ckt</a:t>
            </a:r>
            <a:r>
              <a:rPr lang="en-US" altLang="ko-KR" dirty="0" smtClean="0">
                <a:sym typeface="Wingdings" panose="05000000000000000000" pitchFamily="2" charset="2"/>
              </a:rPr>
              <a:t> board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LO frequency, sampling rate, and sampling frame are synchronized by a common GPS-disciplined rubidium oscillator</a:t>
            </a:r>
          </a:p>
          <a:p>
            <a:endParaRPr lang="en-US" altLang="ko-KR" dirty="0">
              <a:sym typeface="Wingdings" panose="05000000000000000000" pitchFamily="2" charset="2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582238-E6C0-48CC-87DE-03704D084B04}" type="datetime1">
              <a:rPr lang="ko-KR" altLang="en-US" smtClean="0"/>
              <a:t>2024-05-11</a:t>
            </a:fld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1118983" y="1268760"/>
            <a:ext cx="6271473" cy="2765650"/>
            <a:chOff x="9346741" y="72261"/>
            <a:chExt cx="9954635" cy="4389883"/>
          </a:xfrm>
        </p:grpSpPr>
        <p:grpSp>
          <p:nvGrpSpPr>
            <p:cNvPr id="7" name="그룹 6"/>
            <p:cNvGrpSpPr/>
            <p:nvPr/>
          </p:nvGrpSpPr>
          <p:grpSpPr>
            <a:xfrm>
              <a:off x="9775507" y="72261"/>
              <a:ext cx="9525869" cy="4389883"/>
              <a:chOff x="9775507" y="72261"/>
              <a:chExt cx="9525869" cy="4389883"/>
            </a:xfrm>
          </p:grpSpPr>
          <p:pic>
            <p:nvPicPr>
              <p:cNvPr id="9" name="그림 8">
                <a:extLst>
                  <a:ext uri="{FF2B5EF4-FFF2-40B4-BE49-F238E27FC236}">
                    <a16:creationId xmlns:a16="http://schemas.microsoft.com/office/drawing/2014/main" id="{447B1237-B2D2-59E6-3B54-C7738FB9048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8913"/>
              <a:stretch/>
            </p:blipFill>
            <p:spPr>
              <a:xfrm>
                <a:off x="10814050" y="72261"/>
                <a:ext cx="8487326" cy="4389883"/>
              </a:xfrm>
              <a:prstGeom prst="rect">
                <a:avLst/>
              </a:prstGeom>
            </p:spPr>
          </p:pic>
          <p:pic>
            <p:nvPicPr>
              <p:cNvPr id="10" name="그림 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775507" y="1917449"/>
                <a:ext cx="930593" cy="699506"/>
              </a:xfrm>
              <a:prstGeom prst="rect">
                <a:avLst/>
              </a:prstGeom>
            </p:spPr>
          </p:pic>
          <p:cxnSp>
            <p:nvCxnSpPr>
              <p:cNvPr id="11" name="직선 연결선 10"/>
              <p:cNvCxnSpPr/>
              <p:nvPr/>
            </p:nvCxnSpPr>
            <p:spPr>
              <a:xfrm>
                <a:off x="10610850" y="1270000"/>
                <a:ext cx="8636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연결선 11"/>
              <p:cNvCxnSpPr/>
              <p:nvPr/>
            </p:nvCxnSpPr>
            <p:spPr>
              <a:xfrm>
                <a:off x="10610850" y="3219450"/>
                <a:ext cx="8636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직선 연결선 12"/>
              <p:cNvCxnSpPr/>
              <p:nvPr/>
            </p:nvCxnSpPr>
            <p:spPr>
              <a:xfrm rot="5400000">
                <a:off x="10185400" y="1701800"/>
                <a:ext cx="8636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직선 연결선 13"/>
              <p:cNvCxnSpPr/>
              <p:nvPr/>
            </p:nvCxnSpPr>
            <p:spPr>
              <a:xfrm>
                <a:off x="10617200" y="2559050"/>
                <a:ext cx="0" cy="6604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7"/>
            <p:cNvSpPr txBox="1"/>
            <p:nvPr/>
          </p:nvSpPr>
          <p:spPr>
            <a:xfrm>
              <a:off x="9346741" y="1378634"/>
              <a:ext cx="1277813" cy="732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dirty="0" smtClean="0"/>
                <a:t>dual-pol</a:t>
              </a:r>
            </a:p>
            <a:p>
              <a:pPr algn="ctr"/>
              <a:r>
                <a:rPr lang="en-US" altLang="ko-KR" sz="1200" dirty="0" smtClean="0"/>
                <a:t>antenna</a:t>
              </a:r>
              <a:endParaRPr lang="ko-KR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208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Analog Front-End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23528" y="4437112"/>
            <a:ext cx="8496944" cy="2135160"/>
          </a:xfrm>
        </p:spPr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RF signals are filtered to have 2 GHz BW.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Filtered RF signals are down-converted to 2.2 GHz by mixing with a common LO signal.</a:t>
            </a:r>
          </a:p>
          <a:p>
            <a:pPr lvl="1"/>
            <a:r>
              <a:rPr lang="en-US" altLang="ko-KR" dirty="0">
                <a:sym typeface="Wingdings" panose="05000000000000000000" pitchFamily="2" charset="2"/>
              </a:rPr>
              <a:t>LO </a:t>
            </a:r>
            <a:r>
              <a:rPr lang="en-US" altLang="ko-KR" dirty="0" smtClean="0">
                <a:sym typeface="Wingdings" panose="05000000000000000000" pitchFamily="2" charset="2"/>
              </a:rPr>
              <a:t>takes the 10 MHz output from the GPS disciplined rubidium oscillator as the reference source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IF signal is filtered to have 400 MHz BW.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The digital </a:t>
            </a:r>
            <a:r>
              <a:rPr lang="en-US" altLang="ko-KR" dirty="0" err="1" smtClean="0">
                <a:sym typeface="Wingdings" panose="05000000000000000000" pitchFamily="2" charset="2"/>
              </a:rPr>
              <a:t>ckt</a:t>
            </a:r>
            <a:r>
              <a:rPr lang="en-US" altLang="ko-KR" dirty="0" smtClean="0">
                <a:sym typeface="Wingdings" panose="05000000000000000000" pitchFamily="2" charset="2"/>
              </a:rPr>
              <a:t> board takes directly samples the IF signal</a:t>
            </a:r>
            <a:endParaRPr lang="en-US" altLang="ko-KR" dirty="0">
              <a:sym typeface="Wingdings" panose="05000000000000000000" pitchFamily="2" charset="2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582238-E6C0-48CC-87DE-03704D084B04}" type="datetime1">
              <a:rPr lang="ko-KR" altLang="en-US" smtClean="0"/>
              <a:t>2024-05-11</a:t>
            </a:fld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611560" y="1340768"/>
            <a:ext cx="7818490" cy="2923511"/>
            <a:chOff x="578187" y="1268760"/>
            <a:chExt cx="7818490" cy="2923511"/>
          </a:xfrm>
        </p:grpSpPr>
        <p:grpSp>
          <p:nvGrpSpPr>
            <p:cNvPr id="91" name="그룹 90"/>
            <p:cNvGrpSpPr/>
            <p:nvPr/>
          </p:nvGrpSpPr>
          <p:grpSpPr>
            <a:xfrm>
              <a:off x="5922641" y="2629507"/>
              <a:ext cx="458536" cy="458536"/>
              <a:chOff x="4619134" y="3270616"/>
              <a:chExt cx="900000" cy="900000"/>
            </a:xfrm>
          </p:grpSpPr>
          <p:sp>
            <p:nvSpPr>
              <p:cNvPr id="170" name="타원 169"/>
              <p:cNvSpPr/>
              <p:nvPr/>
            </p:nvSpPr>
            <p:spPr>
              <a:xfrm>
                <a:off x="4619134" y="3270616"/>
                <a:ext cx="900000" cy="90000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71" name="그룹 170"/>
              <p:cNvGrpSpPr/>
              <p:nvPr/>
            </p:nvGrpSpPr>
            <p:grpSpPr>
              <a:xfrm>
                <a:off x="4701699" y="3451915"/>
                <a:ext cx="734870" cy="537402"/>
                <a:chOff x="8517698" y="1217649"/>
                <a:chExt cx="1800000" cy="903282"/>
              </a:xfrm>
            </p:grpSpPr>
            <p:sp>
              <p:nvSpPr>
                <p:cNvPr id="172" name="원호 171"/>
                <p:cNvSpPr/>
                <p:nvPr/>
              </p:nvSpPr>
              <p:spPr>
                <a:xfrm>
                  <a:off x="8517698" y="1220931"/>
                  <a:ext cx="900000" cy="900000"/>
                </a:xfrm>
                <a:prstGeom prst="arc">
                  <a:avLst>
                    <a:gd name="adj1" fmla="val 10790756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3" name="원호 172"/>
                <p:cNvSpPr/>
                <p:nvPr/>
              </p:nvSpPr>
              <p:spPr>
                <a:xfrm flipV="1">
                  <a:off x="9417698" y="1217649"/>
                  <a:ext cx="900000" cy="900000"/>
                </a:xfrm>
                <a:prstGeom prst="arc">
                  <a:avLst>
                    <a:gd name="adj1" fmla="val 10790756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92" name="순서도: 연결자 91"/>
            <p:cNvSpPr/>
            <p:nvPr/>
          </p:nvSpPr>
          <p:spPr>
            <a:xfrm>
              <a:off x="1001849" y="1982796"/>
              <a:ext cx="179973" cy="179973"/>
            </a:xfrm>
            <a:prstGeom prst="flowChartConnector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578187" y="1540246"/>
              <a:ext cx="1067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V-pol</a:t>
              </a:r>
            </a:p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3-20 GHz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1779007" y="1749648"/>
              <a:ext cx="342482" cy="64626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5" name="그룹 94"/>
            <p:cNvGrpSpPr/>
            <p:nvPr/>
          </p:nvGrpSpPr>
          <p:grpSpPr>
            <a:xfrm>
              <a:off x="2574571" y="1622298"/>
              <a:ext cx="589004" cy="900970"/>
              <a:chOff x="3040855" y="1387047"/>
              <a:chExt cx="685800" cy="1049034"/>
            </a:xfrm>
          </p:grpSpPr>
          <p:sp>
            <p:nvSpPr>
              <p:cNvPr id="166" name="직사각형 165"/>
              <p:cNvSpPr/>
              <p:nvPr/>
            </p:nvSpPr>
            <p:spPr>
              <a:xfrm>
                <a:off x="3040855" y="1387047"/>
                <a:ext cx="685800" cy="22267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7" name="직사각형 166"/>
              <p:cNvSpPr/>
              <p:nvPr/>
            </p:nvSpPr>
            <p:spPr>
              <a:xfrm>
                <a:off x="3040855" y="1662499"/>
                <a:ext cx="685800" cy="22267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8" name="직사각형 167"/>
              <p:cNvSpPr/>
              <p:nvPr/>
            </p:nvSpPr>
            <p:spPr>
              <a:xfrm>
                <a:off x="3040855" y="1937951"/>
                <a:ext cx="685800" cy="22267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9" name="직사각형 168"/>
              <p:cNvSpPr/>
              <p:nvPr/>
            </p:nvSpPr>
            <p:spPr>
              <a:xfrm>
                <a:off x="3040855" y="2213403"/>
                <a:ext cx="685800" cy="22267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97" name="TextBox 96"/>
            <p:cNvSpPr txBox="1"/>
            <p:nvPr/>
          </p:nvSpPr>
          <p:spPr>
            <a:xfrm>
              <a:off x="1595969" y="1268760"/>
              <a:ext cx="706595" cy="39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err="1" smtClean="0">
                  <a:latin typeface="굴림" panose="020B0600000101010101" pitchFamily="50" charset="-127"/>
                  <a:ea typeface="굴림" panose="020B0600000101010101" pitchFamily="50" charset="-127"/>
                </a:rPr>
                <a:t>SPnT</a:t>
              </a:r>
              <a:endParaRPr lang="en-US" altLang="ko-KR" sz="1200" dirty="0" smtClean="0">
                <a:latin typeface="굴림" panose="020B0600000101010101" pitchFamily="50" charset="-127"/>
                <a:ea typeface="굴림" panose="020B0600000101010101" pitchFamily="50" charset="-127"/>
              </a:endParaRPr>
            </a:p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S/W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4616672" y="1567807"/>
              <a:ext cx="955086" cy="237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IF 2.2 GHz</a:t>
              </a:r>
            </a:p>
          </p:txBody>
        </p:sp>
        <p:sp>
          <p:nvSpPr>
            <p:cNvPr id="99" name="오각형 98"/>
            <p:cNvSpPr/>
            <p:nvPr/>
          </p:nvSpPr>
          <p:spPr>
            <a:xfrm flipH="1">
              <a:off x="7303614" y="1856815"/>
              <a:ext cx="666454" cy="431936"/>
            </a:xfrm>
            <a:prstGeom prst="homePlat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3742017" y="1749648"/>
              <a:ext cx="342482" cy="64626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3558979" y="1311533"/>
              <a:ext cx="706595" cy="436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err="1" smtClean="0">
                  <a:latin typeface="굴림" panose="020B0600000101010101" pitchFamily="50" charset="-127"/>
                  <a:ea typeface="굴림" panose="020B0600000101010101" pitchFamily="50" charset="-127"/>
                </a:rPr>
                <a:t>SPnT</a:t>
              </a:r>
              <a:endParaRPr lang="en-US" altLang="ko-KR" sz="1200" dirty="0" smtClean="0">
                <a:latin typeface="굴림" panose="020B0600000101010101" pitchFamily="50" charset="-127"/>
                <a:ea typeface="굴림" panose="020B0600000101010101" pitchFamily="50" charset="-127"/>
              </a:endParaRPr>
            </a:p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S/W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cxnSp>
          <p:nvCxnSpPr>
            <p:cNvPr id="102" name="직선 화살표 연결선 101"/>
            <p:cNvCxnSpPr>
              <a:stCxn id="92" idx="6"/>
              <a:endCxn id="94" idx="1"/>
            </p:cNvCxnSpPr>
            <p:nvPr/>
          </p:nvCxnSpPr>
          <p:spPr>
            <a:xfrm>
              <a:off x="1181824" y="2072783"/>
              <a:ext cx="597183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직선 화살표 연결선 102"/>
            <p:cNvCxnSpPr>
              <a:stCxn id="94" idx="3"/>
              <a:endCxn id="167" idx="1"/>
            </p:cNvCxnSpPr>
            <p:nvPr/>
          </p:nvCxnSpPr>
          <p:spPr>
            <a:xfrm flipV="1">
              <a:off x="2121489" y="1954495"/>
              <a:ext cx="453082" cy="11828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직선 화살표 연결선 103"/>
            <p:cNvCxnSpPr>
              <a:stCxn id="94" idx="3"/>
              <a:endCxn id="166" idx="1"/>
            </p:cNvCxnSpPr>
            <p:nvPr/>
          </p:nvCxnSpPr>
          <p:spPr>
            <a:xfrm flipV="1">
              <a:off x="2121489" y="1717921"/>
              <a:ext cx="453082" cy="35486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화살표 연결선 104"/>
            <p:cNvCxnSpPr>
              <a:stCxn id="94" idx="3"/>
              <a:endCxn id="168" idx="1"/>
            </p:cNvCxnSpPr>
            <p:nvPr/>
          </p:nvCxnSpPr>
          <p:spPr>
            <a:xfrm>
              <a:off x="2121489" y="2072783"/>
              <a:ext cx="453082" cy="11828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직선 화살표 연결선 105"/>
            <p:cNvCxnSpPr>
              <a:stCxn id="94" idx="3"/>
              <a:endCxn id="169" idx="1"/>
            </p:cNvCxnSpPr>
            <p:nvPr/>
          </p:nvCxnSpPr>
          <p:spPr>
            <a:xfrm>
              <a:off x="2121489" y="2072783"/>
              <a:ext cx="453082" cy="35486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직선 화살표 연결선 106"/>
            <p:cNvCxnSpPr>
              <a:stCxn id="169" idx="3"/>
              <a:endCxn id="100" idx="1"/>
            </p:cNvCxnSpPr>
            <p:nvPr/>
          </p:nvCxnSpPr>
          <p:spPr>
            <a:xfrm flipV="1">
              <a:off x="3163575" y="2072783"/>
              <a:ext cx="578442" cy="35486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직선 화살표 연결선 107"/>
            <p:cNvCxnSpPr>
              <a:stCxn id="166" idx="3"/>
              <a:endCxn id="100" idx="1"/>
            </p:cNvCxnSpPr>
            <p:nvPr/>
          </p:nvCxnSpPr>
          <p:spPr>
            <a:xfrm>
              <a:off x="3163575" y="1717921"/>
              <a:ext cx="578442" cy="35486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직선 화살표 연결선 108"/>
            <p:cNvCxnSpPr>
              <a:stCxn id="168" idx="3"/>
              <a:endCxn id="100" idx="1"/>
            </p:cNvCxnSpPr>
            <p:nvPr/>
          </p:nvCxnSpPr>
          <p:spPr>
            <a:xfrm flipV="1">
              <a:off x="3163575" y="2072783"/>
              <a:ext cx="578442" cy="11828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직선 화살표 연결선 109"/>
            <p:cNvCxnSpPr>
              <a:stCxn id="167" idx="3"/>
              <a:endCxn id="100" idx="1"/>
            </p:cNvCxnSpPr>
            <p:nvPr/>
          </p:nvCxnSpPr>
          <p:spPr>
            <a:xfrm>
              <a:off x="3163575" y="1954495"/>
              <a:ext cx="578442" cy="11828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직선 화살표 연결선 110"/>
            <p:cNvCxnSpPr>
              <a:stCxn id="100" idx="3"/>
              <a:endCxn id="165" idx="2"/>
            </p:cNvCxnSpPr>
            <p:nvPr/>
          </p:nvCxnSpPr>
          <p:spPr>
            <a:xfrm flipV="1">
              <a:off x="4084498" y="2066657"/>
              <a:ext cx="771450" cy="612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그룹 111"/>
            <p:cNvGrpSpPr/>
            <p:nvPr/>
          </p:nvGrpSpPr>
          <p:grpSpPr>
            <a:xfrm>
              <a:off x="4784102" y="1820327"/>
              <a:ext cx="621726" cy="512731"/>
              <a:chOff x="5680171" y="1696415"/>
              <a:chExt cx="723899" cy="596991"/>
            </a:xfrm>
          </p:grpSpPr>
          <p:sp>
            <p:nvSpPr>
              <p:cNvPr id="162" name="TextBox 161"/>
              <p:cNvSpPr txBox="1"/>
              <p:nvPr/>
            </p:nvSpPr>
            <p:spPr>
              <a:xfrm>
                <a:off x="6064740" y="1870397"/>
                <a:ext cx="33933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800" b="1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IF</a:t>
                </a:r>
                <a:endParaRPr lang="ko-KR" altLang="en-US" sz="800" b="1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5680171" y="1870397"/>
                <a:ext cx="384568" cy="2508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800" b="1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RF</a:t>
                </a:r>
                <a:endParaRPr lang="ko-KR" altLang="en-US" sz="800" b="1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5842648" y="2042557"/>
                <a:ext cx="389500" cy="2508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800" b="1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LO</a:t>
                </a:r>
                <a:endParaRPr lang="ko-KR" altLang="en-US" sz="800" b="1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165" name="순서도: 가산 접합 164"/>
              <p:cNvSpPr/>
              <p:nvPr/>
            </p:nvSpPr>
            <p:spPr>
              <a:xfrm>
                <a:off x="5763825" y="1696415"/>
                <a:ext cx="573623" cy="573623"/>
              </a:xfrm>
              <a:prstGeom prst="flowChartSummingJunction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</p:grpSp>
        <p:cxnSp>
          <p:nvCxnSpPr>
            <p:cNvPr id="113" name="직선 화살표 연결선 112"/>
            <p:cNvCxnSpPr>
              <a:stCxn id="165" idx="6"/>
              <a:endCxn id="159" idx="1"/>
            </p:cNvCxnSpPr>
            <p:nvPr/>
          </p:nvCxnSpPr>
          <p:spPr>
            <a:xfrm flipV="1">
              <a:off x="5348608" y="2064659"/>
              <a:ext cx="623618" cy="19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4" name="그룹 113"/>
            <p:cNvGrpSpPr/>
            <p:nvPr/>
          </p:nvGrpSpPr>
          <p:grpSpPr>
            <a:xfrm>
              <a:off x="5972226" y="1856815"/>
              <a:ext cx="571053" cy="415688"/>
              <a:chOff x="4608142" y="2825205"/>
              <a:chExt cx="936576" cy="484002"/>
            </a:xfrm>
          </p:grpSpPr>
          <p:grpSp>
            <p:nvGrpSpPr>
              <p:cNvPr id="158" name="그룹 157"/>
              <p:cNvGrpSpPr/>
              <p:nvPr/>
            </p:nvGrpSpPr>
            <p:grpSpPr>
              <a:xfrm>
                <a:off x="4686300" y="2901913"/>
                <a:ext cx="795338" cy="393735"/>
                <a:chOff x="4686300" y="2882865"/>
                <a:chExt cx="795338" cy="393735"/>
              </a:xfrm>
            </p:grpSpPr>
            <p:sp>
              <p:nvSpPr>
                <p:cNvPr id="160" name="사다리꼴 159"/>
                <p:cNvSpPr/>
                <p:nvPr/>
              </p:nvSpPr>
              <p:spPr>
                <a:xfrm>
                  <a:off x="4752549" y="2882865"/>
                  <a:ext cx="647761" cy="373822"/>
                </a:xfrm>
                <a:prstGeom prst="trapezoid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1" name="직사각형 160"/>
                <p:cNvSpPr/>
                <p:nvPr/>
              </p:nvSpPr>
              <p:spPr>
                <a:xfrm>
                  <a:off x="4686300" y="3221831"/>
                  <a:ext cx="795338" cy="547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59" name="직사각형 158"/>
              <p:cNvSpPr/>
              <p:nvPr/>
            </p:nvSpPr>
            <p:spPr>
              <a:xfrm>
                <a:off x="4608142" y="2825205"/>
                <a:ext cx="936576" cy="48400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115" name="직선 화살표 연결선 114"/>
            <p:cNvCxnSpPr>
              <a:stCxn id="159" idx="3"/>
              <a:endCxn id="99" idx="3"/>
            </p:cNvCxnSpPr>
            <p:nvPr/>
          </p:nvCxnSpPr>
          <p:spPr>
            <a:xfrm>
              <a:off x="6543279" y="2064659"/>
              <a:ext cx="760335" cy="812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TextBox 115"/>
            <p:cNvSpPr txBox="1"/>
            <p:nvPr/>
          </p:nvSpPr>
          <p:spPr>
            <a:xfrm>
              <a:off x="5667155" y="1597898"/>
              <a:ext cx="1240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BW 400 MHz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cxnSp>
          <p:nvCxnSpPr>
            <p:cNvPr id="117" name="꺾인 연결선 116"/>
            <p:cNvCxnSpPr>
              <a:stCxn id="170" idx="2"/>
              <a:endCxn id="165" idx="4"/>
            </p:cNvCxnSpPr>
            <p:nvPr/>
          </p:nvCxnSpPr>
          <p:spPr>
            <a:xfrm rot="10800000">
              <a:off x="5102279" y="2312989"/>
              <a:ext cx="820361" cy="545789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순서도: 연결자 120"/>
            <p:cNvSpPr/>
            <p:nvPr/>
          </p:nvSpPr>
          <p:spPr>
            <a:xfrm>
              <a:off x="1001849" y="3611925"/>
              <a:ext cx="179974" cy="179973"/>
            </a:xfrm>
            <a:prstGeom prst="flowChartConnector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2" name="직사각형 121"/>
            <p:cNvSpPr/>
            <p:nvPr/>
          </p:nvSpPr>
          <p:spPr>
            <a:xfrm>
              <a:off x="1779007" y="3378777"/>
              <a:ext cx="342482" cy="64626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3" name="그룹 122"/>
            <p:cNvGrpSpPr/>
            <p:nvPr/>
          </p:nvGrpSpPr>
          <p:grpSpPr>
            <a:xfrm>
              <a:off x="2574570" y="3251427"/>
              <a:ext cx="589004" cy="900970"/>
              <a:chOff x="3040855" y="1387047"/>
              <a:chExt cx="685800" cy="1049034"/>
            </a:xfrm>
          </p:grpSpPr>
          <p:sp>
            <p:nvSpPr>
              <p:cNvPr id="154" name="직사각형 153"/>
              <p:cNvSpPr/>
              <p:nvPr/>
            </p:nvSpPr>
            <p:spPr>
              <a:xfrm>
                <a:off x="3040855" y="1387047"/>
                <a:ext cx="685800" cy="22267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5" name="직사각형 154"/>
              <p:cNvSpPr/>
              <p:nvPr/>
            </p:nvSpPr>
            <p:spPr>
              <a:xfrm>
                <a:off x="3040855" y="1662499"/>
                <a:ext cx="685800" cy="22267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6" name="직사각형 155"/>
              <p:cNvSpPr/>
              <p:nvPr/>
            </p:nvSpPr>
            <p:spPr>
              <a:xfrm>
                <a:off x="3040855" y="1937951"/>
                <a:ext cx="685800" cy="22267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7" name="직사각형 156"/>
              <p:cNvSpPr/>
              <p:nvPr/>
            </p:nvSpPr>
            <p:spPr>
              <a:xfrm>
                <a:off x="3040855" y="2213403"/>
                <a:ext cx="685800" cy="22267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24" name="TextBox 123"/>
            <p:cNvSpPr txBox="1"/>
            <p:nvPr/>
          </p:nvSpPr>
          <p:spPr>
            <a:xfrm>
              <a:off x="2240182" y="2558713"/>
              <a:ext cx="12566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err="1" smtClean="0">
                  <a:latin typeface="굴림" panose="020B0600000101010101" pitchFamily="50" charset="-127"/>
                  <a:ea typeface="굴림" panose="020B0600000101010101" pitchFamily="50" charset="-127"/>
                </a:rPr>
                <a:t>preselector</a:t>
              </a:r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 filter bank</a:t>
              </a:r>
            </a:p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2 GHz BW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1595969" y="2897889"/>
              <a:ext cx="706596" cy="396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err="1" smtClean="0">
                  <a:latin typeface="굴림" panose="020B0600000101010101" pitchFamily="50" charset="-127"/>
                  <a:ea typeface="굴림" panose="020B0600000101010101" pitchFamily="50" charset="-127"/>
                </a:rPr>
                <a:t>SPnT</a:t>
              </a:r>
              <a:endParaRPr lang="en-US" altLang="ko-KR" sz="1200" dirty="0" smtClean="0">
                <a:latin typeface="굴림" panose="020B0600000101010101" pitchFamily="50" charset="-127"/>
                <a:ea typeface="굴림" panose="020B0600000101010101" pitchFamily="50" charset="-127"/>
              </a:endParaRPr>
            </a:p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S/W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4662941" y="3954369"/>
              <a:ext cx="955086" cy="237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IF 2.2 GHz</a:t>
              </a:r>
            </a:p>
          </p:txBody>
        </p:sp>
        <p:sp>
          <p:nvSpPr>
            <p:cNvPr id="127" name="오각형 126"/>
            <p:cNvSpPr/>
            <p:nvPr/>
          </p:nvSpPr>
          <p:spPr>
            <a:xfrm flipH="1">
              <a:off x="7303614" y="3485944"/>
              <a:ext cx="666454" cy="431936"/>
            </a:xfrm>
            <a:prstGeom prst="homePlat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8" name="직사각형 127"/>
            <p:cNvSpPr/>
            <p:nvPr/>
          </p:nvSpPr>
          <p:spPr>
            <a:xfrm>
              <a:off x="3742016" y="3378777"/>
              <a:ext cx="342482" cy="64626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3558979" y="2940663"/>
              <a:ext cx="706596" cy="436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err="1" smtClean="0">
                  <a:latin typeface="굴림" panose="020B0600000101010101" pitchFamily="50" charset="-127"/>
                  <a:ea typeface="굴림" panose="020B0600000101010101" pitchFamily="50" charset="-127"/>
                </a:rPr>
                <a:t>SPnT</a:t>
              </a:r>
              <a:endParaRPr lang="en-US" altLang="ko-KR" sz="1200" dirty="0" smtClean="0">
                <a:latin typeface="굴림" panose="020B0600000101010101" pitchFamily="50" charset="-127"/>
                <a:ea typeface="굴림" panose="020B0600000101010101" pitchFamily="50" charset="-127"/>
              </a:endParaRPr>
            </a:p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S/W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cxnSp>
          <p:nvCxnSpPr>
            <p:cNvPr id="130" name="직선 화살표 연결선 129"/>
            <p:cNvCxnSpPr>
              <a:stCxn id="121" idx="6"/>
              <a:endCxn id="122" idx="1"/>
            </p:cNvCxnSpPr>
            <p:nvPr/>
          </p:nvCxnSpPr>
          <p:spPr>
            <a:xfrm>
              <a:off x="1181823" y="3701912"/>
              <a:ext cx="59718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직선 화살표 연결선 130"/>
            <p:cNvCxnSpPr>
              <a:stCxn id="122" idx="3"/>
              <a:endCxn id="155" idx="1"/>
            </p:cNvCxnSpPr>
            <p:nvPr/>
          </p:nvCxnSpPr>
          <p:spPr>
            <a:xfrm flipV="1">
              <a:off x="2121489" y="3583625"/>
              <a:ext cx="453082" cy="11828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직선 화살표 연결선 131"/>
            <p:cNvCxnSpPr>
              <a:stCxn id="122" idx="3"/>
              <a:endCxn id="154" idx="1"/>
            </p:cNvCxnSpPr>
            <p:nvPr/>
          </p:nvCxnSpPr>
          <p:spPr>
            <a:xfrm flipV="1">
              <a:off x="2121489" y="3347051"/>
              <a:ext cx="453082" cy="35486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직선 화살표 연결선 132"/>
            <p:cNvCxnSpPr>
              <a:stCxn id="122" idx="3"/>
              <a:endCxn id="156" idx="1"/>
            </p:cNvCxnSpPr>
            <p:nvPr/>
          </p:nvCxnSpPr>
          <p:spPr>
            <a:xfrm>
              <a:off x="2121489" y="3701912"/>
              <a:ext cx="453082" cy="11828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직선 화살표 연결선 133"/>
            <p:cNvCxnSpPr>
              <a:stCxn id="122" idx="3"/>
              <a:endCxn id="157" idx="1"/>
            </p:cNvCxnSpPr>
            <p:nvPr/>
          </p:nvCxnSpPr>
          <p:spPr>
            <a:xfrm>
              <a:off x="2121489" y="3701912"/>
              <a:ext cx="453082" cy="35486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직선 화살표 연결선 134"/>
            <p:cNvCxnSpPr>
              <a:stCxn id="157" idx="3"/>
              <a:endCxn id="128" idx="1"/>
            </p:cNvCxnSpPr>
            <p:nvPr/>
          </p:nvCxnSpPr>
          <p:spPr>
            <a:xfrm flipV="1">
              <a:off x="3163574" y="3701912"/>
              <a:ext cx="578442" cy="35486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직선 화살표 연결선 135"/>
            <p:cNvCxnSpPr>
              <a:stCxn id="154" idx="3"/>
              <a:endCxn id="128" idx="1"/>
            </p:cNvCxnSpPr>
            <p:nvPr/>
          </p:nvCxnSpPr>
          <p:spPr>
            <a:xfrm>
              <a:off x="3163574" y="3347051"/>
              <a:ext cx="578442" cy="35486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직선 화살표 연결선 136"/>
            <p:cNvCxnSpPr>
              <a:stCxn id="156" idx="3"/>
              <a:endCxn id="128" idx="1"/>
            </p:cNvCxnSpPr>
            <p:nvPr/>
          </p:nvCxnSpPr>
          <p:spPr>
            <a:xfrm flipV="1">
              <a:off x="3163574" y="3701912"/>
              <a:ext cx="578442" cy="11828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화살표 연결선 137"/>
            <p:cNvCxnSpPr>
              <a:stCxn id="155" idx="3"/>
              <a:endCxn id="128" idx="1"/>
            </p:cNvCxnSpPr>
            <p:nvPr/>
          </p:nvCxnSpPr>
          <p:spPr>
            <a:xfrm>
              <a:off x="3163574" y="3583625"/>
              <a:ext cx="578442" cy="11828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직선 화살표 연결선 138"/>
            <p:cNvCxnSpPr>
              <a:stCxn id="128" idx="3"/>
              <a:endCxn id="153" idx="2"/>
            </p:cNvCxnSpPr>
            <p:nvPr/>
          </p:nvCxnSpPr>
          <p:spPr>
            <a:xfrm flipV="1">
              <a:off x="4084499" y="3695787"/>
              <a:ext cx="771450" cy="612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0" name="그룹 139"/>
            <p:cNvGrpSpPr/>
            <p:nvPr/>
          </p:nvGrpSpPr>
          <p:grpSpPr>
            <a:xfrm>
              <a:off x="4784102" y="3449460"/>
              <a:ext cx="621725" cy="513503"/>
              <a:chOff x="5680172" y="1696415"/>
              <a:chExt cx="723898" cy="597890"/>
            </a:xfrm>
          </p:grpSpPr>
          <p:sp>
            <p:nvSpPr>
              <p:cNvPr id="150" name="TextBox 149"/>
              <p:cNvSpPr txBox="1"/>
              <p:nvPr/>
            </p:nvSpPr>
            <p:spPr>
              <a:xfrm>
                <a:off x="6064740" y="1870397"/>
                <a:ext cx="33933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800" b="1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IF</a:t>
                </a:r>
                <a:endParaRPr lang="ko-KR" altLang="en-US" sz="800" b="1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5680172" y="1870396"/>
                <a:ext cx="384567" cy="250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800" b="1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RF</a:t>
                </a:r>
                <a:endParaRPr lang="ko-KR" altLang="en-US" sz="800" b="1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5816311" y="2043454"/>
                <a:ext cx="455319" cy="2508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800" b="1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LO</a:t>
                </a:r>
                <a:endParaRPr lang="ko-KR" altLang="en-US" sz="800" b="1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153" name="순서도: 가산 접합 152"/>
              <p:cNvSpPr/>
              <p:nvPr/>
            </p:nvSpPr>
            <p:spPr>
              <a:xfrm>
                <a:off x="5763825" y="1696415"/>
                <a:ext cx="573623" cy="573623"/>
              </a:xfrm>
              <a:prstGeom prst="flowChartSummingJunction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</p:grpSp>
        <p:cxnSp>
          <p:nvCxnSpPr>
            <p:cNvPr id="141" name="직선 화살표 연결선 140"/>
            <p:cNvCxnSpPr>
              <a:stCxn id="153" idx="6"/>
              <a:endCxn id="147" idx="1"/>
            </p:cNvCxnSpPr>
            <p:nvPr/>
          </p:nvCxnSpPr>
          <p:spPr>
            <a:xfrm flipV="1">
              <a:off x="5348608" y="3693788"/>
              <a:ext cx="623618" cy="19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2" name="그룹 141"/>
            <p:cNvGrpSpPr/>
            <p:nvPr/>
          </p:nvGrpSpPr>
          <p:grpSpPr>
            <a:xfrm>
              <a:off x="5972226" y="3485944"/>
              <a:ext cx="571052" cy="415688"/>
              <a:chOff x="4608142" y="2825205"/>
              <a:chExt cx="936576" cy="484002"/>
            </a:xfrm>
          </p:grpSpPr>
          <p:grpSp>
            <p:nvGrpSpPr>
              <p:cNvPr id="146" name="그룹 145"/>
              <p:cNvGrpSpPr/>
              <p:nvPr/>
            </p:nvGrpSpPr>
            <p:grpSpPr>
              <a:xfrm>
                <a:off x="4686300" y="2901913"/>
                <a:ext cx="795338" cy="393735"/>
                <a:chOff x="4686300" y="2882865"/>
                <a:chExt cx="795338" cy="393735"/>
              </a:xfrm>
            </p:grpSpPr>
            <p:sp>
              <p:nvSpPr>
                <p:cNvPr id="148" name="사다리꼴 147"/>
                <p:cNvSpPr/>
                <p:nvPr/>
              </p:nvSpPr>
              <p:spPr>
                <a:xfrm>
                  <a:off x="4752549" y="2882865"/>
                  <a:ext cx="647761" cy="373822"/>
                </a:xfrm>
                <a:prstGeom prst="trapezoid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9" name="직사각형 148"/>
                <p:cNvSpPr/>
                <p:nvPr/>
              </p:nvSpPr>
              <p:spPr>
                <a:xfrm>
                  <a:off x="4686300" y="3221831"/>
                  <a:ext cx="795338" cy="547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47" name="직사각형 146"/>
              <p:cNvSpPr/>
              <p:nvPr/>
            </p:nvSpPr>
            <p:spPr>
              <a:xfrm>
                <a:off x="4608142" y="2825205"/>
                <a:ext cx="936576" cy="48400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143" name="직선 화살표 연결선 142"/>
            <p:cNvCxnSpPr>
              <a:stCxn id="147" idx="3"/>
              <a:endCxn id="127" idx="3"/>
            </p:cNvCxnSpPr>
            <p:nvPr/>
          </p:nvCxnSpPr>
          <p:spPr>
            <a:xfrm>
              <a:off x="6543279" y="3693788"/>
              <a:ext cx="760335" cy="812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TextBox 143"/>
            <p:cNvSpPr txBox="1"/>
            <p:nvPr/>
          </p:nvSpPr>
          <p:spPr>
            <a:xfrm>
              <a:off x="5667155" y="3227028"/>
              <a:ext cx="12400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BW 400 MHz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6311535" y="2410012"/>
              <a:ext cx="1146465" cy="396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LO synthesizer</a:t>
              </a:r>
            </a:p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5-18 GHz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cxnSp>
          <p:nvCxnSpPr>
            <p:cNvPr id="119" name="꺾인 연결선 118"/>
            <p:cNvCxnSpPr>
              <a:stCxn id="170" idx="2"/>
              <a:endCxn id="153" idx="0"/>
            </p:cNvCxnSpPr>
            <p:nvPr/>
          </p:nvCxnSpPr>
          <p:spPr>
            <a:xfrm rot="10800000" flipV="1">
              <a:off x="5102280" y="2858777"/>
              <a:ext cx="820361" cy="590679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119"/>
            <p:cNvSpPr txBox="1"/>
            <p:nvPr/>
          </p:nvSpPr>
          <p:spPr>
            <a:xfrm>
              <a:off x="578187" y="3183359"/>
              <a:ext cx="1067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H-pol</a:t>
              </a:r>
            </a:p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3-20 GHz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7002616" y="1567413"/>
              <a:ext cx="13893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digital </a:t>
              </a:r>
              <a:r>
                <a:rPr lang="en-US" altLang="ko-KR" sz="1200" dirty="0" err="1" smtClean="0">
                  <a:latin typeface="굴림" panose="020B0600000101010101" pitchFamily="50" charset="-127"/>
                  <a:ea typeface="굴림" panose="020B0600000101010101" pitchFamily="50" charset="-127"/>
                </a:rPr>
                <a:t>ckt</a:t>
              </a:r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 board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7007298" y="3165677"/>
              <a:ext cx="13893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digital </a:t>
              </a:r>
              <a:r>
                <a:rPr lang="en-US" altLang="ko-KR" sz="1200" dirty="0" err="1" smtClean="0">
                  <a:latin typeface="굴림" panose="020B0600000101010101" pitchFamily="50" charset="-127"/>
                  <a:ea typeface="굴림" panose="020B0600000101010101" pitchFamily="50" charset="-127"/>
                </a:rPr>
                <a:t>ckt</a:t>
              </a:r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 board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061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Receiver Module Synchronization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4278111" cy="5087488"/>
          </a:xfrm>
        </p:spPr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A common rubidium oscillator outputs are distributed to each module: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10 MHz output – references sources for LO and ADC sampling frequencies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1pps output – subdivided to 1 </a:t>
            </a:r>
            <a:r>
              <a:rPr lang="en-US" altLang="ko-KR" dirty="0" err="1" smtClean="0">
                <a:sym typeface="Wingdings" panose="05000000000000000000" pitchFamily="2" charset="2"/>
              </a:rPr>
              <a:t>ms</a:t>
            </a:r>
            <a:r>
              <a:rPr lang="en-US" altLang="ko-KR" dirty="0" smtClean="0">
                <a:sym typeface="Wingdings" panose="05000000000000000000" pitchFamily="2" charset="2"/>
              </a:rPr>
              <a:t> and used as the frame sync signal</a:t>
            </a:r>
          </a:p>
          <a:p>
            <a:pPr lvl="1"/>
            <a:endParaRPr lang="en-US" altLang="ko-KR" dirty="0" smtClean="0">
              <a:sym typeface="Wingdings" panose="05000000000000000000" pitchFamily="2" charset="2"/>
            </a:endParaRPr>
          </a:p>
          <a:p>
            <a:r>
              <a:rPr lang="en-US" altLang="ko-KR" dirty="0" smtClean="0">
                <a:sym typeface="Wingdings" panose="05000000000000000000" pitchFamily="2" charset="2"/>
              </a:rPr>
              <a:t>Synchronization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SG generates RF signals based on </a:t>
            </a:r>
            <a:r>
              <a:rPr lang="en-US" altLang="ko-KR" dirty="0" err="1" smtClean="0">
                <a:sym typeface="Wingdings" panose="05000000000000000000" pitchFamily="2" charset="2"/>
              </a:rPr>
              <a:t>Zadoff</a:t>
            </a:r>
            <a:r>
              <a:rPr lang="en-US" altLang="ko-KR" dirty="0" smtClean="0">
                <a:sym typeface="Wingdings" panose="05000000000000000000" pitchFamily="2" charset="2"/>
              </a:rPr>
              <a:t>-Chu sequence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Receiver modules down converts the RF and samples in IF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Digital correlation gives the amount of delay in samples (CAZAC property of sequence)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Sub-sample delay is determined from the phase spectrum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582238-E6C0-48CC-87DE-03704D084B04}" type="datetime1">
              <a:rPr lang="ko-KR" altLang="en-US" smtClean="0"/>
              <a:t>2024-05-11</a:t>
            </a:fld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4913719" y="1762205"/>
            <a:ext cx="3958549" cy="4152980"/>
            <a:chOff x="4913719" y="1762205"/>
            <a:chExt cx="3958549" cy="4152980"/>
          </a:xfrm>
        </p:grpSpPr>
        <p:grpSp>
          <p:nvGrpSpPr>
            <p:cNvPr id="47" name="그룹 46"/>
            <p:cNvGrpSpPr/>
            <p:nvPr/>
          </p:nvGrpSpPr>
          <p:grpSpPr>
            <a:xfrm>
              <a:off x="4913719" y="1762205"/>
              <a:ext cx="3958549" cy="4152980"/>
              <a:chOff x="3368236" y="659423"/>
              <a:chExt cx="5265178" cy="5523784"/>
            </a:xfrm>
          </p:grpSpPr>
          <p:grpSp>
            <p:nvGrpSpPr>
              <p:cNvPr id="48" name="그룹 47"/>
              <p:cNvGrpSpPr/>
              <p:nvPr/>
            </p:nvGrpSpPr>
            <p:grpSpPr>
              <a:xfrm>
                <a:off x="3368236" y="659423"/>
                <a:ext cx="5265178" cy="5523784"/>
                <a:chOff x="5043656" y="207727"/>
                <a:chExt cx="8120485" cy="8519331"/>
              </a:xfrm>
            </p:grpSpPr>
            <p:sp>
              <p:nvSpPr>
                <p:cNvPr id="53" name="원호 52"/>
                <p:cNvSpPr/>
                <p:nvPr/>
              </p:nvSpPr>
              <p:spPr>
                <a:xfrm>
                  <a:off x="5219700" y="229493"/>
                  <a:ext cx="6468298" cy="6437114"/>
                </a:xfrm>
                <a:prstGeom prst="arc">
                  <a:avLst>
                    <a:gd name="adj1" fmla="val 6574939"/>
                    <a:gd name="adj2" fmla="val 14683778"/>
                  </a:avLst>
                </a:prstGeom>
                <a:ln w="19050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  <p:grpSp>
              <p:nvGrpSpPr>
                <p:cNvPr id="54" name="그룹 53"/>
                <p:cNvGrpSpPr/>
                <p:nvPr/>
              </p:nvGrpSpPr>
              <p:grpSpPr>
                <a:xfrm>
                  <a:off x="5043656" y="207727"/>
                  <a:ext cx="8120485" cy="8519331"/>
                  <a:chOff x="5043656" y="207727"/>
                  <a:chExt cx="8120485" cy="8519331"/>
                </a:xfrm>
              </p:grpSpPr>
              <p:grpSp>
                <p:nvGrpSpPr>
                  <p:cNvPr id="55" name="그룹 54">
                    <a:extLst>
                      <a:ext uri="{FF2B5EF4-FFF2-40B4-BE49-F238E27FC236}">
                        <a16:creationId xmlns:a16="http://schemas.microsoft.com/office/drawing/2014/main" id="{64FAB05C-F2AA-425F-B2C2-08D9D743EB39}"/>
                      </a:ext>
                    </a:extLst>
                  </p:cNvPr>
                  <p:cNvGrpSpPr/>
                  <p:nvPr/>
                </p:nvGrpSpPr>
                <p:grpSpPr>
                  <a:xfrm>
                    <a:off x="5519936" y="620688"/>
                    <a:ext cx="5581650" cy="5581650"/>
                    <a:chOff x="5519936" y="620688"/>
                    <a:chExt cx="5581650" cy="5581650"/>
                  </a:xfrm>
                </p:grpSpPr>
                <p:grpSp>
                  <p:nvGrpSpPr>
                    <p:cNvPr id="112" name="그룹 111">
                      <a:extLst>
                        <a:ext uri="{FF2B5EF4-FFF2-40B4-BE49-F238E27FC236}">
                          <a16:creationId xmlns:a16="http://schemas.microsoft.com/office/drawing/2014/main" id="{A1336B48-65BD-4671-86EB-1741049ACF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519936" y="620688"/>
                      <a:ext cx="5581650" cy="5581650"/>
                      <a:chOff x="5519936" y="620688"/>
                      <a:chExt cx="5581650" cy="5581650"/>
                    </a:xfrm>
                  </p:grpSpPr>
                  <p:sp>
                    <p:nvSpPr>
                      <p:cNvPr id="115" name="타원 114">
                        <a:extLst>
                          <a:ext uri="{FF2B5EF4-FFF2-40B4-BE49-F238E27FC236}">
                            <a16:creationId xmlns:a16="http://schemas.microsoft.com/office/drawing/2014/main" id="{DA8F228E-D371-4C0F-B09E-942D0C16A3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19936" y="620688"/>
                        <a:ext cx="5581650" cy="5581650"/>
                      </a:xfrm>
                      <a:prstGeom prst="ellipse">
                        <a:avLst/>
                      </a:prstGeom>
                      <a:solidFill>
                        <a:schemeClr val="bg1">
                          <a:lumMod val="95000"/>
                        </a:schemeClr>
                      </a:solidFill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ko-KR" altLang="en-US" sz="1200">
                          <a:latin typeface="굴림" panose="020B0600000101010101" pitchFamily="50" charset="-127"/>
                          <a:ea typeface="굴림" panose="020B0600000101010101" pitchFamily="50" charset="-127"/>
                        </a:endParaRPr>
                      </a:p>
                    </p:txBody>
                  </p:sp>
                  <p:sp>
                    <p:nvSpPr>
                      <p:cNvPr id="116" name="타원 115">
                        <a:extLst>
                          <a:ext uri="{FF2B5EF4-FFF2-40B4-BE49-F238E27FC236}">
                            <a16:creationId xmlns:a16="http://schemas.microsoft.com/office/drawing/2014/main" id="{14B41309-0EC5-4807-A17C-8448303B017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62811" y="790652"/>
                        <a:ext cx="5295900" cy="52959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/>
                        <a:endParaRPr lang="ko-KR" altLang="en-US" sz="1200">
                          <a:latin typeface="굴림" panose="020B0600000101010101" pitchFamily="50" charset="-127"/>
                          <a:ea typeface="굴림" panose="020B0600000101010101" pitchFamily="50" charset="-127"/>
                        </a:endParaRPr>
                      </a:p>
                    </p:txBody>
                  </p:sp>
                </p:grpSp>
                <p:sp>
                  <p:nvSpPr>
                    <p:cNvPr id="113" name="직사각형 112">
                      <a:extLst>
                        <a:ext uri="{FF2B5EF4-FFF2-40B4-BE49-F238E27FC236}">
                          <a16:creationId xmlns:a16="http://schemas.microsoft.com/office/drawing/2014/main" id="{9798B1CB-039C-4DC4-A6BB-A1A75E086F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3125" y="3411513"/>
                      <a:ext cx="295275" cy="2647948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ko-KR" altLang="en-US" sz="120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p:txBody>
                </p:sp>
                <p:sp>
                  <p:nvSpPr>
                    <p:cNvPr id="114" name="사각형: 둥근 모서리 13">
                      <a:extLst>
                        <a:ext uri="{FF2B5EF4-FFF2-40B4-BE49-F238E27FC236}">
                          <a16:creationId xmlns:a16="http://schemas.microsoft.com/office/drawing/2014/main" id="{70914161-B4C6-4013-848A-03197B32D4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882136" y="5354624"/>
                      <a:ext cx="857250" cy="704830"/>
                    </a:xfrm>
                    <a:prstGeom prst="roundRect">
                      <a:avLst/>
                    </a:prstGeom>
                    <a:solidFill>
                      <a:schemeClr val="accent1">
                        <a:lumMod val="40000"/>
                        <a:lumOff val="60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ko-KR" altLang="en-US" sz="120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p:txBody>
                </p:sp>
              </p:grpSp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id="{43AF9304-729C-4450-9415-5332A9E0FECF}"/>
                      </a:ext>
                    </a:extLst>
                  </p:cNvPr>
                  <p:cNvSpPr txBox="1"/>
                  <p:nvPr/>
                </p:nvSpPr>
                <p:spPr>
                  <a:xfrm>
                    <a:off x="5931832" y="2468411"/>
                    <a:ext cx="1233891" cy="71202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ko-KR" sz="1200" dirty="0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3-20 GHz</a:t>
                    </a:r>
                    <a:endParaRPr lang="ko-KR" altLang="en-US" sz="1200" dirty="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sp>
                <p:nvSpPr>
                  <p:cNvPr id="57" name="직사각형 56">
                    <a:extLst>
                      <a:ext uri="{FF2B5EF4-FFF2-40B4-BE49-F238E27FC236}">
                        <a16:creationId xmlns:a16="http://schemas.microsoft.com/office/drawing/2014/main" id="{EC22092E-AA16-402C-8136-944DCB7668A7}"/>
                      </a:ext>
                    </a:extLst>
                  </p:cNvPr>
                  <p:cNvSpPr/>
                  <p:nvPr/>
                </p:nvSpPr>
                <p:spPr>
                  <a:xfrm rot="19405388">
                    <a:off x="6630878" y="1305483"/>
                    <a:ext cx="295263" cy="342890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20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sp>
                <p:nvSpPr>
                  <p:cNvPr id="58" name="직사각형 57">
                    <a:extLst>
                      <a:ext uri="{FF2B5EF4-FFF2-40B4-BE49-F238E27FC236}">
                        <a16:creationId xmlns:a16="http://schemas.microsoft.com/office/drawing/2014/main" id="{0BA97F9D-D7EA-4DD8-9D97-2664C9F0B22D}"/>
                      </a:ext>
                    </a:extLst>
                  </p:cNvPr>
                  <p:cNvSpPr/>
                  <p:nvPr/>
                </p:nvSpPr>
                <p:spPr>
                  <a:xfrm rot="20154613">
                    <a:off x="7262982" y="936561"/>
                    <a:ext cx="295263" cy="342890"/>
                  </a:xfrm>
                  <a:prstGeom prst="rect">
                    <a:avLst/>
                  </a:prstGeom>
                  <a:solidFill>
                    <a:srgbClr val="D0CECE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20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sp>
                <p:nvSpPr>
                  <p:cNvPr id="59" name="직사각형 58">
                    <a:extLst>
                      <a:ext uri="{FF2B5EF4-FFF2-40B4-BE49-F238E27FC236}">
                        <a16:creationId xmlns:a16="http://schemas.microsoft.com/office/drawing/2014/main" id="{B17D206B-FBBB-404E-B3EF-235B6079184A}"/>
                      </a:ext>
                    </a:extLst>
                  </p:cNvPr>
                  <p:cNvSpPr/>
                  <p:nvPr/>
                </p:nvSpPr>
                <p:spPr>
                  <a:xfrm rot="18038810">
                    <a:off x="6056846" y="1942306"/>
                    <a:ext cx="295263" cy="342890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20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sp>
                <p:nvSpPr>
                  <p:cNvPr id="60" name="직사각형 59">
                    <a:extLst>
                      <a:ext uri="{FF2B5EF4-FFF2-40B4-BE49-F238E27FC236}">
                        <a16:creationId xmlns:a16="http://schemas.microsoft.com/office/drawing/2014/main" id="{CCB83827-7293-475B-99DE-2B230DF49A25}"/>
                      </a:ext>
                    </a:extLst>
                  </p:cNvPr>
                  <p:cNvSpPr/>
                  <p:nvPr/>
                </p:nvSpPr>
                <p:spPr>
                  <a:xfrm rot="17096284">
                    <a:off x="5768813" y="2662381"/>
                    <a:ext cx="295263" cy="342890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20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sp>
                <p:nvSpPr>
                  <p:cNvPr id="61" name="TextBox 60">
                    <a:extLst>
                      <a:ext uri="{FF2B5EF4-FFF2-40B4-BE49-F238E27FC236}">
                        <a16:creationId xmlns:a16="http://schemas.microsoft.com/office/drawing/2014/main" id="{43AF9304-729C-4450-9415-5332A9E0FECF}"/>
                      </a:ext>
                    </a:extLst>
                  </p:cNvPr>
                  <p:cNvSpPr txBox="1"/>
                  <p:nvPr/>
                </p:nvSpPr>
                <p:spPr>
                  <a:xfrm>
                    <a:off x="6828497" y="1510006"/>
                    <a:ext cx="2107279" cy="890032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rtlCol="0" anchor="ctr">
                    <a:spAutoFit/>
                  </a:bodyPr>
                  <a:lstStyle/>
                  <a:p>
                    <a:pPr algn="ctr">
                      <a:lnSpc>
                        <a:spcPts val="1500"/>
                      </a:lnSpc>
                    </a:pPr>
                    <a:r>
                      <a:rPr lang="en-US" altLang="ko-KR" sz="1200" dirty="0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dual-pol.</a:t>
                    </a:r>
                  </a:p>
                  <a:p>
                    <a:pPr algn="ctr">
                      <a:lnSpc>
                        <a:spcPts val="1500"/>
                      </a:lnSpc>
                    </a:pPr>
                    <a:r>
                      <a:rPr lang="en-US" altLang="ko-KR" sz="1200" dirty="0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receiver modules</a:t>
                    </a:r>
                    <a:endParaRPr lang="ko-KR" altLang="en-US" sz="1200" dirty="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grpSp>
                <p:nvGrpSpPr>
                  <p:cNvPr id="62" name="그룹 61"/>
                  <p:cNvGrpSpPr/>
                  <p:nvPr/>
                </p:nvGrpSpPr>
                <p:grpSpPr>
                  <a:xfrm flipV="1">
                    <a:off x="5739662" y="3851491"/>
                    <a:ext cx="1813245" cy="2044896"/>
                    <a:chOff x="2019847" y="2484730"/>
                    <a:chExt cx="1813245" cy="2044896"/>
                  </a:xfrm>
                </p:grpSpPr>
                <p:sp>
                  <p:nvSpPr>
                    <p:cNvPr id="108" name="직사각형 107">
                      <a:extLst>
                        <a:ext uri="{FF2B5EF4-FFF2-40B4-BE49-F238E27FC236}">
                          <a16:creationId xmlns:a16="http://schemas.microsoft.com/office/drawing/2014/main" id="{EC22092E-AA16-402C-8136-944DCB7668A7}"/>
                        </a:ext>
                      </a:extLst>
                    </p:cNvPr>
                    <p:cNvSpPr/>
                    <p:nvPr/>
                  </p:nvSpPr>
                  <p:spPr>
                    <a:xfrm rot="19405388">
                      <a:off x="2905725" y="2853652"/>
                      <a:ext cx="295263" cy="342890"/>
                    </a:xfrm>
                    <a:prstGeom prst="rect">
                      <a:avLst/>
                    </a:prstGeom>
                    <a:solidFill>
                      <a:schemeClr val="bg2">
                        <a:lumMod val="90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sz="120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p:txBody>
                </p:sp>
                <p:sp>
                  <p:nvSpPr>
                    <p:cNvPr id="109" name="직사각형 108">
                      <a:extLst>
                        <a:ext uri="{FF2B5EF4-FFF2-40B4-BE49-F238E27FC236}">
                          <a16:creationId xmlns:a16="http://schemas.microsoft.com/office/drawing/2014/main" id="{0BA97F9D-D7EA-4DD8-9D97-2664C9F0B22D}"/>
                        </a:ext>
                      </a:extLst>
                    </p:cNvPr>
                    <p:cNvSpPr/>
                    <p:nvPr/>
                  </p:nvSpPr>
                  <p:spPr>
                    <a:xfrm rot="20154613">
                      <a:off x="3537829" y="2484730"/>
                      <a:ext cx="295263" cy="342890"/>
                    </a:xfrm>
                    <a:prstGeom prst="rect">
                      <a:avLst/>
                    </a:prstGeom>
                    <a:solidFill>
                      <a:srgbClr val="D0CECE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sz="120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p:txBody>
                </p:sp>
                <p:sp>
                  <p:nvSpPr>
                    <p:cNvPr id="110" name="직사각형 109">
                      <a:extLst>
                        <a:ext uri="{FF2B5EF4-FFF2-40B4-BE49-F238E27FC236}">
                          <a16:creationId xmlns:a16="http://schemas.microsoft.com/office/drawing/2014/main" id="{B17D206B-FBBB-404E-B3EF-235B6079184A}"/>
                        </a:ext>
                      </a:extLst>
                    </p:cNvPr>
                    <p:cNvSpPr/>
                    <p:nvPr/>
                  </p:nvSpPr>
                  <p:spPr>
                    <a:xfrm rot="18038810">
                      <a:off x="2331693" y="3490475"/>
                      <a:ext cx="295263" cy="342890"/>
                    </a:xfrm>
                    <a:prstGeom prst="rect">
                      <a:avLst/>
                    </a:prstGeom>
                    <a:solidFill>
                      <a:schemeClr val="bg2">
                        <a:lumMod val="90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sz="120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p:txBody>
                </p:sp>
                <p:sp>
                  <p:nvSpPr>
                    <p:cNvPr id="111" name="직사각형 110">
                      <a:extLst>
                        <a:ext uri="{FF2B5EF4-FFF2-40B4-BE49-F238E27FC236}">
                          <a16:creationId xmlns:a16="http://schemas.microsoft.com/office/drawing/2014/main" id="{CCB83827-7293-475B-99DE-2B230DF49A25}"/>
                        </a:ext>
                      </a:extLst>
                    </p:cNvPr>
                    <p:cNvSpPr/>
                    <p:nvPr/>
                  </p:nvSpPr>
                  <p:spPr>
                    <a:xfrm rot="17096284">
                      <a:off x="2043660" y="4210550"/>
                      <a:ext cx="295263" cy="342890"/>
                    </a:xfrm>
                    <a:prstGeom prst="rect">
                      <a:avLst/>
                    </a:prstGeom>
                    <a:solidFill>
                      <a:schemeClr val="bg2">
                        <a:lumMod val="90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sz="120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p:txBody>
                </p:sp>
              </p:grpSp>
              <p:cxnSp>
                <p:nvCxnSpPr>
                  <p:cNvPr id="64" name="직선 연결선 63"/>
                  <p:cNvCxnSpPr/>
                  <p:nvPr/>
                </p:nvCxnSpPr>
                <p:spPr>
                  <a:xfrm flipH="1" flipV="1">
                    <a:off x="6405307" y="978117"/>
                    <a:ext cx="269553" cy="362560"/>
                  </a:xfrm>
                  <a:prstGeom prst="line">
                    <a:avLst/>
                  </a:prstGeom>
                  <a:ln w="25400" cmpd="sng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직선 연결선 64"/>
                  <p:cNvCxnSpPr/>
                  <p:nvPr/>
                </p:nvCxnSpPr>
                <p:spPr>
                  <a:xfrm flipH="1" flipV="1">
                    <a:off x="5675606" y="1845888"/>
                    <a:ext cx="381374" cy="180469"/>
                  </a:xfrm>
                  <a:prstGeom prst="line">
                    <a:avLst/>
                  </a:prstGeom>
                  <a:ln w="25400" cmpd="sng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직선 연결선 65"/>
                  <p:cNvCxnSpPr/>
                  <p:nvPr/>
                </p:nvCxnSpPr>
                <p:spPr>
                  <a:xfrm flipH="1" flipV="1">
                    <a:off x="5313505" y="2651158"/>
                    <a:ext cx="435571" cy="110862"/>
                  </a:xfrm>
                  <a:prstGeom prst="line">
                    <a:avLst/>
                  </a:prstGeom>
                  <a:ln w="25400" cmpd="sng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직선 연결선 99"/>
                  <p:cNvCxnSpPr>
                    <a:endCxn id="53" idx="2"/>
                  </p:cNvCxnSpPr>
                  <p:nvPr/>
                </p:nvCxnSpPr>
                <p:spPr>
                  <a:xfrm flipH="1" flipV="1">
                    <a:off x="7078672" y="534945"/>
                    <a:ext cx="238876" cy="422610"/>
                  </a:xfrm>
                  <a:prstGeom prst="line">
                    <a:avLst/>
                  </a:prstGeom>
                  <a:ln w="25400" cmpd="sng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1" name="TextBox 100">
                    <a:extLst>
                      <a:ext uri="{FF2B5EF4-FFF2-40B4-BE49-F238E27FC236}">
                        <a16:creationId xmlns:a16="http://schemas.microsoft.com/office/drawing/2014/main" id="{010326D9-FCC0-4D87-94C0-0023976B848F}"/>
                      </a:ext>
                    </a:extLst>
                  </p:cNvPr>
                  <p:cNvSpPr txBox="1"/>
                  <p:nvPr/>
                </p:nvSpPr>
                <p:spPr>
                  <a:xfrm>
                    <a:off x="7375896" y="6375873"/>
                    <a:ext cx="2727678" cy="568230"/>
                  </a:xfrm>
                  <a:prstGeom prst="rect">
                    <a:avLst/>
                  </a:prstGeom>
                  <a:solidFill>
                    <a:srgbClr val="FFC000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ko-KR" sz="1200" dirty="0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rubidium clock</a:t>
                    </a:r>
                    <a:endParaRPr lang="ko-KR" altLang="en-US" sz="1200" dirty="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cxnSp>
                <p:nvCxnSpPr>
                  <p:cNvPr id="102" name="직선 연결선 101"/>
                  <p:cNvCxnSpPr/>
                  <p:nvPr/>
                </p:nvCxnSpPr>
                <p:spPr>
                  <a:xfrm flipH="1">
                    <a:off x="5313505" y="4042080"/>
                    <a:ext cx="404041" cy="164708"/>
                  </a:xfrm>
                  <a:prstGeom prst="line">
                    <a:avLst/>
                  </a:prstGeom>
                  <a:ln w="25400" cmpd="sng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직선 연결선 103"/>
                  <p:cNvCxnSpPr/>
                  <p:nvPr/>
                </p:nvCxnSpPr>
                <p:spPr>
                  <a:xfrm flipH="1">
                    <a:off x="5671150" y="4812777"/>
                    <a:ext cx="385831" cy="250453"/>
                  </a:xfrm>
                  <a:prstGeom prst="line">
                    <a:avLst/>
                  </a:prstGeom>
                  <a:ln w="25400" cmpd="sng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직선 연결선 104"/>
                  <p:cNvCxnSpPr/>
                  <p:nvPr/>
                </p:nvCxnSpPr>
                <p:spPr>
                  <a:xfrm flipH="1">
                    <a:off x="6370284" y="5508170"/>
                    <a:ext cx="328096" cy="410815"/>
                  </a:xfrm>
                  <a:prstGeom prst="line">
                    <a:avLst/>
                  </a:prstGeom>
                  <a:ln w="25400" cmpd="sng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직선 연결선 105"/>
                  <p:cNvCxnSpPr/>
                  <p:nvPr/>
                </p:nvCxnSpPr>
                <p:spPr>
                  <a:xfrm flipH="1">
                    <a:off x="7077249" y="5877269"/>
                    <a:ext cx="230218" cy="495034"/>
                  </a:xfrm>
                  <a:prstGeom prst="line">
                    <a:avLst/>
                  </a:prstGeom>
                  <a:ln w="25400" cmpd="sng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7" name="TextBox 106"/>
                  <p:cNvSpPr txBox="1"/>
                  <p:nvPr/>
                </p:nvSpPr>
                <p:spPr>
                  <a:xfrm>
                    <a:off x="5043656" y="207727"/>
                    <a:ext cx="2554794" cy="7120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defTabSz="542925">
                      <a:tabLst>
                        <a:tab pos="1344613" algn="l"/>
                      </a:tabLst>
                    </a:pPr>
                    <a:r>
                      <a:rPr lang="en-US" altLang="ko-KR" sz="1200" dirty="0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10 MHz  </a:t>
                    </a:r>
                  </a:p>
                  <a:p>
                    <a:pPr defTabSz="542925">
                      <a:tabLst>
                        <a:tab pos="1344613" algn="l"/>
                      </a:tabLst>
                    </a:pPr>
                    <a:r>
                      <a:rPr lang="en-US" altLang="ko-KR" sz="1200" dirty="0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1 </a:t>
                    </a:r>
                    <a:r>
                      <a:rPr lang="en-US" altLang="ko-KR" sz="1200" dirty="0" err="1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pps</a:t>
                    </a:r>
                    <a:endParaRPr lang="ko-KR" altLang="en-US" sz="1200" dirty="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sp>
                <p:nvSpPr>
                  <p:cNvPr id="117" name="TextBox 116">
                    <a:extLst>
                      <a:ext uri="{FF2B5EF4-FFF2-40B4-BE49-F238E27FC236}">
                        <a16:creationId xmlns:a16="http://schemas.microsoft.com/office/drawing/2014/main" id="{43AF9304-729C-4450-9415-5332A9E0FECF}"/>
                      </a:ext>
                    </a:extLst>
                  </p:cNvPr>
                  <p:cNvSpPr txBox="1"/>
                  <p:nvPr/>
                </p:nvSpPr>
                <p:spPr>
                  <a:xfrm>
                    <a:off x="10619971" y="7937850"/>
                    <a:ext cx="2544170" cy="789208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rtlCol="0" anchor="ctr">
                    <a:spAutoFit/>
                  </a:bodyPr>
                  <a:lstStyle/>
                  <a:p>
                    <a:pPr algn="ctr">
                      <a:lnSpc>
                        <a:spcPts val="1500"/>
                      </a:lnSpc>
                    </a:pPr>
                    <a:r>
                      <a:rPr lang="en-US" altLang="ko-KR" sz="1200" dirty="0" err="1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Zadoff</a:t>
                    </a:r>
                    <a:r>
                      <a:rPr lang="en-US" altLang="ko-KR" sz="1200" dirty="0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-Chu sequence</a:t>
                    </a:r>
                    <a:endParaRPr lang="ko-KR" altLang="en-US" sz="1200" dirty="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sp>
                <p:nvSpPr>
                  <p:cNvPr id="119" name="TextBox 118"/>
                  <p:cNvSpPr txBox="1"/>
                  <p:nvPr/>
                </p:nvSpPr>
                <p:spPr>
                  <a:xfrm>
                    <a:off x="6037482" y="6622995"/>
                    <a:ext cx="2554794" cy="7120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defTabSz="542925">
                      <a:tabLst>
                        <a:tab pos="1344613" algn="l"/>
                      </a:tabLst>
                    </a:pPr>
                    <a:r>
                      <a:rPr lang="en-US" altLang="ko-KR" sz="1200" dirty="0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10 MHz  </a:t>
                    </a:r>
                  </a:p>
                  <a:p>
                    <a:pPr defTabSz="542925">
                      <a:tabLst>
                        <a:tab pos="1344613" algn="l"/>
                      </a:tabLst>
                    </a:pPr>
                    <a:r>
                      <a:rPr lang="en-US" altLang="ko-KR" sz="1200" dirty="0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1 </a:t>
                    </a:r>
                    <a:r>
                      <a:rPr lang="en-US" altLang="ko-KR" sz="1200" dirty="0" err="1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pps</a:t>
                    </a:r>
                    <a:endParaRPr lang="ko-KR" altLang="en-US" sz="1200" dirty="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sp>
                <p:nvSpPr>
                  <p:cNvPr id="122" name="TextBox 121">
                    <a:extLst>
                      <a:ext uri="{FF2B5EF4-FFF2-40B4-BE49-F238E27FC236}">
                        <a16:creationId xmlns:a16="http://schemas.microsoft.com/office/drawing/2014/main" id="{43AF9304-729C-4450-9415-5332A9E0FECF}"/>
                      </a:ext>
                    </a:extLst>
                  </p:cNvPr>
                  <p:cNvSpPr txBox="1"/>
                  <p:nvPr/>
                </p:nvSpPr>
                <p:spPr>
                  <a:xfrm>
                    <a:off x="7307468" y="7722521"/>
                    <a:ext cx="2947346" cy="349618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rtlCol="0" anchor="ctr">
                    <a:spAutoFit/>
                  </a:bodyPr>
                  <a:lstStyle/>
                  <a:p>
                    <a:pPr algn="ctr">
                      <a:lnSpc>
                        <a:spcPts val="1500"/>
                      </a:lnSpc>
                    </a:pPr>
                    <a:r>
                      <a:rPr lang="en-US" altLang="ko-KR" sz="1200" dirty="0" smtClean="0">
                        <a:latin typeface="굴림" panose="020B0600000101010101" pitchFamily="50" charset="-127"/>
                        <a:ea typeface="굴림" panose="020B0600000101010101" pitchFamily="50" charset="-127"/>
                      </a:rPr>
                      <a:t>GPS disciplin</a:t>
                    </a:r>
                    <a:r>
                      <a:rPr lang="en-US" altLang="ko-KR" sz="1200" dirty="0" smtClean="0"/>
                      <a:t>ing</a:t>
                    </a:r>
                    <a:endParaRPr lang="ko-KR" altLang="en-US" sz="1200" dirty="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</p:grpSp>
          </p:grpSp>
          <p:sp>
            <p:nvSpPr>
              <p:cNvPr id="49" name="사다리꼴 48"/>
              <p:cNvSpPr/>
              <p:nvPr/>
            </p:nvSpPr>
            <p:spPr>
              <a:xfrm rot="7275479">
                <a:off x="5234517" y="2476867"/>
                <a:ext cx="317239" cy="330069"/>
              </a:xfrm>
              <a:prstGeom prst="trapezoid">
                <a:avLst>
                  <a:gd name="adj" fmla="val 33542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직사각형 49"/>
              <p:cNvSpPr/>
              <p:nvPr/>
            </p:nvSpPr>
            <p:spPr>
              <a:xfrm rot="18075479">
                <a:off x="5505661" y="2698629"/>
                <a:ext cx="160194" cy="12081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10326D9-FCC0-4D87-94C0-0023976B848F}"/>
                  </a:ext>
                </a:extLst>
              </p:cNvPr>
              <p:cNvSpPr txBox="1"/>
              <p:nvPr/>
            </p:nvSpPr>
            <p:spPr>
              <a:xfrm>
                <a:off x="7028046" y="4622367"/>
                <a:ext cx="1384415" cy="61405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signal generator</a:t>
                </a:r>
              </a:p>
            </p:txBody>
          </p:sp>
          <p:sp>
            <p:nvSpPr>
              <p:cNvPr id="52" name="자유형 51"/>
              <p:cNvSpPr/>
              <p:nvPr/>
            </p:nvSpPr>
            <p:spPr>
              <a:xfrm>
                <a:off x="5635846" y="2793643"/>
                <a:ext cx="1379542" cy="2053604"/>
              </a:xfrm>
              <a:custGeom>
                <a:avLst/>
                <a:gdLst>
                  <a:gd name="connsiteX0" fmla="*/ 0 w 1318260"/>
                  <a:gd name="connsiteY0" fmla="*/ 0 h 2590800"/>
                  <a:gd name="connsiteX1" fmla="*/ 617220 w 1318260"/>
                  <a:gd name="connsiteY1" fmla="*/ 320040 h 2590800"/>
                  <a:gd name="connsiteX2" fmla="*/ 739140 w 1318260"/>
                  <a:gd name="connsiteY2" fmla="*/ 1569720 h 2590800"/>
                  <a:gd name="connsiteX3" fmla="*/ 838200 w 1318260"/>
                  <a:gd name="connsiteY3" fmla="*/ 2415540 h 2590800"/>
                  <a:gd name="connsiteX4" fmla="*/ 1318260 w 1318260"/>
                  <a:gd name="connsiteY4" fmla="*/ 2590800 h 2590800"/>
                  <a:gd name="connsiteX5" fmla="*/ 1318260 w 1318260"/>
                  <a:gd name="connsiteY5" fmla="*/ 2590800 h 2590800"/>
                  <a:gd name="connsiteX0" fmla="*/ 0 w 1318260"/>
                  <a:gd name="connsiteY0" fmla="*/ 0 h 2590800"/>
                  <a:gd name="connsiteX1" fmla="*/ 881175 w 1318260"/>
                  <a:gd name="connsiteY1" fmla="*/ 320041 h 2590800"/>
                  <a:gd name="connsiteX2" fmla="*/ 739140 w 1318260"/>
                  <a:gd name="connsiteY2" fmla="*/ 1569720 h 2590800"/>
                  <a:gd name="connsiteX3" fmla="*/ 838200 w 1318260"/>
                  <a:gd name="connsiteY3" fmla="*/ 2415540 h 2590800"/>
                  <a:gd name="connsiteX4" fmla="*/ 1318260 w 1318260"/>
                  <a:gd name="connsiteY4" fmla="*/ 2590800 h 2590800"/>
                  <a:gd name="connsiteX5" fmla="*/ 1318260 w 1318260"/>
                  <a:gd name="connsiteY5" fmla="*/ 2590800 h 2590800"/>
                  <a:gd name="connsiteX0" fmla="*/ 0 w 1318260"/>
                  <a:gd name="connsiteY0" fmla="*/ 0 h 2590800"/>
                  <a:gd name="connsiteX1" fmla="*/ 881175 w 1318260"/>
                  <a:gd name="connsiteY1" fmla="*/ 320041 h 2590800"/>
                  <a:gd name="connsiteX2" fmla="*/ 966687 w 1318260"/>
                  <a:gd name="connsiteY2" fmla="*/ 1557703 h 2590800"/>
                  <a:gd name="connsiteX3" fmla="*/ 838200 w 1318260"/>
                  <a:gd name="connsiteY3" fmla="*/ 2415540 h 2590800"/>
                  <a:gd name="connsiteX4" fmla="*/ 1318260 w 1318260"/>
                  <a:gd name="connsiteY4" fmla="*/ 2590800 h 2590800"/>
                  <a:gd name="connsiteX5" fmla="*/ 1318260 w 1318260"/>
                  <a:gd name="connsiteY5" fmla="*/ 2590800 h 2590800"/>
                  <a:gd name="connsiteX0" fmla="*/ 0 w 1318260"/>
                  <a:gd name="connsiteY0" fmla="*/ 0 h 2590800"/>
                  <a:gd name="connsiteX1" fmla="*/ 881175 w 1318260"/>
                  <a:gd name="connsiteY1" fmla="*/ 320041 h 2590800"/>
                  <a:gd name="connsiteX2" fmla="*/ 966687 w 1318260"/>
                  <a:gd name="connsiteY2" fmla="*/ 1557703 h 2590800"/>
                  <a:gd name="connsiteX3" fmla="*/ 1083950 w 1318260"/>
                  <a:gd name="connsiteY3" fmla="*/ 2391507 h 2590800"/>
                  <a:gd name="connsiteX4" fmla="*/ 1318260 w 1318260"/>
                  <a:gd name="connsiteY4" fmla="*/ 2590800 h 2590800"/>
                  <a:gd name="connsiteX5" fmla="*/ 1318260 w 1318260"/>
                  <a:gd name="connsiteY5" fmla="*/ 2590800 h 2590800"/>
                  <a:gd name="connsiteX0" fmla="*/ 0 w 1318260"/>
                  <a:gd name="connsiteY0" fmla="*/ 0 h 2590800"/>
                  <a:gd name="connsiteX1" fmla="*/ 699137 w 1318260"/>
                  <a:gd name="connsiteY1" fmla="*/ 464240 h 2590800"/>
                  <a:gd name="connsiteX2" fmla="*/ 966687 w 1318260"/>
                  <a:gd name="connsiteY2" fmla="*/ 1557703 h 2590800"/>
                  <a:gd name="connsiteX3" fmla="*/ 1083950 w 1318260"/>
                  <a:gd name="connsiteY3" fmla="*/ 2391507 h 2590800"/>
                  <a:gd name="connsiteX4" fmla="*/ 1318260 w 1318260"/>
                  <a:gd name="connsiteY4" fmla="*/ 2590800 h 2590800"/>
                  <a:gd name="connsiteX5" fmla="*/ 1318260 w 1318260"/>
                  <a:gd name="connsiteY5" fmla="*/ 2590800 h 2590800"/>
                  <a:gd name="connsiteX0" fmla="*/ 0 w 1318260"/>
                  <a:gd name="connsiteY0" fmla="*/ 0 h 2590800"/>
                  <a:gd name="connsiteX1" fmla="*/ 690035 w 1318260"/>
                  <a:gd name="connsiteY1" fmla="*/ 740622 h 2590800"/>
                  <a:gd name="connsiteX2" fmla="*/ 966687 w 1318260"/>
                  <a:gd name="connsiteY2" fmla="*/ 1557703 h 2590800"/>
                  <a:gd name="connsiteX3" fmla="*/ 1083950 w 1318260"/>
                  <a:gd name="connsiteY3" fmla="*/ 2391507 h 2590800"/>
                  <a:gd name="connsiteX4" fmla="*/ 1318260 w 1318260"/>
                  <a:gd name="connsiteY4" fmla="*/ 2590800 h 2590800"/>
                  <a:gd name="connsiteX5" fmla="*/ 1318260 w 1318260"/>
                  <a:gd name="connsiteY5" fmla="*/ 25908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18260" h="2590800">
                    <a:moveTo>
                      <a:pt x="0" y="0"/>
                    </a:moveTo>
                    <a:cubicBezTo>
                      <a:pt x="247015" y="29210"/>
                      <a:pt x="528921" y="481005"/>
                      <a:pt x="690035" y="740622"/>
                    </a:cubicBezTo>
                    <a:cubicBezTo>
                      <a:pt x="851149" y="1000239"/>
                      <a:pt x="901035" y="1282556"/>
                      <a:pt x="966687" y="1557703"/>
                    </a:cubicBezTo>
                    <a:cubicBezTo>
                      <a:pt x="1032340" y="1832851"/>
                      <a:pt x="1025355" y="2219324"/>
                      <a:pt x="1083950" y="2391507"/>
                    </a:cubicBezTo>
                    <a:cubicBezTo>
                      <a:pt x="1142545" y="2563690"/>
                      <a:pt x="1318260" y="2590800"/>
                      <a:pt x="1318260" y="2590800"/>
                    </a:cubicBezTo>
                    <a:lnTo>
                      <a:pt x="1318260" y="259080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5" name="오른쪽 화살표 4"/>
            <p:cNvSpPr/>
            <p:nvPr/>
          </p:nvSpPr>
          <p:spPr>
            <a:xfrm rot="16200000">
              <a:off x="8062277" y="5317611"/>
              <a:ext cx="246888" cy="13287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8" name="오른쪽 화살표 117"/>
            <p:cNvSpPr/>
            <p:nvPr/>
          </p:nvSpPr>
          <p:spPr>
            <a:xfrm rot="12188497">
              <a:off x="5725632" y="4788498"/>
              <a:ext cx="246888" cy="13287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1" name="오른쪽 화살표 120"/>
            <p:cNvSpPr/>
            <p:nvPr/>
          </p:nvSpPr>
          <p:spPr>
            <a:xfrm rot="16200000">
              <a:off x="6520145" y="5190892"/>
              <a:ext cx="246888" cy="13287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532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Receiver Module Synchronization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5688632" cy="5087488"/>
          </a:xfrm>
        </p:spPr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Example: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Signal 1 (probe module 1): </a:t>
            </a:r>
          </a:p>
          <a:p>
            <a:pPr lvl="2"/>
            <a:r>
              <a:rPr lang="en-US" altLang="ko-KR" dirty="0" smtClean="0">
                <a:sym typeface="Wingdings" panose="05000000000000000000" pitchFamily="2" charset="2"/>
              </a:rPr>
              <a:t>time delay: 20.091 ns (10.23 samples)</a:t>
            </a:r>
          </a:p>
          <a:p>
            <a:pPr lvl="2"/>
            <a:r>
              <a:rPr lang="en-US" altLang="ko-KR" dirty="0" smtClean="0">
                <a:sym typeface="Wingdings" panose="05000000000000000000" pitchFamily="2" charset="2"/>
              </a:rPr>
              <a:t>phase: -0.576 rad</a:t>
            </a:r>
          </a:p>
          <a:p>
            <a:pPr lvl="2"/>
            <a:endParaRPr lang="en-US" altLang="ko-KR" dirty="0">
              <a:sym typeface="Wingdings" panose="05000000000000000000" pitchFamily="2" charset="2"/>
            </a:endParaRP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Delays more than a sampling interval is determined by correlation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Phases and delays less than a sampling interval is compensated using the slope in the phase spectrum</a:t>
            </a:r>
          </a:p>
          <a:p>
            <a:pPr lvl="2"/>
            <a:endParaRPr lang="en-US" altLang="ko-KR" dirty="0">
              <a:sym typeface="Wingdings" panose="05000000000000000000" pitchFamily="2" charset="2"/>
            </a:endParaRPr>
          </a:p>
          <a:p>
            <a:pPr lvl="1"/>
            <a:endParaRPr lang="en-US" altLang="ko-KR" dirty="0" smtClean="0">
              <a:sym typeface="Wingdings" panose="05000000000000000000" pitchFamily="2" charset="2"/>
            </a:endParaRPr>
          </a:p>
          <a:p>
            <a:pPr lvl="2"/>
            <a:endParaRPr lang="en-US" altLang="ko-KR" dirty="0" smtClean="0">
              <a:sym typeface="Wingdings" panose="05000000000000000000" pitchFamily="2" charset="2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582238-E6C0-48CC-87DE-03704D084B04}" type="datetime1">
              <a:rPr lang="ko-KR" altLang="en-US" smtClean="0"/>
              <a:t>2024-05-11</a:t>
            </a:fld>
            <a:endParaRPr lang="ko-KR" altLang="en-US" dirty="0"/>
          </a:p>
        </p:txBody>
      </p:sp>
      <p:pic>
        <p:nvPicPr>
          <p:cNvPr id="39" name="그림 38">
            <a:extLst>
              <a:ext uri="{FF2B5EF4-FFF2-40B4-BE49-F238E27FC236}">
                <a16:creationId xmlns:a16="http://schemas.microsoft.com/office/drawing/2014/main" id="{CD346AB3-AA74-5785-5E3A-2CE02EBDB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626" y="4272458"/>
            <a:ext cx="2913727" cy="2299814"/>
          </a:xfrm>
          <a:prstGeom prst="rect">
            <a:avLst/>
          </a:prstGeom>
        </p:spPr>
      </p:pic>
      <p:sp>
        <p:nvSpPr>
          <p:cNvPr id="40" name="내용 개체 틀 2"/>
          <p:cNvSpPr txBox="1">
            <a:spLocks/>
          </p:cNvSpPr>
          <p:nvPr/>
        </p:nvSpPr>
        <p:spPr bwMode="auto">
          <a:xfrm>
            <a:off x="4427984" y="1484784"/>
            <a:ext cx="3888432" cy="50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9088" indent="-319088" algn="l" rtl="0" eaLnBrk="0" fontAlgn="base" latinLnBrk="1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"/>
              <a:defRPr sz="16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Arial" pitchFamily="34" charset="0"/>
              </a:defRPr>
            </a:lvl1pPr>
            <a:lvl2pPr marL="639763" indent="-273050" algn="l" rtl="0" eaLnBrk="0" fontAlgn="base" latinLnBrk="1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"/>
              <a:defRPr sz="14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Arial" pitchFamily="34" charset="0"/>
              </a:defRPr>
            </a:lvl2pPr>
            <a:lvl3pPr marL="914400" indent="-228600" algn="l" rtl="0" eaLnBrk="0" fontAlgn="base" latinLnBrk="1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"/>
              <a:defRPr sz="12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Arial" pitchFamily="34" charset="0"/>
              </a:defRPr>
            </a:lvl3pPr>
            <a:lvl4pPr marL="1371600" indent="-228600" algn="l" rtl="0" eaLnBrk="0" fontAlgn="base" latinLnBrk="1" hangingPunct="0">
              <a:spcBef>
                <a:spcPts val="400"/>
              </a:spcBef>
              <a:spcAft>
                <a:spcPct val="0"/>
              </a:spcAft>
              <a:buClr>
                <a:srgbClr val="A28E6A"/>
              </a:buClr>
              <a:buSzPct val="75000"/>
              <a:buFont typeface="Wingdings" pitchFamily="2" charset="2"/>
              <a:buChar char=""/>
              <a:defRPr sz="11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Arial" pitchFamily="34" charset="0"/>
              </a:defRPr>
            </a:lvl4pPr>
            <a:lvl5pPr marL="1828800" indent="-228600" algn="l" rtl="0" eaLnBrk="0" fontAlgn="base" latinLnBrk="1" hangingPunct="0">
              <a:spcBef>
                <a:spcPts val="400"/>
              </a:spcBef>
              <a:spcAft>
                <a:spcPct val="0"/>
              </a:spcAft>
              <a:buClr>
                <a:srgbClr val="956251"/>
              </a:buClr>
              <a:buSzPct val="65000"/>
              <a:buFont typeface="Wingdings" pitchFamily="2" charset="2"/>
              <a:buChar char=""/>
              <a:defRPr sz="11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Arial" pitchFamily="34" charset="0"/>
              </a:defRPr>
            </a:lvl5pPr>
            <a:lvl6pPr marL="2103120" indent="-228600" algn="l" rtl="0" eaLnBrk="1" latinLnBrk="1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1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1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1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kumimoji="0" lang="en-US" altLang="ko-KR" dirty="0" smtClean="0">
              <a:sym typeface="Wingdings" panose="05000000000000000000" pitchFamily="2" charset="2"/>
            </a:endParaRPr>
          </a:p>
          <a:p>
            <a:pPr lvl="1"/>
            <a:r>
              <a:rPr kumimoji="0" lang="en-US" altLang="ko-KR" dirty="0" smtClean="0">
                <a:sym typeface="Wingdings" panose="05000000000000000000" pitchFamily="2" charset="2"/>
              </a:rPr>
              <a:t>Signal 2 (probe module 2):</a:t>
            </a:r>
          </a:p>
          <a:p>
            <a:pPr lvl="2"/>
            <a:r>
              <a:rPr kumimoji="0" lang="en-US" altLang="ko-KR" dirty="0" smtClean="0">
                <a:sym typeface="Wingdings" panose="05000000000000000000" pitchFamily="2" charset="2"/>
              </a:rPr>
              <a:t>time delay: 56.203 ns (28.45 samples)</a:t>
            </a:r>
          </a:p>
          <a:p>
            <a:pPr lvl="2"/>
            <a:r>
              <a:rPr kumimoji="0" lang="en-US" altLang="ko-KR" dirty="0" smtClean="0">
                <a:sym typeface="Wingdings" panose="05000000000000000000" pitchFamily="2" charset="2"/>
              </a:rPr>
              <a:t>phase: 0.175 rad</a:t>
            </a:r>
          </a:p>
          <a:p>
            <a:pPr lvl="2"/>
            <a:endParaRPr kumimoji="0" lang="en-US" altLang="ko-KR" dirty="0" smtClean="0">
              <a:sym typeface="Wingdings" panose="05000000000000000000" pitchFamily="2" charset="2"/>
            </a:endParaRPr>
          </a:p>
          <a:p>
            <a:pPr lvl="1"/>
            <a:endParaRPr kumimoji="0" lang="en-US" altLang="ko-KR" dirty="0" smtClean="0">
              <a:sym typeface="Wingdings" panose="05000000000000000000" pitchFamily="2" charset="2"/>
            </a:endParaRPr>
          </a:p>
          <a:p>
            <a:pPr lvl="2"/>
            <a:endParaRPr kumimoji="0" lang="en-US" altLang="ko-KR" dirty="0" smtClean="0">
              <a:sym typeface="Wingdings" panose="05000000000000000000" pitchFamily="2" charset="2"/>
            </a:endParaRPr>
          </a:p>
        </p:txBody>
      </p:sp>
      <p:pic>
        <p:nvPicPr>
          <p:cNvPr id="41" name="그림 40">
            <a:extLst>
              <a:ext uri="{FF2B5EF4-FFF2-40B4-BE49-F238E27FC236}">
                <a16:creationId xmlns:a16="http://schemas.microsoft.com/office/drawing/2014/main" id="{1394062B-E275-37EB-0E3A-8B528C0FA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216" y="2636912"/>
            <a:ext cx="1694707" cy="1368152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902727FE-EE70-5049-A6CD-6AF2955B0E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2956" y="4272459"/>
            <a:ext cx="2883066" cy="2299814"/>
          </a:xfrm>
          <a:prstGeom prst="rect">
            <a:avLst/>
          </a:prstGeom>
        </p:spPr>
      </p:pic>
      <p:sp>
        <p:nvSpPr>
          <p:cNvPr id="5" name="오른쪽 화살표 4"/>
          <p:cNvSpPr/>
          <p:nvPr/>
        </p:nvSpPr>
        <p:spPr>
          <a:xfrm>
            <a:off x="4499992" y="5229200"/>
            <a:ext cx="72008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854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Calibration Procedure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4278111" cy="5087488"/>
          </a:xfrm>
        </p:spPr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Signal generator (SG) and a calibration antenna are used for calibration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The SG and all the receivers are frame synched </a:t>
            </a:r>
            <a:r>
              <a:rPr lang="en-US" altLang="ko-KR" dirty="0">
                <a:sym typeface="Wingdings" panose="05000000000000000000" pitchFamily="2" charset="2"/>
              </a:rPr>
              <a:t>with the </a:t>
            </a:r>
            <a:r>
              <a:rPr lang="en-US" altLang="ko-KR" dirty="0" err="1">
                <a:sym typeface="Wingdings" panose="05000000000000000000" pitchFamily="2" charset="2"/>
              </a:rPr>
              <a:t>the</a:t>
            </a:r>
            <a:r>
              <a:rPr lang="en-US" altLang="ko-KR" dirty="0">
                <a:sym typeface="Wingdings" panose="05000000000000000000" pitchFamily="2" charset="2"/>
              </a:rPr>
              <a:t> GPS-disciplined rubidium oscillator </a:t>
            </a:r>
            <a:endParaRPr lang="en-US" altLang="ko-KR" dirty="0" smtClean="0">
              <a:sym typeface="Wingdings" panose="05000000000000000000" pitchFamily="2" charset="2"/>
            </a:endParaRPr>
          </a:p>
          <a:p>
            <a:endParaRPr lang="en-US" altLang="ko-KR" dirty="0">
              <a:sym typeface="Wingdings" panose="05000000000000000000" pitchFamily="2" charset="2"/>
            </a:endParaRPr>
          </a:p>
          <a:p>
            <a:r>
              <a:rPr lang="en-US" altLang="ko-KR" dirty="0" smtClean="0">
                <a:sym typeface="Wingdings" panose="05000000000000000000" pitchFamily="2" charset="2"/>
              </a:rPr>
              <a:t>Procedure</a:t>
            </a:r>
            <a:endParaRPr lang="en-US" altLang="ko-KR" dirty="0">
              <a:sym typeface="Wingdings" panose="05000000000000000000" pitchFamily="2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ko-KR" dirty="0" smtClean="0">
                <a:sym typeface="Wingdings" panose="05000000000000000000" pitchFamily="2" charset="2"/>
              </a:rPr>
              <a:t>Calibration antenna is directed toward a receiver antenna.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dirty="0" smtClean="0">
                <a:sym typeface="Wingdings" panose="05000000000000000000" pitchFamily="2" charset="2"/>
              </a:rPr>
              <a:t>SG generates calibration waveform</a:t>
            </a:r>
            <a:endParaRPr lang="en-US" altLang="ko-KR" strike="sngStrike" dirty="0" smtClean="0">
              <a:sym typeface="Wingdings" panose="05000000000000000000" pitchFamily="2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ko-KR" dirty="0" smtClean="0">
                <a:sym typeface="Wingdings" panose="05000000000000000000" pitchFamily="2" charset="2"/>
              </a:rPr>
              <a:t>The receiver samples the waveform and divide it to subcarrier signals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dirty="0" smtClean="0">
                <a:sym typeface="Wingdings" panose="05000000000000000000" pitchFamily="2" charset="2"/>
              </a:rPr>
              <a:t>Phase and amplitude for each subcarrier are recorded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dirty="0" smtClean="0">
                <a:sym typeface="Wingdings" panose="05000000000000000000" pitchFamily="2" charset="2"/>
              </a:rPr>
              <a:t>Steps 1-4 are repeated for all receivers for both polarizations.</a:t>
            </a:r>
          </a:p>
          <a:p>
            <a:pPr marL="0" indent="0">
              <a:buNone/>
            </a:pPr>
            <a:endParaRPr lang="en-US" altLang="ko-KR" dirty="0" smtClean="0">
              <a:sym typeface="Wingdings" panose="05000000000000000000" pitchFamily="2" charset="2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582238-E6C0-48CC-87DE-03704D084B04}" type="datetime1">
              <a:rPr lang="ko-KR" altLang="en-US" smtClean="0"/>
              <a:t>2024-05-11</a:t>
            </a:fld>
            <a:endParaRPr lang="ko-KR" altLang="en-US" dirty="0"/>
          </a:p>
        </p:txBody>
      </p:sp>
      <p:grpSp>
        <p:nvGrpSpPr>
          <p:cNvPr id="39" name="그룹 38"/>
          <p:cNvGrpSpPr/>
          <p:nvPr/>
        </p:nvGrpSpPr>
        <p:grpSpPr>
          <a:xfrm>
            <a:off x="5220072" y="1556792"/>
            <a:ext cx="3243178" cy="3079841"/>
            <a:chOff x="5313505" y="534943"/>
            <a:chExt cx="6414240" cy="6091199"/>
          </a:xfrm>
        </p:grpSpPr>
        <p:grpSp>
          <p:nvGrpSpPr>
            <p:cNvPr id="40" name="그룹 39"/>
            <p:cNvGrpSpPr/>
            <p:nvPr/>
          </p:nvGrpSpPr>
          <p:grpSpPr>
            <a:xfrm>
              <a:off x="5313505" y="534943"/>
              <a:ext cx="5788081" cy="5816766"/>
              <a:chOff x="5313505" y="534943"/>
              <a:chExt cx="5788081" cy="5816766"/>
            </a:xfrm>
          </p:grpSpPr>
          <p:grpSp>
            <p:nvGrpSpPr>
              <p:cNvPr id="46" name="그룹 45">
                <a:extLst>
                  <a:ext uri="{FF2B5EF4-FFF2-40B4-BE49-F238E27FC236}">
                    <a16:creationId xmlns:a16="http://schemas.microsoft.com/office/drawing/2014/main" id="{64FAB05C-F2AA-425F-B2C2-08D9D743EB39}"/>
                  </a:ext>
                </a:extLst>
              </p:cNvPr>
              <p:cNvGrpSpPr/>
              <p:nvPr/>
            </p:nvGrpSpPr>
            <p:grpSpPr>
              <a:xfrm>
                <a:off x="5519936" y="620688"/>
                <a:ext cx="5581650" cy="5581650"/>
                <a:chOff x="5519936" y="620688"/>
                <a:chExt cx="5581650" cy="5581650"/>
              </a:xfrm>
            </p:grpSpPr>
            <p:grpSp>
              <p:nvGrpSpPr>
                <p:cNvPr id="66" name="그룹 65">
                  <a:extLst>
                    <a:ext uri="{FF2B5EF4-FFF2-40B4-BE49-F238E27FC236}">
                      <a16:creationId xmlns:a16="http://schemas.microsoft.com/office/drawing/2014/main" id="{A1336B48-65BD-4671-86EB-1741049ACF3B}"/>
                    </a:ext>
                  </a:extLst>
                </p:cNvPr>
                <p:cNvGrpSpPr/>
                <p:nvPr/>
              </p:nvGrpSpPr>
              <p:grpSpPr>
                <a:xfrm>
                  <a:off x="5519936" y="620688"/>
                  <a:ext cx="5581650" cy="5581650"/>
                  <a:chOff x="5519936" y="620688"/>
                  <a:chExt cx="5581650" cy="5581650"/>
                </a:xfrm>
              </p:grpSpPr>
              <p:sp>
                <p:nvSpPr>
                  <p:cNvPr id="102" name="타원 101">
                    <a:extLst>
                      <a:ext uri="{FF2B5EF4-FFF2-40B4-BE49-F238E27FC236}">
                        <a16:creationId xmlns:a16="http://schemas.microsoft.com/office/drawing/2014/main" id="{DA8F228E-D371-4C0F-B09E-942D0C16A3FE}"/>
                      </a:ext>
                    </a:extLst>
                  </p:cNvPr>
                  <p:cNvSpPr/>
                  <p:nvPr/>
                </p:nvSpPr>
                <p:spPr>
                  <a:xfrm>
                    <a:off x="5519936" y="620688"/>
                    <a:ext cx="5581650" cy="558165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 sz="120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sp>
                <p:nvSpPr>
                  <p:cNvPr id="104" name="타원 103">
                    <a:extLst>
                      <a:ext uri="{FF2B5EF4-FFF2-40B4-BE49-F238E27FC236}">
                        <a16:creationId xmlns:a16="http://schemas.microsoft.com/office/drawing/2014/main" id="{14B41309-0EC5-4807-A17C-8448303B0174}"/>
                      </a:ext>
                    </a:extLst>
                  </p:cNvPr>
                  <p:cNvSpPr/>
                  <p:nvPr/>
                </p:nvSpPr>
                <p:spPr>
                  <a:xfrm>
                    <a:off x="5662811" y="790652"/>
                    <a:ext cx="5295900" cy="52959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 sz="120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</p:grpSp>
            <p:cxnSp>
              <p:nvCxnSpPr>
                <p:cNvPr id="100" name="직선 연결선 99">
                  <a:extLst>
                    <a:ext uri="{FF2B5EF4-FFF2-40B4-BE49-F238E27FC236}">
                      <a16:creationId xmlns:a16="http://schemas.microsoft.com/office/drawing/2014/main" id="{87FC77DF-8CDC-45D6-9F5C-123F20D00186}"/>
                    </a:ext>
                  </a:extLst>
                </p:cNvPr>
                <p:cNvCxnSpPr>
                  <a:stCxn id="102" idx="2"/>
                  <a:endCxn id="102" idx="6"/>
                </p:cNvCxnSpPr>
                <p:nvPr/>
              </p:nvCxnSpPr>
              <p:spPr>
                <a:xfrm>
                  <a:off x="5519936" y="3411513"/>
                  <a:ext cx="558165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직선 연결선 100">
                  <a:extLst>
                    <a:ext uri="{FF2B5EF4-FFF2-40B4-BE49-F238E27FC236}">
                      <a16:creationId xmlns:a16="http://schemas.microsoft.com/office/drawing/2014/main" id="{313B6385-0FB1-40AC-B9C7-88D17ED2B0C2}"/>
                    </a:ext>
                  </a:extLst>
                </p:cNvPr>
                <p:cNvCxnSpPr>
                  <a:cxnSpLocks/>
                  <a:stCxn id="102" idx="0"/>
                  <a:endCxn id="102" idx="4"/>
                </p:cNvCxnSpPr>
                <p:nvPr/>
              </p:nvCxnSpPr>
              <p:spPr>
                <a:xfrm>
                  <a:off x="8310761" y="620688"/>
                  <a:ext cx="0" cy="558165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직사각형 46">
                <a:extLst>
                  <a:ext uri="{FF2B5EF4-FFF2-40B4-BE49-F238E27FC236}">
                    <a16:creationId xmlns:a16="http://schemas.microsoft.com/office/drawing/2014/main" id="{EC22092E-AA16-402C-8136-944DCB7668A7}"/>
                  </a:ext>
                </a:extLst>
              </p:cNvPr>
              <p:cNvSpPr/>
              <p:nvPr/>
            </p:nvSpPr>
            <p:spPr>
              <a:xfrm rot="19405388">
                <a:off x="6630878" y="1305483"/>
                <a:ext cx="295263" cy="34289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48" name="직사각형 47">
                <a:extLst>
                  <a:ext uri="{FF2B5EF4-FFF2-40B4-BE49-F238E27FC236}">
                    <a16:creationId xmlns:a16="http://schemas.microsoft.com/office/drawing/2014/main" id="{0BA97F9D-D7EA-4DD8-9D97-2664C9F0B22D}"/>
                  </a:ext>
                </a:extLst>
              </p:cNvPr>
              <p:cNvSpPr/>
              <p:nvPr/>
            </p:nvSpPr>
            <p:spPr>
              <a:xfrm rot="20154613">
                <a:off x="7262982" y="936561"/>
                <a:ext cx="295263" cy="342890"/>
              </a:xfrm>
              <a:prstGeom prst="rect">
                <a:avLst/>
              </a:prstGeom>
              <a:solidFill>
                <a:srgbClr val="D0CEC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49" name="직사각형 48">
                <a:extLst>
                  <a:ext uri="{FF2B5EF4-FFF2-40B4-BE49-F238E27FC236}">
                    <a16:creationId xmlns:a16="http://schemas.microsoft.com/office/drawing/2014/main" id="{B17D206B-FBBB-404E-B3EF-235B6079184A}"/>
                  </a:ext>
                </a:extLst>
              </p:cNvPr>
              <p:cNvSpPr/>
              <p:nvPr/>
            </p:nvSpPr>
            <p:spPr>
              <a:xfrm rot="18038810">
                <a:off x="6056846" y="1942306"/>
                <a:ext cx="295263" cy="34289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50" name="직사각형 49">
                <a:extLst>
                  <a:ext uri="{FF2B5EF4-FFF2-40B4-BE49-F238E27FC236}">
                    <a16:creationId xmlns:a16="http://schemas.microsoft.com/office/drawing/2014/main" id="{CCB83827-7293-475B-99DE-2B230DF49A25}"/>
                  </a:ext>
                </a:extLst>
              </p:cNvPr>
              <p:cNvSpPr/>
              <p:nvPr/>
            </p:nvSpPr>
            <p:spPr>
              <a:xfrm rot="17096284">
                <a:off x="5768813" y="2662381"/>
                <a:ext cx="295263" cy="34289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43AF9304-729C-4450-9415-5332A9E0FECF}"/>
                  </a:ext>
                </a:extLst>
              </p:cNvPr>
              <p:cNvSpPr txBox="1"/>
              <p:nvPr/>
            </p:nvSpPr>
            <p:spPr>
              <a:xfrm>
                <a:off x="6405308" y="1687898"/>
                <a:ext cx="2468567" cy="1141330"/>
              </a:xfrm>
              <a:prstGeom prst="rect">
                <a:avLst/>
              </a:prstGeom>
              <a:noFill/>
            </p:spPr>
            <p:txBody>
              <a:bodyPr wrap="square" tIns="0" bIns="0" rtlCol="0" anchor="ctr">
                <a:spAutoFit/>
              </a:bodyPr>
              <a:lstStyle/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synchronized</a:t>
                </a:r>
              </a:p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receiver modules</a:t>
                </a:r>
                <a:endParaRPr lang="ko-KR" altLang="en-US" sz="1200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grpSp>
            <p:nvGrpSpPr>
              <p:cNvPr id="52" name="그룹 51"/>
              <p:cNvGrpSpPr/>
              <p:nvPr/>
            </p:nvGrpSpPr>
            <p:grpSpPr>
              <a:xfrm flipV="1">
                <a:off x="5739662" y="3851491"/>
                <a:ext cx="1813245" cy="2044896"/>
                <a:chOff x="2019847" y="2484730"/>
                <a:chExt cx="1813245" cy="2044896"/>
              </a:xfrm>
            </p:grpSpPr>
            <p:sp>
              <p:nvSpPr>
                <p:cNvPr id="62" name="직사각형 61">
                  <a:extLst>
                    <a:ext uri="{FF2B5EF4-FFF2-40B4-BE49-F238E27FC236}">
                      <a16:creationId xmlns:a16="http://schemas.microsoft.com/office/drawing/2014/main" id="{EC22092E-AA16-402C-8136-944DCB7668A7}"/>
                    </a:ext>
                  </a:extLst>
                </p:cNvPr>
                <p:cNvSpPr/>
                <p:nvPr/>
              </p:nvSpPr>
              <p:spPr>
                <a:xfrm rot="19405388">
                  <a:off x="2905725" y="2853652"/>
                  <a:ext cx="295263" cy="342890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  <p:sp>
              <p:nvSpPr>
                <p:cNvPr id="63" name="직사각형 62">
                  <a:extLst>
                    <a:ext uri="{FF2B5EF4-FFF2-40B4-BE49-F238E27FC236}">
                      <a16:creationId xmlns:a16="http://schemas.microsoft.com/office/drawing/2014/main" id="{0BA97F9D-D7EA-4DD8-9D97-2664C9F0B22D}"/>
                    </a:ext>
                  </a:extLst>
                </p:cNvPr>
                <p:cNvSpPr/>
                <p:nvPr/>
              </p:nvSpPr>
              <p:spPr>
                <a:xfrm rot="20154613">
                  <a:off x="3537829" y="2484730"/>
                  <a:ext cx="295263" cy="342890"/>
                </a:xfrm>
                <a:prstGeom prst="rect">
                  <a:avLst/>
                </a:prstGeom>
                <a:solidFill>
                  <a:srgbClr val="D0CECE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  <p:sp>
              <p:nvSpPr>
                <p:cNvPr id="64" name="직사각형 63">
                  <a:extLst>
                    <a:ext uri="{FF2B5EF4-FFF2-40B4-BE49-F238E27FC236}">
                      <a16:creationId xmlns:a16="http://schemas.microsoft.com/office/drawing/2014/main" id="{B17D206B-FBBB-404E-B3EF-235B6079184A}"/>
                    </a:ext>
                  </a:extLst>
                </p:cNvPr>
                <p:cNvSpPr/>
                <p:nvPr/>
              </p:nvSpPr>
              <p:spPr>
                <a:xfrm rot="18038810">
                  <a:off x="2331693" y="3490475"/>
                  <a:ext cx="295263" cy="342890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  <p:sp>
              <p:nvSpPr>
                <p:cNvPr id="65" name="직사각형 64">
                  <a:extLst>
                    <a:ext uri="{FF2B5EF4-FFF2-40B4-BE49-F238E27FC236}">
                      <a16:creationId xmlns:a16="http://schemas.microsoft.com/office/drawing/2014/main" id="{CCB83827-7293-475B-99DE-2B230DF49A25}"/>
                    </a:ext>
                  </a:extLst>
                </p:cNvPr>
                <p:cNvSpPr/>
                <p:nvPr/>
              </p:nvSpPr>
              <p:spPr>
                <a:xfrm rot="17096284">
                  <a:off x="2043660" y="4210550"/>
                  <a:ext cx="295263" cy="342890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</p:grpSp>
          <p:cxnSp>
            <p:nvCxnSpPr>
              <p:cNvPr id="53" name="직선 연결선 52"/>
              <p:cNvCxnSpPr/>
              <p:nvPr/>
            </p:nvCxnSpPr>
            <p:spPr>
              <a:xfrm flipH="1" flipV="1">
                <a:off x="6405307" y="978117"/>
                <a:ext cx="269553" cy="362560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직선 연결선 53"/>
              <p:cNvCxnSpPr/>
              <p:nvPr/>
            </p:nvCxnSpPr>
            <p:spPr>
              <a:xfrm flipH="1" flipV="1">
                <a:off x="5675606" y="1845888"/>
                <a:ext cx="381374" cy="180469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직선 연결선 54"/>
              <p:cNvCxnSpPr/>
              <p:nvPr/>
            </p:nvCxnSpPr>
            <p:spPr>
              <a:xfrm flipH="1" flipV="1">
                <a:off x="5313505" y="2651158"/>
                <a:ext cx="435571" cy="110862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연결선 55"/>
              <p:cNvCxnSpPr/>
              <p:nvPr/>
            </p:nvCxnSpPr>
            <p:spPr>
              <a:xfrm flipH="1" flipV="1">
                <a:off x="7078673" y="534943"/>
                <a:ext cx="238874" cy="422610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/>
              <p:cNvCxnSpPr/>
              <p:nvPr/>
            </p:nvCxnSpPr>
            <p:spPr>
              <a:xfrm flipH="1">
                <a:off x="5313505" y="4042080"/>
                <a:ext cx="404041" cy="164708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/>
              <p:cNvCxnSpPr/>
              <p:nvPr/>
            </p:nvCxnSpPr>
            <p:spPr>
              <a:xfrm flipH="1">
                <a:off x="5671150" y="4812777"/>
                <a:ext cx="385831" cy="250453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/>
              <p:cNvCxnSpPr/>
              <p:nvPr/>
            </p:nvCxnSpPr>
            <p:spPr>
              <a:xfrm flipH="1">
                <a:off x="6370284" y="5508170"/>
                <a:ext cx="328096" cy="410815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/>
              <p:cNvCxnSpPr/>
              <p:nvPr/>
            </p:nvCxnSpPr>
            <p:spPr>
              <a:xfrm flipH="1">
                <a:off x="7058643" y="5877268"/>
                <a:ext cx="248822" cy="474441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43AF9304-729C-4450-9415-5332A9E0FECF}"/>
                  </a:ext>
                </a:extLst>
              </p:cNvPr>
              <p:cNvSpPr txBox="1"/>
              <p:nvPr/>
            </p:nvSpPr>
            <p:spPr>
              <a:xfrm>
                <a:off x="6321245" y="3534157"/>
                <a:ext cx="2175494" cy="760887"/>
              </a:xfrm>
              <a:prstGeom prst="rect">
                <a:avLst/>
              </a:prstGeom>
              <a:noFill/>
            </p:spPr>
            <p:txBody>
              <a:bodyPr wrap="square" tIns="0" bIns="0" rtlCol="0" anchor="ctr">
                <a:spAutoFit/>
              </a:bodyPr>
              <a:lstStyle/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calibration antenna</a:t>
                </a:r>
                <a:endParaRPr lang="ko-KR" altLang="en-US" sz="1200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</p:grpSp>
        <p:grpSp>
          <p:nvGrpSpPr>
            <p:cNvPr id="41" name="그룹 40"/>
            <p:cNvGrpSpPr/>
            <p:nvPr/>
          </p:nvGrpSpPr>
          <p:grpSpPr>
            <a:xfrm rot="18075479">
              <a:off x="8101384" y="3113932"/>
              <a:ext cx="418756" cy="595160"/>
              <a:chOff x="3253749" y="1702582"/>
              <a:chExt cx="748225" cy="1318081"/>
            </a:xfrm>
          </p:grpSpPr>
          <p:sp>
            <p:nvSpPr>
              <p:cNvPr id="44" name="사다리꼴 43"/>
              <p:cNvSpPr/>
              <p:nvPr/>
            </p:nvSpPr>
            <p:spPr>
              <a:xfrm rot="10800000">
                <a:off x="3253749" y="1702582"/>
                <a:ext cx="748225" cy="964910"/>
              </a:xfrm>
              <a:prstGeom prst="trapezoid">
                <a:avLst>
                  <a:gd name="adj" fmla="val 33542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5" name="직사각형 44"/>
              <p:cNvSpPr/>
              <p:nvPr/>
            </p:nvSpPr>
            <p:spPr>
              <a:xfrm>
                <a:off x="3438525" y="2667493"/>
                <a:ext cx="377825" cy="35317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10326D9-FCC0-4D87-94C0-0023976B848F}"/>
                </a:ext>
              </a:extLst>
            </p:cNvPr>
            <p:cNvSpPr txBox="1"/>
            <p:nvPr/>
          </p:nvSpPr>
          <p:spPr>
            <a:xfrm>
              <a:off x="9287715" y="6078303"/>
              <a:ext cx="2440030" cy="547839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SG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43" name="자유형 42"/>
            <p:cNvSpPr/>
            <p:nvPr/>
          </p:nvSpPr>
          <p:spPr>
            <a:xfrm>
              <a:off x="8562978" y="3570438"/>
              <a:ext cx="724737" cy="2906963"/>
            </a:xfrm>
            <a:custGeom>
              <a:avLst/>
              <a:gdLst>
                <a:gd name="connsiteX0" fmla="*/ 0 w 1318260"/>
                <a:gd name="connsiteY0" fmla="*/ 0 h 2590800"/>
                <a:gd name="connsiteX1" fmla="*/ 617220 w 1318260"/>
                <a:gd name="connsiteY1" fmla="*/ 320040 h 2590800"/>
                <a:gd name="connsiteX2" fmla="*/ 739140 w 1318260"/>
                <a:gd name="connsiteY2" fmla="*/ 1569720 h 2590800"/>
                <a:gd name="connsiteX3" fmla="*/ 838200 w 1318260"/>
                <a:gd name="connsiteY3" fmla="*/ 2415540 h 2590800"/>
                <a:gd name="connsiteX4" fmla="*/ 1318260 w 1318260"/>
                <a:gd name="connsiteY4" fmla="*/ 2590800 h 2590800"/>
                <a:gd name="connsiteX5" fmla="*/ 1318260 w 1318260"/>
                <a:gd name="connsiteY5" fmla="*/ 2590800 h 259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8260" h="2590800">
                  <a:moveTo>
                    <a:pt x="0" y="0"/>
                  </a:moveTo>
                  <a:cubicBezTo>
                    <a:pt x="247015" y="29210"/>
                    <a:pt x="494030" y="58420"/>
                    <a:pt x="617220" y="320040"/>
                  </a:cubicBezTo>
                  <a:cubicBezTo>
                    <a:pt x="740410" y="581660"/>
                    <a:pt x="702310" y="1220470"/>
                    <a:pt x="739140" y="1569720"/>
                  </a:cubicBezTo>
                  <a:cubicBezTo>
                    <a:pt x="775970" y="1918970"/>
                    <a:pt x="741680" y="2245360"/>
                    <a:pt x="838200" y="2415540"/>
                  </a:cubicBezTo>
                  <a:cubicBezTo>
                    <a:pt x="934720" y="2585720"/>
                    <a:pt x="1318260" y="2590800"/>
                    <a:pt x="1318260" y="2590800"/>
                  </a:cubicBezTo>
                  <a:lnTo>
                    <a:pt x="1318260" y="259080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6983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Measurement Procedure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4278111" cy="5087488"/>
          </a:xfrm>
        </p:spPr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All receiver modules and the call simulator are frame synched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The call simulator and the EUT have completed the call setup procedures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dirty="0" smtClean="0">
                <a:sym typeface="Wingdings" panose="05000000000000000000" pitchFamily="2" charset="2"/>
              </a:rPr>
              <a:t>The </a:t>
            </a:r>
            <a:r>
              <a:rPr lang="en-US" altLang="ko-KR" dirty="0">
                <a:sym typeface="Wingdings" panose="05000000000000000000" pitchFamily="2" charset="2"/>
              </a:rPr>
              <a:t>receiver modules in the arc are triggered simultaneously, </a:t>
            </a:r>
            <a:r>
              <a:rPr lang="en-US" altLang="ko-KR" dirty="0" smtClean="0">
                <a:sym typeface="Wingdings" panose="05000000000000000000" pitchFamily="2" charset="2"/>
              </a:rPr>
              <a:t>covering </a:t>
            </a:r>
            <a:r>
              <a:rPr lang="en-US" altLang="ko-KR" dirty="0">
                <a:sym typeface="Wingdings" panose="05000000000000000000" pitchFamily="2" charset="2"/>
              </a:rPr>
              <a:t>an arc of a spherical surface.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dirty="0" smtClean="0">
                <a:sym typeface="Wingdings" panose="05000000000000000000" pitchFamily="2" charset="2"/>
              </a:rPr>
              <a:t>The </a:t>
            </a:r>
            <a:r>
              <a:rPr lang="en-US" altLang="ko-KR" dirty="0">
                <a:sym typeface="Wingdings" panose="05000000000000000000" pitchFamily="2" charset="2"/>
              </a:rPr>
              <a:t>EUT is rotated by a preset amount in the azimuth direction, and Step 1 is repeated until the entire spherical surface is covered.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dirty="0" smtClean="0">
                <a:sym typeface="Wingdings" panose="05000000000000000000" pitchFamily="2" charset="2"/>
              </a:rPr>
              <a:t>The </a:t>
            </a:r>
            <a:r>
              <a:rPr lang="en-US" altLang="ko-KR" dirty="0">
                <a:sym typeface="Wingdings" panose="05000000000000000000" pitchFamily="2" charset="2"/>
              </a:rPr>
              <a:t>calibration data is applied to the measured data</a:t>
            </a:r>
            <a:r>
              <a:rPr lang="en-US" altLang="ko-KR" dirty="0" smtClean="0">
                <a:sym typeface="Wingdings" panose="05000000000000000000" pitchFamily="2" charset="2"/>
              </a:rPr>
              <a:t>.</a:t>
            </a:r>
          </a:p>
          <a:p>
            <a:r>
              <a:rPr lang="en-US" altLang="ko-KR" dirty="0">
                <a:sym typeface="Wingdings" panose="05000000000000000000" pitchFamily="2" charset="2"/>
              </a:rPr>
              <a:t>This procedure requires one rotation of the </a:t>
            </a:r>
            <a:r>
              <a:rPr lang="en-US" altLang="ko-KR" dirty="0" smtClean="0">
                <a:sym typeface="Wingdings" panose="05000000000000000000" pitchFamily="2" charset="2"/>
              </a:rPr>
              <a:t>EUT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By </a:t>
            </a:r>
            <a:r>
              <a:rPr lang="en-US" altLang="ko-KR" dirty="0">
                <a:sym typeface="Wingdings" panose="05000000000000000000" pitchFamily="2" charset="2"/>
              </a:rPr>
              <a:t>employing the goniometer, arbitrary sampling on the spherical surface can be achieved.</a:t>
            </a:r>
          </a:p>
          <a:p>
            <a:endParaRPr lang="en-US" altLang="ko-KR" dirty="0" smtClean="0">
              <a:sym typeface="Wingdings" panose="05000000000000000000" pitchFamily="2" charset="2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582238-E6C0-48CC-87DE-03704D084B04}" type="datetime1">
              <a:rPr lang="ko-KR" altLang="en-US" smtClean="0"/>
              <a:t>2024-05-11</a:t>
            </a:fld>
            <a:endParaRPr lang="ko-KR" altLang="en-US" dirty="0"/>
          </a:p>
        </p:txBody>
      </p:sp>
      <p:grpSp>
        <p:nvGrpSpPr>
          <p:cNvPr id="37" name="그룹 36"/>
          <p:cNvGrpSpPr/>
          <p:nvPr/>
        </p:nvGrpSpPr>
        <p:grpSpPr>
          <a:xfrm>
            <a:off x="4932040" y="1700808"/>
            <a:ext cx="4077125" cy="3727948"/>
            <a:chOff x="5313505" y="534943"/>
            <a:chExt cx="6384112" cy="5837358"/>
          </a:xfrm>
        </p:grpSpPr>
        <p:grpSp>
          <p:nvGrpSpPr>
            <p:cNvPr id="38" name="그룹 37"/>
            <p:cNvGrpSpPr/>
            <p:nvPr/>
          </p:nvGrpSpPr>
          <p:grpSpPr>
            <a:xfrm>
              <a:off x="5313505" y="534943"/>
              <a:ext cx="5788081" cy="5816766"/>
              <a:chOff x="5313505" y="534943"/>
              <a:chExt cx="5788081" cy="5816766"/>
            </a:xfrm>
          </p:grpSpPr>
          <p:grpSp>
            <p:nvGrpSpPr>
              <p:cNvPr id="79" name="그룹 78">
                <a:extLst>
                  <a:ext uri="{FF2B5EF4-FFF2-40B4-BE49-F238E27FC236}">
                    <a16:creationId xmlns:a16="http://schemas.microsoft.com/office/drawing/2014/main" id="{64FAB05C-F2AA-425F-B2C2-08D9D743EB39}"/>
                  </a:ext>
                </a:extLst>
              </p:cNvPr>
              <p:cNvGrpSpPr/>
              <p:nvPr/>
            </p:nvGrpSpPr>
            <p:grpSpPr>
              <a:xfrm>
                <a:off x="5519936" y="620688"/>
                <a:ext cx="5581650" cy="5581650"/>
                <a:chOff x="5519936" y="620688"/>
                <a:chExt cx="5581650" cy="5581650"/>
              </a:xfrm>
            </p:grpSpPr>
            <p:grpSp>
              <p:nvGrpSpPr>
                <p:cNvPr id="103" name="그룹 102">
                  <a:extLst>
                    <a:ext uri="{FF2B5EF4-FFF2-40B4-BE49-F238E27FC236}">
                      <a16:creationId xmlns:a16="http://schemas.microsoft.com/office/drawing/2014/main" id="{A1336B48-65BD-4671-86EB-1741049ACF3B}"/>
                    </a:ext>
                  </a:extLst>
                </p:cNvPr>
                <p:cNvGrpSpPr/>
                <p:nvPr/>
              </p:nvGrpSpPr>
              <p:grpSpPr>
                <a:xfrm>
                  <a:off x="5519936" y="620688"/>
                  <a:ext cx="5581650" cy="5581650"/>
                  <a:chOff x="5519936" y="620688"/>
                  <a:chExt cx="5581650" cy="5581650"/>
                </a:xfrm>
              </p:grpSpPr>
              <p:sp>
                <p:nvSpPr>
                  <p:cNvPr id="107" name="타원 106">
                    <a:extLst>
                      <a:ext uri="{FF2B5EF4-FFF2-40B4-BE49-F238E27FC236}">
                        <a16:creationId xmlns:a16="http://schemas.microsoft.com/office/drawing/2014/main" id="{DA8F228E-D371-4C0F-B09E-942D0C16A3FE}"/>
                      </a:ext>
                    </a:extLst>
                  </p:cNvPr>
                  <p:cNvSpPr/>
                  <p:nvPr/>
                </p:nvSpPr>
                <p:spPr>
                  <a:xfrm>
                    <a:off x="5519936" y="620688"/>
                    <a:ext cx="5581650" cy="558165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 sz="120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sp>
                <p:nvSpPr>
                  <p:cNvPr id="108" name="타원 107">
                    <a:extLst>
                      <a:ext uri="{FF2B5EF4-FFF2-40B4-BE49-F238E27FC236}">
                        <a16:creationId xmlns:a16="http://schemas.microsoft.com/office/drawing/2014/main" id="{14B41309-0EC5-4807-A17C-8448303B0174}"/>
                      </a:ext>
                    </a:extLst>
                  </p:cNvPr>
                  <p:cNvSpPr/>
                  <p:nvPr/>
                </p:nvSpPr>
                <p:spPr>
                  <a:xfrm>
                    <a:off x="5662811" y="790652"/>
                    <a:ext cx="5295901" cy="52959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 sz="120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</p:grpSp>
            <p:cxnSp>
              <p:nvCxnSpPr>
                <p:cNvPr id="105" name="직선 연결선 104">
                  <a:extLst>
                    <a:ext uri="{FF2B5EF4-FFF2-40B4-BE49-F238E27FC236}">
                      <a16:creationId xmlns:a16="http://schemas.microsoft.com/office/drawing/2014/main" id="{87FC77DF-8CDC-45D6-9F5C-123F20D00186}"/>
                    </a:ext>
                  </a:extLst>
                </p:cNvPr>
                <p:cNvCxnSpPr>
                  <a:stCxn id="107" idx="2"/>
                  <a:endCxn id="107" idx="6"/>
                </p:cNvCxnSpPr>
                <p:nvPr/>
              </p:nvCxnSpPr>
              <p:spPr>
                <a:xfrm>
                  <a:off x="5519936" y="3411513"/>
                  <a:ext cx="558165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직선 연결선 105">
                  <a:extLst>
                    <a:ext uri="{FF2B5EF4-FFF2-40B4-BE49-F238E27FC236}">
                      <a16:creationId xmlns:a16="http://schemas.microsoft.com/office/drawing/2014/main" id="{313B6385-0FB1-40AC-B9C7-88D17ED2B0C2}"/>
                    </a:ext>
                  </a:extLst>
                </p:cNvPr>
                <p:cNvCxnSpPr>
                  <a:cxnSpLocks/>
                  <a:stCxn id="107" idx="0"/>
                  <a:endCxn id="107" idx="4"/>
                </p:cNvCxnSpPr>
                <p:nvPr/>
              </p:nvCxnSpPr>
              <p:spPr>
                <a:xfrm>
                  <a:off x="8310761" y="620688"/>
                  <a:ext cx="0" cy="558165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id="{EC22092E-AA16-402C-8136-944DCB7668A7}"/>
                  </a:ext>
                </a:extLst>
              </p:cNvPr>
              <p:cNvSpPr/>
              <p:nvPr/>
            </p:nvSpPr>
            <p:spPr>
              <a:xfrm rot="19405388">
                <a:off x="6630878" y="1305483"/>
                <a:ext cx="295263" cy="34289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id="{0BA97F9D-D7EA-4DD8-9D97-2664C9F0B22D}"/>
                  </a:ext>
                </a:extLst>
              </p:cNvPr>
              <p:cNvSpPr/>
              <p:nvPr/>
            </p:nvSpPr>
            <p:spPr>
              <a:xfrm rot="20154613">
                <a:off x="7262982" y="936561"/>
                <a:ext cx="295263" cy="342890"/>
              </a:xfrm>
              <a:prstGeom prst="rect">
                <a:avLst/>
              </a:prstGeom>
              <a:solidFill>
                <a:srgbClr val="D0CEC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82" name="직사각형 81">
                <a:extLst>
                  <a:ext uri="{FF2B5EF4-FFF2-40B4-BE49-F238E27FC236}">
                    <a16:creationId xmlns:a16="http://schemas.microsoft.com/office/drawing/2014/main" id="{B17D206B-FBBB-404E-B3EF-235B6079184A}"/>
                  </a:ext>
                </a:extLst>
              </p:cNvPr>
              <p:cNvSpPr/>
              <p:nvPr/>
            </p:nvSpPr>
            <p:spPr>
              <a:xfrm rot="18038810">
                <a:off x="6056846" y="1942306"/>
                <a:ext cx="295263" cy="34289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83" name="직사각형 82">
                <a:extLst>
                  <a:ext uri="{FF2B5EF4-FFF2-40B4-BE49-F238E27FC236}">
                    <a16:creationId xmlns:a16="http://schemas.microsoft.com/office/drawing/2014/main" id="{CCB83827-7293-475B-99DE-2B230DF49A25}"/>
                  </a:ext>
                </a:extLst>
              </p:cNvPr>
              <p:cNvSpPr/>
              <p:nvPr/>
            </p:nvSpPr>
            <p:spPr>
              <a:xfrm rot="17096284">
                <a:off x="5768813" y="2662381"/>
                <a:ext cx="295263" cy="34289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43AF9304-729C-4450-9415-5332A9E0FECF}"/>
                  </a:ext>
                </a:extLst>
              </p:cNvPr>
              <p:cNvSpPr txBox="1"/>
              <p:nvPr/>
            </p:nvSpPr>
            <p:spPr>
              <a:xfrm>
                <a:off x="6226393" y="1736513"/>
                <a:ext cx="1929529" cy="903615"/>
              </a:xfrm>
              <a:prstGeom prst="rect">
                <a:avLst/>
              </a:prstGeom>
              <a:noFill/>
            </p:spPr>
            <p:txBody>
              <a:bodyPr wrap="square" tIns="0" bIns="0" rtlCol="0" anchor="ctr">
                <a:spAutoFit/>
              </a:bodyPr>
              <a:lstStyle/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synchronized</a:t>
                </a:r>
              </a:p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receiver modules</a:t>
                </a:r>
                <a:endParaRPr lang="ko-KR" altLang="en-US" sz="1200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grpSp>
            <p:nvGrpSpPr>
              <p:cNvPr id="85" name="그룹 84"/>
              <p:cNvGrpSpPr/>
              <p:nvPr/>
            </p:nvGrpSpPr>
            <p:grpSpPr>
              <a:xfrm flipV="1">
                <a:off x="5739662" y="3851491"/>
                <a:ext cx="1813245" cy="2044896"/>
                <a:chOff x="2019847" y="2484730"/>
                <a:chExt cx="1813245" cy="2044896"/>
              </a:xfrm>
            </p:grpSpPr>
            <p:sp>
              <p:nvSpPr>
                <p:cNvPr id="96" name="직사각형 95">
                  <a:extLst>
                    <a:ext uri="{FF2B5EF4-FFF2-40B4-BE49-F238E27FC236}">
                      <a16:creationId xmlns:a16="http://schemas.microsoft.com/office/drawing/2014/main" id="{EC22092E-AA16-402C-8136-944DCB7668A7}"/>
                    </a:ext>
                  </a:extLst>
                </p:cNvPr>
                <p:cNvSpPr/>
                <p:nvPr/>
              </p:nvSpPr>
              <p:spPr>
                <a:xfrm rot="19405388">
                  <a:off x="2905725" y="2853652"/>
                  <a:ext cx="295263" cy="342890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  <p:sp>
              <p:nvSpPr>
                <p:cNvPr id="97" name="직사각형 96">
                  <a:extLst>
                    <a:ext uri="{FF2B5EF4-FFF2-40B4-BE49-F238E27FC236}">
                      <a16:creationId xmlns:a16="http://schemas.microsoft.com/office/drawing/2014/main" id="{0BA97F9D-D7EA-4DD8-9D97-2664C9F0B22D}"/>
                    </a:ext>
                  </a:extLst>
                </p:cNvPr>
                <p:cNvSpPr/>
                <p:nvPr/>
              </p:nvSpPr>
              <p:spPr>
                <a:xfrm rot="20154613">
                  <a:off x="3537829" y="2484730"/>
                  <a:ext cx="295263" cy="342890"/>
                </a:xfrm>
                <a:prstGeom prst="rect">
                  <a:avLst/>
                </a:prstGeom>
                <a:solidFill>
                  <a:srgbClr val="D0CECE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  <p:sp>
              <p:nvSpPr>
                <p:cNvPr id="98" name="직사각형 97">
                  <a:extLst>
                    <a:ext uri="{FF2B5EF4-FFF2-40B4-BE49-F238E27FC236}">
                      <a16:creationId xmlns:a16="http://schemas.microsoft.com/office/drawing/2014/main" id="{B17D206B-FBBB-404E-B3EF-235B6079184A}"/>
                    </a:ext>
                  </a:extLst>
                </p:cNvPr>
                <p:cNvSpPr/>
                <p:nvPr/>
              </p:nvSpPr>
              <p:spPr>
                <a:xfrm rot="18038810">
                  <a:off x="2331693" y="3490475"/>
                  <a:ext cx="295263" cy="342890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  <p:sp>
              <p:nvSpPr>
                <p:cNvPr id="99" name="직사각형 98">
                  <a:extLst>
                    <a:ext uri="{FF2B5EF4-FFF2-40B4-BE49-F238E27FC236}">
                      <a16:creationId xmlns:a16="http://schemas.microsoft.com/office/drawing/2014/main" id="{CCB83827-7293-475B-99DE-2B230DF49A25}"/>
                    </a:ext>
                  </a:extLst>
                </p:cNvPr>
                <p:cNvSpPr/>
                <p:nvPr/>
              </p:nvSpPr>
              <p:spPr>
                <a:xfrm rot="17096284">
                  <a:off x="2043660" y="4210550"/>
                  <a:ext cx="295263" cy="342890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</p:grpSp>
          <p:cxnSp>
            <p:nvCxnSpPr>
              <p:cNvPr id="86" name="직선 연결선 85"/>
              <p:cNvCxnSpPr/>
              <p:nvPr/>
            </p:nvCxnSpPr>
            <p:spPr>
              <a:xfrm flipH="1" flipV="1">
                <a:off x="6405307" y="978117"/>
                <a:ext cx="269553" cy="362560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직선 연결선 86"/>
              <p:cNvCxnSpPr/>
              <p:nvPr/>
            </p:nvCxnSpPr>
            <p:spPr>
              <a:xfrm flipH="1" flipV="1">
                <a:off x="5675606" y="1845888"/>
                <a:ext cx="381374" cy="180469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직선 연결선 87"/>
              <p:cNvCxnSpPr/>
              <p:nvPr/>
            </p:nvCxnSpPr>
            <p:spPr>
              <a:xfrm flipH="1" flipV="1">
                <a:off x="5313505" y="2651158"/>
                <a:ext cx="435571" cy="110862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직선 연결선 88"/>
              <p:cNvCxnSpPr/>
              <p:nvPr/>
            </p:nvCxnSpPr>
            <p:spPr>
              <a:xfrm flipH="1" flipV="1">
                <a:off x="7078673" y="534943"/>
                <a:ext cx="238874" cy="422610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직선 연결선 89"/>
              <p:cNvCxnSpPr/>
              <p:nvPr/>
            </p:nvCxnSpPr>
            <p:spPr>
              <a:xfrm flipH="1">
                <a:off x="5313505" y="4042080"/>
                <a:ext cx="404041" cy="164708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직선 연결선 90"/>
              <p:cNvCxnSpPr/>
              <p:nvPr/>
            </p:nvCxnSpPr>
            <p:spPr>
              <a:xfrm flipH="1">
                <a:off x="5671150" y="4812777"/>
                <a:ext cx="385831" cy="250453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직선 연결선 91"/>
              <p:cNvCxnSpPr/>
              <p:nvPr/>
            </p:nvCxnSpPr>
            <p:spPr>
              <a:xfrm flipH="1">
                <a:off x="6370284" y="5508170"/>
                <a:ext cx="328096" cy="410815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직선 연결선 92"/>
              <p:cNvCxnSpPr/>
              <p:nvPr/>
            </p:nvCxnSpPr>
            <p:spPr>
              <a:xfrm flipH="1">
                <a:off x="7058643" y="5877268"/>
                <a:ext cx="248822" cy="474441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43AF9304-729C-4450-9415-5332A9E0FECF}"/>
                  </a:ext>
                </a:extLst>
              </p:cNvPr>
              <p:cNvSpPr txBox="1"/>
              <p:nvPr/>
            </p:nvSpPr>
            <p:spPr>
              <a:xfrm>
                <a:off x="8242921" y="2865982"/>
                <a:ext cx="1006950" cy="170430"/>
              </a:xfrm>
              <a:prstGeom prst="rect">
                <a:avLst/>
              </a:prstGeom>
              <a:noFill/>
            </p:spPr>
            <p:txBody>
              <a:bodyPr wrap="square" tIns="0" bIns="0" rtlCol="0" anchor="ctr">
                <a:spAutoFit/>
              </a:bodyPr>
              <a:lstStyle/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EUT</a:t>
                </a:r>
                <a:endParaRPr lang="ko-KR" altLang="en-US" sz="1200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3AF9304-729C-4450-9415-5332A9E0FECF}"/>
                  </a:ext>
                </a:extLst>
              </p:cNvPr>
              <p:cNvSpPr txBox="1"/>
              <p:nvPr/>
            </p:nvSpPr>
            <p:spPr>
              <a:xfrm>
                <a:off x="8511041" y="1525960"/>
                <a:ext cx="1382446" cy="362792"/>
              </a:xfrm>
              <a:prstGeom prst="rect">
                <a:avLst/>
              </a:prstGeom>
              <a:noFill/>
            </p:spPr>
            <p:txBody>
              <a:bodyPr wrap="square" tIns="0" bIns="0" rtlCol="0" anchor="ctr">
                <a:spAutoFit/>
              </a:bodyPr>
              <a:lstStyle/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link </a:t>
                </a:r>
              </a:p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antenna</a:t>
                </a:r>
                <a:endParaRPr lang="ko-KR" altLang="en-US" sz="1200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</p:grpSp>
        <p:sp>
          <p:nvSpPr>
            <p:cNvPr id="67" name="직사각형 66">
              <a:extLst>
                <a:ext uri="{FF2B5EF4-FFF2-40B4-BE49-F238E27FC236}">
                  <a16:creationId xmlns:a16="http://schemas.microsoft.com/office/drawing/2014/main" id="{0BA97F9D-D7EA-4DD8-9D97-2664C9F0B22D}"/>
                </a:ext>
              </a:extLst>
            </p:cNvPr>
            <p:cNvSpPr/>
            <p:nvPr/>
          </p:nvSpPr>
          <p:spPr>
            <a:xfrm rot="1445387" flipH="1">
              <a:off x="9066398" y="945748"/>
              <a:ext cx="295263" cy="34289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id="{9798B1CB-039C-4DC4-A6BB-A1A75E086FEB}"/>
                </a:ext>
              </a:extLst>
            </p:cNvPr>
            <p:cNvSpPr/>
            <p:nvPr/>
          </p:nvSpPr>
          <p:spPr>
            <a:xfrm>
              <a:off x="8163125" y="3411513"/>
              <a:ext cx="295275" cy="26479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69" name="사각형: 둥근 모서리 13">
              <a:extLst>
                <a:ext uri="{FF2B5EF4-FFF2-40B4-BE49-F238E27FC236}">
                  <a16:creationId xmlns:a16="http://schemas.microsoft.com/office/drawing/2014/main" id="{70914161-B4C6-4013-848A-03197B32D440}"/>
                </a:ext>
              </a:extLst>
            </p:cNvPr>
            <p:cNvSpPr/>
            <p:nvPr/>
          </p:nvSpPr>
          <p:spPr>
            <a:xfrm>
              <a:off x="7882136" y="5354624"/>
              <a:ext cx="857250" cy="70483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70" name="직사각형 69">
              <a:extLst>
                <a:ext uri="{FF2B5EF4-FFF2-40B4-BE49-F238E27FC236}">
                  <a16:creationId xmlns:a16="http://schemas.microsoft.com/office/drawing/2014/main" id="{9B8171F2-FD8F-4015-A298-01C296A1BFDF}"/>
                </a:ext>
              </a:extLst>
            </p:cNvPr>
            <p:cNvSpPr/>
            <p:nvPr/>
          </p:nvSpPr>
          <p:spPr>
            <a:xfrm>
              <a:off x="8236940" y="2925739"/>
              <a:ext cx="147632" cy="4857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71" name="원호 70">
              <a:extLst>
                <a:ext uri="{FF2B5EF4-FFF2-40B4-BE49-F238E27FC236}">
                  <a16:creationId xmlns:a16="http://schemas.microsoft.com/office/drawing/2014/main" id="{5F42568B-66F8-4B92-89DE-B29EBB5A7CA1}"/>
                </a:ext>
              </a:extLst>
            </p:cNvPr>
            <p:cNvSpPr/>
            <p:nvPr/>
          </p:nvSpPr>
          <p:spPr>
            <a:xfrm rot="5400000">
              <a:off x="8048518" y="3718027"/>
              <a:ext cx="522323" cy="1096330"/>
            </a:xfrm>
            <a:prstGeom prst="arc">
              <a:avLst>
                <a:gd name="adj1" fmla="val 13811524"/>
                <a:gd name="adj2" fmla="val 6964849"/>
              </a:avLst>
            </a:prstGeom>
            <a:ln w="28575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84A7D1A-1908-47A3-B3D4-035449FCE90C}"/>
                </a:ext>
              </a:extLst>
            </p:cNvPr>
            <p:cNvSpPr txBox="1"/>
            <p:nvPr/>
          </p:nvSpPr>
          <p:spPr>
            <a:xfrm>
              <a:off x="8384571" y="4716579"/>
              <a:ext cx="1852814" cy="722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elevation (goniometer)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43CDFD38-1244-4AAC-8A65-86311D44837F}"/>
                </a:ext>
              </a:extLst>
            </p:cNvPr>
            <p:cNvSpPr txBox="1"/>
            <p:nvPr/>
          </p:nvSpPr>
          <p:spPr>
            <a:xfrm>
              <a:off x="8700682" y="3802365"/>
              <a:ext cx="1206585" cy="433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azimuth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74" name="원호 73">
              <a:extLst>
                <a:ext uri="{FF2B5EF4-FFF2-40B4-BE49-F238E27FC236}">
                  <a16:creationId xmlns:a16="http://schemas.microsoft.com/office/drawing/2014/main" id="{89C25F20-7D2F-4628-9B0B-122364A14337}"/>
                </a:ext>
              </a:extLst>
            </p:cNvPr>
            <p:cNvSpPr/>
            <p:nvPr/>
          </p:nvSpPr>
          <p:spPr>
            <a:xfrm rot="5180093">
              <a:off x="8282729" y="4701560"/>
              <a:ext cx="504892" cy="1945471"/>
            </a:xfrm>
            <a:prstGeom prst="arc">
              <a:avLst>
                <a:gd name="adj1" fmla="val 17689983"/>
                <a:gd name="adj2" fmla="val 5143733"/>
              </a:avLst>
            </a:prstGeom>
            <a:ln w="28575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010326D9-FCC0-4D87-94C0-0023976B848F}"/>
                </a:ext>
              </a:extLst>
            </p:cNvPr>
            <p:cNvSpPr txBox="1"/>
            <p:nvPr/>
          </p:nvSpPr>
          <p:spPr>
            <a:xfrm>
              <a:off x="10257979" y="5649409"/>
              <a:ext cx="1439638" cy="722892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Call </a:t>
              </a:r>
            </a:p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Simulator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cxnSp>
          <p:nvCxnSpPr>
            <p:cNvPr id="76" name="직선 연결선 75">
              <a:extLst>
                <a:ext uri="{FF2B5EF4-FFF2-40B4-BE49-F238E27FC236}">
                  <a16:creationId xmlns:a16="http://schemas.microsoft.com/office/drawing/2014/main" id="{A72FFC5D-6099-4986-B870-F1657319809B}"/>
                </a:ext>
              </a:extLst>
            </p:cNvPr>
            <p:cNvCxnSpPr>
              <a:cxnSpLocks/>
            </p:cNvCxnSpPr>
            <p:nvPr/>
          </p:nvCxnSpPr>
          <p:spPr>
            <a:xfrm>
              <a:off x="9418782" y="632669"/>
              <a:ext cx="191800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연결선 76">
              <a:extLst>
                <a:ext uri="{FF2B5EF4-FFF2-40B4-BE49-F238E27FC236}">
                  <a16:creationId xmlns:a16="http://schemas.microsoft.com/office/drawing/2014/main" id="{A72FFC5D-6099-4986-B870-F165731980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68223" y="632669"/>
              <a:ext cx="150559" cy="33143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id="{A72FFC5D-6099-4986-B870-F165731980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19510" y="632668"/>
              <a:ext cx="0" cy="504162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2457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Conclusion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4278111" cy="5087488"/>
          </a:xfrm>
        </p:spPr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Key aspects presented: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Structure </a:t>
            </a:r>
            <a:r>
              <a:rPr lang="en-US" altLang="ko-KR" dirty="0">
                <a:sym typeface="Wingdings" panose="05000000000000000000" pitchFamily="2" charset="2"/>
              </a:rPr>
              <a:t>of the receiver </a:t>
            </a:r>
            <a:r>
              <a:rPr lang="en-US" altLang="ko-KR" dirty="0" smtClean="0">
                <a:sym typeface="Wingdings" panose="05000000000000000000" pitchFamily="2" charset="2"/>
              </a:rPr>
              <a:t>modules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Synchronization and calibration </a:t>
            </a:r>
            <a:r>
              <a:rPr lang="en-US" altLang="ko-KR" dirty="0">
                <a:sym typeface="Wingdings" panose="05000000000000000000" pitchFamily="2" charset="2"/>
              </a:rPr>
              <a:t>procedure </a:t>
            </a:r>
            <a:endParaRPr lang="en-US" altLang="ko-KR" dirty="0" smtClean="0">
              <a:sym typeface="Wingdings" panose="05000000000000000000" pitchFamily="2" charset="2"/>
            </a:endParaRP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Measurement </a:t>
            </a:r>
            <a:r>
              <a:rPr lang="en-US" altLang="ko-KR" dirty="0">
                <a:sym typeface="Wingdings" panose="05000000000000000000" pitchFamily="2" charset="2"/>
              </a:rPr>
              <a:t>procedure utilizing a call simulator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The system can measure </a:t>
            </a:r>
            <a:r>
              <a:rPr lang="en-US" altLang="ko-KR" dirty="0">
                <a:sym typeface="Wingdings" panose="05000000000000000000" pitchFamily="2" charset="2"/>
              </a:rPr>
              <a:t>both the amplitude and phase information, which are necessary for NFTF </a:t>
            </a:r>
            <a:r>
              <a:rPr lang="en-US" altLang="ko-KR" dirty="0" smtClean="0">
                <a:sym typeface="Wingdings" panose="05000000000000000000" pitchFamily="2" charset="2"/>
              </a:rPr>
              <a:t>processing.</a:t>
            </a:r>
          </a:p>
          <a:p>
            <a:endParaRPr lang="en-US" altLang="ko-KR" dirty="0" smtClean="0">
              <a:sym typeface="Wingdings" panose="05000000000000000000" pitchFamily="2" charset="2"/>
            </a:endParaRPr>
          </a:p>
          <a:p>
            <a:r>
              <a:rPr lang="en-US" altLang="ko-KR" dirty="0" smtClean="0">
                <a:sym typeface="Wingdings" panose="05000000000000000000" pitchFamily="2" charset="2"/>
              </a:rPr>
              <a:t>Phase information is acquired without </a:t>
            </a:r>
            <a:r>
              <a:rPr lang="en-US" altLang="ko-KR" dirty="0">
                <a:sym typeface="Wingdings" panose="05000000000000000000" pitchFamily="2" charset="2"/>
              </a:rPr>
              <a:t>the requirement of a phase recovery unit (PRU).</a:t>
            </a:r>
            <a:endParaRPr lang="en-US" altLang="ko-KR" dirty="0" smtClean="0">
              <a:sym typeface="Wingdings" panose="05000000000000000000" pitchFamily="2" charset="2"/>
            </a:endParaRP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582238-E6C0-48CC-87DE-03704D084B04}" type="datetime1">
              <a:rPr lang="ko-KR" altLang="en-US" smtClean="0"/>
              <a:t>2024-05-11</a:t>
            </a:fld>
            <a:endParaRPr lang="ko-KR" altLang="en-US" dirty="0"/>
          </a:p>
        </p:txBody>
      </p:sp>
      <p:grpSp>
        <p:nvGrpSpPr>
          <p:cNvPr id="37" name="그룹 36"/>
          <p:cNvGrpSpPr/>
          <p:nvPr/>
        </p:nvGrpSpPr>
        <p:grpSpPr>
          <a:xfrm>
            <a:off x="4932040" y="1700808"/>
            <a:ext cx="4077125" cy="3727948"/>
            <a:chOff x="5313505" y="534943"/>
            <a:chExt cx="6384112" cy="5837358"/>
          </a:xfrm>
        </p:grpSpPr>
        <p:grpSp>
          <p:nvGrpSpPr>
            <p:cNvPr id="38" name="그룹 37"/>
            <p:cNvGrpSpPr/>
            <p:nvPr/>
          </p:nvGrpSpPr>
          <p:grpSpPr>
            <a:xfrm>
              <a:off x="5313505" y="534943"/>
              <a:ext cx="5788081" cy="5816766"/>
              <a:chOff x="5313505" y="534943"/>
              <a:chExt cx="5788081" cy="5816766"/>
            </a:xfrm>
          </p:grpSpPr>
          <p:grpSp>
            <p:nvGrpSpPr>
              <p:cNvPr id="79" name="그룹 78">
                <a:extLst>
                  <a:ext uri="{FF2B5EF4-FFF2-40B4-BE49-F238E27FC236}">
                    <a16:creationId xmlns:a16="http://schemas.microsoft.com/office/drawing/2014/main" id="{64FAB05C-F2AA-425F-B2C2-08D9D743EB39}"/>
                  </a:ext>
                </a:extLst>
              </p:cNvPr>
              <p:cNvGrpSpPr/>
              <p:nvPr/>
            </p:nvGrpSpPr>
            <p:grpSpPr>
              <a:xfrm>
                <a:off x="5519936" y="620688"/>
                <a:ext cx="5581650" cy="5581650"/>
                <a:chOff x="5519936" y="620688"/>
                <a:chExt cx="5581650" cy="5581650"/>
              </a:xfrm>
            </p:grpSpPr>
            <p:grpSp>
              <p:nvGrpSpPr>
                <p:cNvPr id="103" name="그룹 102">
                  <a:extLst>
                    <a:ext uri="{FF2B5EF4-FFF2-40B4-BE49-F238E27FC236}">
                      <a16:creationId xmlns:a16="http://schemas.microsoft.com/office/drawing/2014/main" id="{A1336B48-65BD-4671-86EB-1741049ACF3B}"/>
                    </a:ext>
                  </a:extLst>
                </p:cNvPr>
                <p:cNvGrpSpPr/>
                <p:nvPr/>
              </p:nvGrpSpPr>
              <p:grpSpPr>
                <a:xfrm>
                  <a:off x="5519936" y="620688"/>
                  <a:ext cx="5581650" cy="5581650"/>
                  <a:chOff x="5519936" y="620688"/>
                  <a:chExt cx="5581650" cy="5581650"/>
                </a:xfrm>
              </p:grpSpPr>
              <p:sp>
                <p:nvSpPr>
                  <p:cNvPr id="107" name="타원 106">
                    <a:extLst>
                      <a:ext uri="{FF2B5EF4-FFF2-40B4-BE49-F238E27FC236}">
                        <a16:creationId xmlns:a16="http://schemas.microsoft.com/office/drawing/2014/main" id="{DA8F228E-D371-4C0F-B09E-942D0C16A3FE}"/>
                      </a:ext>
                    </a:extLst>
                  </p:cNvPr>
                  <p:cNvSpPr/>
                  <p:nvPr/>
                </p:nvSpPr>
                <p:spPr>
                  <a:xfrm>
                    <a:off x="5519936" y="620688"/>
                    <a:ext cx="5581650" cy="558165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 sz="120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  <p:sp>
                <p:nvSpPr>
                  <p:cNvPr id="108" name="타원 107">
                    <a:extLst>
                      <a:ext uri="{FF2B5EF4-FFF2-40B4-BE49-F238E27FC236}">
                        <a16:creationId xmlns:a16="http://schemas.microsoft.com/office/drawing/2014/main" id="{14B41309-0EC5-4807-A17C-8448303B0174}"/>
                      </a:ext>
                    </a:extLst>
                  </p:cNvPr>
                  <p:cNvSpPr/>
                  <p:nvPr/>
                </p:nvSpPr>
                <p:spPr>
                  <a:xfrm>
                    <a:off x="5662811" y="790652"/>
                    <a:ext cx="5295901" cy="52959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 sz="1200">
                      <a:latin typeface="굴림" panose="020B0600000101010101" pitchFamily="50" charset="-127"/>
                      <a:ea typeface="굴림" panose="020B0600000101010101" pitchFamily="50" charset="-127"/>
                    </a:endParaRPr>
                  </a:p>
                </p:txBody>
              </p:sp>
            </p:grpSp>
            <p:cxnSp>
              <p:nvCxnSpPr>
                <p:cNvPr id="105" name="직선 연결선 104">
                  <a:extLst>
                    <a:ext uri="{FF2B5EF4-FFF2-40B4-BE49-F238E27FC236}">
                      <a16:creationId xmlns:a16="http://schemas.microsoft.com/office/drawing/2014/main" id="{87FC77DF-8CDC-45D6-9F5C-123F20D00186}"/>
                    </a:ext>
                  </a:extLst>
                </p:cNvPr>
                <p:cNvCxnSpPr>
                  <a:stCxn id="107" idx="2"/>
                  <a:endCxn id="107" idx="6"/>
                </p:cNvCxnSpPr>
                <p:nvPr/>
              </p:nvCxnSpPr>
              <p:spPr>
                <a:xfrm>
                  <a:off x="5519936" y="3411513"/>
                  <a:ext cx="558165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직선 연결선 105">
                  <a:extLst>
                    <a:ext uri="{FF2B5EF4-FFF2-40B4-BE49-F238E27FC236}">
                      <a16:creationId xmlns:a16="http://schemas.microsoft.com/office/drawing/2014/main" id="{313B6385-0FB1-40AC-B9C7-88D17ED2B0C2}"/>
                    </a:ext>
                  </a:extLst>
                </p:cNvPr>
                <p:cNvCxnSpPr>
                  <a:cxnSpLocks/>
                  <a:stCxn id="107" idx="0"/>
                  <a:endCxn id="107" idx="4"/>
                </p:cNvCxnSpPr>
                <p:nvPr/>
              </p:nvCxnSpPr>
              <p:spPr>
                <a:xfrm>
                  <a:off x="8310761" y="620688"/>
                  <a:ext cx="0" cy="558165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id="{EC22092E-AA16-402C-8136-944DCB7668A7}"/>
                  </a:ext>
                </a:extLst>
              </p:cNvPr>
              <p:cNvSpPr/>
              <p:nvPr/>
            </p:nvSpPr>
            <p:spPr>
              <a:xfrm rot="19405388">
                <a:off x="6630878" y="1305483"/>
                <a:ext cx="295263" cy="34289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id="{0BA97F9D-D7EA-4DD8-9D97-2664C9F0B22D}"/>
                  </a:ext>
                </a:extLst>
              </p:cNvPr>
              <p:cNvSpPr/>
              <p:nvPr/>
            </p:nvSpPr>
            <p:spPr>
              <a:xfrm rot="20154613">
                <a:off x="7262982" y="936561"/>
                <a:ext cx="295263" cy="342890"/>
              </a:xfrm>
              <a:prstGeom prst="rect">
                <a:avLst/>
              </a:prstGeom>
              <a:solidFill>
                <a:srgbClr val="D0CEC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82" name="직사각형 81">
                <a:extLst>
                  <a:ext uri="{FF2B5EF4-FFF2-40B4-BE49-F238E27FC236}">
                    <a16:creationId xmlns:a16="http://schemas.microsoft.com/office/drawing/2014/main" id="{B17D206B-FBBB-404E-B3EF-235B6079184A}"/>
                  </a:ext>
                </a:extLst>
              </p:cNvPr>
              <p:cNvSpPr/>
              <p:nvPr/>
            </p:nvSpPr>
            <p:spPr>
              <a:xfrm rot="18038810">
                <a:off x="6056846" y="1942306"/>
                <a:ext cx="295263" cy="34289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83" name="직사각형 82">
                <a:extLst>
                  <a:ext uri="{FF2B5EF4-FFF2-40B4-BE49-F238E27FC236}">
                    <a16:creationId xmlns:a16="http://schemas.microsoft.com/office/drawing/2014/main" id="{CCB83827-7293-475B-99DE-2B230DF49A25}"/>
                  </a:ext>
                </a:extLst>
              </p:cNvPr>
              <p:cNvSpPr/>
              <p:nvPr/>
            </p:nvSpPr>
            <p:spPr>
              <a:xfrm rot="17096284">
                <a:off x="5768813" y="2662381"/>
                <a:ext cx="295263" cy="34289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43AF9304-729C-4450-9415-5332A9E0FECF}"/>
                  </a:ext>
                </a:extLst>
              </p:cNvPr>
              <p:cNvSpPr txBox="1"/>
              <p:nvPr/>
            </p:nvSpPr>
            <p:spPr>
              <a:xfrm>
                <a:off x="6226393" y="1736513"/>
                <a:ext cx="1929529" cy="903615"/>
              </a:xfrm>
              <a:prstGeom prst="rect">
                <a:avLst/>
              </a:prstGeom>
              <a:noFill/>
            </p:spPr>
            <p:txBody>
              <a:bodyPr wrap="square" tIns="0" bIns="0" rtlCol="0" anchor="ctr">
                <a:spAutoFit/>
              </a:bodyPr>
              <a:lstStyle/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synchronized</a:t>
                </a:r>
              </a:p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receiver modules</a:t>
                </a:r>
                <a:endParaRPr lang="ko-KR" altLang="en-US" sz="1200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grpSp>
            <p:nvGrpSpPr>
              <p:cNvPr id="85" name="그룹 84"/>
              <p:cNvGrpSpPr/>
              <p:nvPr/>
            </p:nvGrpSpPr>
            <p:grpSpPr>
              <a:xfrm flipV="1">
                <a:off x="5739662" y="3851491"/>
                <a:ext cx="1813245" cy="2044896"/>
                <a:chOff x="2019847" y="2484730"/>
                <a:chExt cx="1813245" cy="2044896"/>
              </a:xfrm>
            </p:grpSpPr>
            <p:sp>
              <p:nvSpPr>
                <p:cNvPr id="96" name="직사각형 95">
                  <a:extLst>
                    <a:ext uri="{FF2B5EF4-FFF2-40B4-BE49-F238E27FC236}">
                      <a16:creationId xmlns:a16="http://schemas.microsoft.com/office/drawing/2014/main" id="{EC22092E-AA16-402C-8136-944DCB7668A7}"/>
                    </a:ext>
                  </a:extLst>
                </p:cNvPr>
                <p:cNvSpPr/>
                <p:nvPr/>
              </p:nvSpPr>
              <p:spPr>
                <a:xfrm rot="19405388">
                  <a:off x="2905725" y="2853652"/>
                  <a:ext cx="295263" cy="342890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  <p:sp>
              <p:nvSpPr>
                <p:cNvPr id="97" name="직사각형 96">
                  <a:extLst>
                    <a:ext uri="{FF2B5EF4-FFF2-40B4-BE49-F238E27FC236}">
                      <a16:creationId xmlns:a16="http://schemas.microsoft.com/office/drawing/2014/main" id="{0BA97F9D-D7EA-4DD8-9D97-2664C9F0B22D}"/>
                    </a:ext>
                  </a:extLst>
                </p:cNvPr>
                <p:cNvSpPr/>
                <p:nvPr/>
              </p:nvSpPr>
              <p:spPr>
                <a:xfrm rot="20154613">
                  <a:off x="3537829" y="2484730"/>
                  <a:ext cx="295263" cy="342890"/>
                </a:xfrm>
                <a:prstGeom prst="rect">
                  <a:avLst/>
                </a:prstGeom>
                <a:solidFill>
                  <a:srgbClr val="D0CECE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  <p:sp>
              <p:nvSpPr>
                <p:cNvPr id="98" name="직사각형 97">
                  <a:extLst>
                    <a:ext uri="{FF2B5EF4-FFF2-40B4-BE49-F238E27FC236}">
                      <a16:creationId xmlns:a16="http://schemas.microsoft.com/office/drawing/2014/main" id="{B17D206B-FBBB-404E-B3EF-235B6079184A}"/>
                    </a:ext>
                  </a:extLst>
                </p:cNvPr>
                <p:cNvSpPr/>
                <p:nvPr/>
              </p:nvSpPr>
              <p:spPr>
                <a:xfrm rot="18038810">
                  <a:off x="2331693" y="3490475"/>
                  <a:ext cx="295263" cy="342890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  <p:sp>
              <p:nvSpPr>
                <p:cNvPr id="99" name="직사각형 98">
                  <a:extLst>
                    <a:ext uri="{FF2B5EF4-FFF2-40B4-BE49-F238E27FC236}">
                      <a16:creationId xmlns:a16="http://schemas.microsoft.com/office/drawing/2014/main" id="{CCB83827-7293-475B-99DE-2B230DF49A25}"/>
                    </a:ext>
                  </a:extLst>
                </p:cNvPr>
                <p:cNvSpPr/>
                <p:nvPr/>
              </p:nvSpPr>
              <p:spPr>
                <a:xfrm rot="17096284">
                  <a:off x="2043660" y="4210550"/>
                  <a:ext cx="295263" cy="342890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>
                    <a:latin typeface="굴림" panose="020B0600000101010101" pitchFamily="50" charset="-127"/>
                    <a:ea typeface="굴림" panose="020B0600000101010101" pitchFamily="50" charset="-127"/>
                  </a:endParaRPr>
                </a:p>
              </p:txBody>
            </p:sp>
          </p:grpSp>
          <p:cxnSp>
            <p:nvCxnSpPr>
              <p:cNvPr id="86" name="직선 연결선 85"/>
              <p:cNvCxnSpPr/>
              <p:nvPr/>
            </p:nvCxnSpPr>
            <p:spPr>
              <a:xfrm flipH="1" flipV="1">
                <a:off x="6405307" y="978117"/>
                <a:ext cx="269553" cy="362560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직선 연결선 86"/>
              <p:cNvCxnSpPr/>
              <p:nvPr/>
            </p:nvCxnSpPr>
            <p:spPr>
              <a:xfrm flipH="1" flipV="1">
                <a:off x="5675606" y="1845888"/>
                <a:ext cx="381374" cy="180469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직선 연결선 87"/>
              <p:cNvCxnSpPr/>
              <p:nvPr/>
            </p:nvCxnSpPr>
            <p:spPr>
              <a:xfrm flipH="1" flipV="1">
                <a:off x="5313505" y="2651158"/>
                <a:ext cx="435571" cy="110862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직선 연결선 88"/>
              <p:cNvCxnSpPr/>
              <p:nvPr/>
            </p:nvCxnSpPr>
            <p:spPr>
              <a:xfrm flipH="1" flipV="1">
                <a:off x="7078673" y="534943"/>
                <a:ext cx="238874" cy="422610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직선 연결선 89"/>
              <p:cNvCxnSpPr/>
              <p:nvPr/>
            </p:nvCxnSpPr>
            <p:spPr>
              <a:xfrm flipH="1">
                <a:off x="5313505" y="4042080"/>
                <a:ext cx="404041" cy="164708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직선 연결선 90"/>
              <p:cNvCxnSpPr/>
              <p:nvPr/>
            </p:nvCxnSpPr>
            <p:spPr>
              <a:xfrm flipH="1">
                <a:off x="5671150" y="4812777"/>
                <a:ext cx="385831" cy="250453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직선 연결선 91"/>
              <p:cNvCxnSpPr/>
              <p:nvPr/>
            </p:nvCxnSpPr>
            <p:spPr>
              <a:xfrm flipH="1">
                <a:off x="6370284" y="5508170"/>
                <a:ext cx="328096" cy="410815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직선 연결선 92"/>
              <p:cNvCxnSpPr/>
              <p:nvPr/>
            </p:nvCxnSpPr>
            <p:spPr>
              <a:xfrm flipH="1">
                <a:off x="7058643" y="5877268"/>
                <a:ext cx="248822" cy="474441"/>
              </a:xfrm>
              <a:prstGeom prst="line">
                <a:avLst/>
              </a:prstGeom>
              <a:ln w="25400" cmpd="sng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43AF9304-729C-4450-9415-5332A9E0FECF}"/>
                  </a:ext>
                </a:extLst>
              </p:cNvPr>
              <p:cNvSpPr txBox="1"/>
              <p:nvPr/>
            </p:nvSpPr>
            <p:spPr>
              <a:xfrm>
                <a:off x="8242921" y="2865982"/>
                <a:ext cx="1006950" cy="170430"/>
              </a:xfrm>
              <a:prstGeom prst="rect">
                <a:avLst/>
              </a:prstGeom>
              <a:noFill/>
            </p:spPr>
            <p:txBody>
              <a:bodyPr wrap="square" tIns="0" bIns="0" rtlCol="0" anchor="ctr">
                <a:spAutoFit/>
              </a:bodyPr>
              <a:lstStyle/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EUT</a:t>
                </a:r>
                <a:endParaRPr lang="ko-KR" altLang="en-US" sz="1200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3AF9304-729C-4450-9415-5332A9E0FECF}"/>
                  </a:ext>
                </a:extLst>
              </p:cNvPr>
              <p:cNvSpPr txBox="1"/>
              <p:nvPr/>
            </p:nvSpPr>
            <p:spPr>
              <a:xfrm>
                <a:off x="8511041" y="1525960"/>
                <a:ext cx="1382446" cy="362792"/>
              </a:xfrm>
              <a:prstGeom prst="rect">
                <a:avLst/>
              </a:prstGeom>
              <a:noFill/>
            </p:spPr>
            <p:txBody>
              <a:bodyPr wrap="square" tIns="0" bIns="0" rtlCol="0" anchor="ctr">
                <a:spAutoFit/>
              </a:bodyPr>
              <a:lstStyle/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link </a:t>
                </a:r>
              </a:p>
              <a:p>
                <a:pPr algn="ctr">
                  <a:lnSpc>
                    <a:spcPts val="1500"/>
                  </a:lnSpc>
                </a:pPr>
                <a:r>
                  <a:rPr lang="en-US" altLang="ko-KR" sz="1200" dirty="0" smtClean="0">
                    <a:latin typeface="굴림" panose="020B0600000101010101" pitchFamily="50" charset="-127"/>
                    <a:ea typeface="굴림" panose="020B0600000101010101" pitchFamily="50" charset="-127"/>
                  </a:rPr>
                  <a:t>antenna</a:t>
                </a:r>
                <a:endParaRPr lang="ko-KR" altLang="en-US" sz="1200" dirty="0">
                  <a:latin typeface="굴림" panose="020B0600000101010101" pitchFamily="50" charset="-127"/>
                  <a:ea typeface="굴림" panose="020B0600000101010101" pitchFamily="50" charset="-127"/>
                </a:endParaRPr>
              </a:p>
            </p:txBody>
          </p:sp>
        </p:grpSp>
        <p:sp>
          <p:nvSpPr>
            <p:cNvPr id="67" name="직사각형 66">
              <a:extLst>
                <a:ext uri="{FF2B5EF4-FFF2-40B4-BE49-F238E27FC236}">
                  <a16:creationId xmlns:a16="http://schemas.microsoft.com/office/drawing/2014/main" id="{0BA97F9D-D7EA-4DD8-9D97-2664C9F0B22D}"/>
                </a:ext>
              </a:extLst>
            </p:cNvPr>
            <p:cNvSpPr/>
            <p:nvPr/>
          </p:nvSpPr>
          <p:spPr>
            <a:xfrm rot="1445387" flipH="1">
              <a:off x="9066398" y="945748"/>
              <a:ext cx="295263" cy="34289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id="{9798B1CB-039C-4DC4-A6BB-A1A75E086FEB}"/>
                </a:ext>
              </a:extLst>
            </p:cNvPr>
            <p:cNvSpPr/>
            <p:nvPr/>
          </p:nvSpPr>
          <p:spPr>
            <a:xfrm>
              <a:off x="8163125" y="3411513"/>
              <a:ext cx="295275" cy="26479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69" name="사각형: 둥근 모서리 13">
              <a:extLst>
                <a:ext uri="{FF2B5EF4-FFF2-40B4-BE49-F238E27FC236}">
                  <a16:creationId xmlns:a16="http://schemas.microsoft.com/office/drawing/2014/main" id="{70914161-B4C6-4013-848A-03197B32D440}"/>
                </a:ext>
              </a:extLst>
            </p:cNvPr>
            <p:cNvSpPr/>
            <p:nvPr/>
          </p:nvSpPr>
          <p:spPr>
            <a:xfrm>
              <a:off x="7882136" y="5354624"/>
              <a:ext cx="857250" cy="70483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70" name="직사각형 69">
              <a:extLst>
                <a:ext uri="{FF2B5EF4-FFF2-40B4-BE49-F238E27FC236}">
                  <a16:creationId xmlns:a16="http://schemas.microsoft.com/office/drawing/2014/main" id="{9B8171F2-FD8F-4015-A298-01C296A1BFDF}"/>
                </a:ext>
              </a:extLst>
            </p:cNvPr>
            <p:cNvSpPr/>
            <p:nvPr/>
          </p:nvSpPr>
          <p:spPr>
            <a:xfrm>
              <a:off x="8236940" y="2925739"/>
              <a:ext cx="147632" cy="4857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71" name="원호 70">
              <a:extLst>
                <a:ext uri="{FF2B5EF4-FFF2-40B4-BE49-F238E27FC236}">
                  <a16:creationId xmlns:a16="http://schemas.microsoft.com/office/drawing/2014/main" id="{5F42568B-66F8-4B92-89DE-B29EBB5A7CA1}"/>
                </a:ext>
              </a:extLst>
            </p:cNvPr>
            <p:cNvSpPr/>
            <p:nvPr/>
          </p:nvSpPr>
          <p:spPr>
            <a:xfrm rot="5400000">
              <a:off x="8048518" y="3718027"/>
              <a:ext cx="522323" cy="1096330"/>
            </a:xfrm>
            <a:prstGeom prst="arc">
              <a:avLst>
                <a:gd name="adj1" fmla="val 13811524"/>
                <a:gd name="adj2" fmla="val 6964849"/>
              </a:avLst>
            </a:prstGeom>
            <a:ln w="28575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84A7D1A-1908-47A3-B3D4-035449FCE90C}"/>
                </a:ext>
              </a:extLst>
            </p:cNvPr>
            <p:cNvSpPr txBox="1"/>
            <p:nvPr/>
          </p:nvSpPr>
          <p:spPr>
            <a:xfrm>
              <a:off x="8384571" y="4716579"/>
              <a:ext cx="1852814" cy="722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elevation (goniometer)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43CDFD38-1244-4AAC-8A65-86311D44837F}"/>
                </a:ext>
              </a:extLst>
            </p:cNvPr>
            <p:cNvSpPr txBox="1"/>
            <p:nvPr/>
          </p:nvSpPr>
          <p:spPr>
            <a:xfrm>
              <a:off x="8700682" y="3802365"/>
              <a:ext cx="1206585" cy="433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azimuth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74" name="원호 73">
              <a:extLst>
                <a:ext uri="{FF2B5EF4-FFF2-40B4-BE49-F238E27FC236}">
                  <a16:creationId xmlns:a16="http://schemas.microsoft.com/office/drawing/2014/main" id="{89C25F20-7D2F-4628-9B0B-122364A14337}"/>
                </a:ext>
              </a:extLst>
            </p:cNvPr>
            <p:cNvSpPr/>
            <p:nvPr/>
          </p:nvSpPr>
          <p:spPr>
            <a:xfrm rot="5180093">
              <a:off x="8282729" y="4701560"/>
              <a:ext cx="504892" cy="1945471"/>
            </a:xfrm>
            <a:prstGeom prst="arc">
              <a:avLst>
                <a:gd name="adj1" fmla="val 17689983"/>
                <a:gd name="adj2" fmla="val 5143733"/>
              </a:avLst>
            </a:prstGeom>
            <a:ln w="28575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010326D9-FCC0-4D87-94C0-0023976B848F}"/>
                </a:ext>
              </a:extLst>
            </p:cNvPr>
            <p:cNvSpPr txBox="1"/>
            <p:nvPr/>
          </p:nvSpPr>
          <p:spPr>
            <a:xfrm>
              <a:off x="10257979" y="5649409"/>
              <a:ext cx="1439638" cy="722892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Call </a:t>
              </a:r>
            </a:p>
            <a:p>
              <a:pPr algn="ctr"/>
              <a:r>
                <a:rPr lang="en-US" altLang="ko-KR" sz="1200" dirty="0" smtClean="0">
                  <a:latin typeface="굴림" panose="020B0600000101010101" pitchFamily="50" charset="-127"/>
                  <a:ea typeface="굴림" panose="020B0600000101010101" pitchFamily="50" charset="-127"/>
                </a:rPr>
                <a:t>Simulator</a:t>
              </a:r>
              <a:endParaRPr lang="ko-KR" altLang="en-US" sz="1200" dirty="0">
                <a:latin typeface="굴림" panose="020B0600000101010101" pitchFamily="50" charset="-127"/>
                <a:ea typeface="굴림" panose="020B0600000101010101" pitchFamily="50" charset="-127"/>
              </a:endParaRPr>
            </a:p>
          </p:txBody>
        </p:sp>
        <p:cxnSp>
          <p:nvCxnSpPr>
            <p:cNvPr id="76" name="직선 연결선 75">
              <a:extLst>
                <a:ext uri="{FF2B5EF4-FFF2-40B4-BE49-F238E27FC236}">
                  <a16:creationId xmlns:a16="http://schemas.microsoft.com/office/drawing/2014/main" id="{A72FFC5D-6099-4986-B870-F1657319809B}"/>
                </a:ext>
              </a:extLst>
            </p:cNvPr>
            <p:cNvCxnSpPr>
              <a:cxnSpLocks/>
            </p:cNvCxnSpPr>
            <p:nvPr/>
          </p:nvCxnSpPr>
          <p:spPr>
            <a:xfrm>
              <a:off x="9418782" y="632669"/>
              <a:ext cx="191800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연결선 76">
              <a:extLst>
                <a:ext uri="{FF2B5EF4-FFF2-40B4-BE49-F238E27FC236}">
                  <a16:creationId xmlns:a16="http://schemas.microsoft.com/office/drawing/2014/main" id="{A72FFC5D-6099-4986-B870-F165731980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68223" y="632669"/>
              <a:ext cx="150559" cy="33143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id="{A72FFC5D-6099-4986-B870-F165731980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19510" y="632668"/>
              <a:ext cx="0" cy="504162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886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가을">
  <a:themeElements>
    <a:clrScheme name="사용자 지정 3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7F7F7F"/>
      </a:accent1>
      <a:accent2>
        <a:srgbClr val="CC0000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가을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가을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TC030008840[[fn=낮은 산]]</Template>
  <TotalTime>24276</TotalTime>
  <Words>867</Words>
  <Application>Microsoft Office PowerPoint</Application>
  <PresentationFormat>화면 슬라이드 쇼(4:3)</PresentationFormat>
  <Paragraphs>159</Paragraphs>
  <Slides>9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9</vt:i4>
      </vt:variant>
    </vt:vector>
  </HeadingPairs>
  <TitlesOfParts>
    <vt:vector size="23" baseType="lpstr">
      <vt:lpstr>휴먼고딕</vt:lpstr>
      <vt:lpstr>HY강M</vt:lpstr>
      <vt:lpstr>HY견고딕</vt:lpstr>
      <vt:lpstr>Wingdings 2</vt:lpstr>
      <vt:lpstr>굴림</vt:lpstr>
      <vt:lpstr>Calibri</vt:lpstr>
      <vt:lpstr>휴먼둥근헤드라인</vt:lpstr>
      <vt:lpstr>맑은 고딕</vt:lpstr>
      <vt:lpstr>Arial</vt:lpstr>
      <vt:lpstr>HY얕은샘물M</vt:lpstr>
      <vt:lpstr>Tw Cen MT</vt:lpstr>
      <vt:lpstr>Wingdings</vt:lpstr>
      <vt:lpstr>가을</vt:lpstr>
      <vt:lpstr>디자인 사용자 지정</vt:lpstr>
      <vt:lpstr>Discussion on the Operation of the Probe Module Array for NFTF Measurement</vt:lpstr>
      <vt:lpstr>Introduction</vt:lpstr>
      <vt:lpstr>Receiver Module</vt:lpstr>
      <vt:lpstr>Analog Front-End</vt:lpstr>
      <vt:lpstr>Receiver Module Synchronization</vt:lpstr>
      <vt:lpstr>Receiver Module Synchronization</vt:lpstr>
      <vt:lpstr>Calibration Procedure</vt:lpstr>
      <vt:lpstr>Measurement Procedure</vt:lpstr>
      <vt:lpstr>Conclusion</vt:lpstr>
    </vt:vector>
  </TitlesOfParts>
  <Company>GIST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13Y0321_Meeting_Meas_Trnsf_fnct_BBKIM</dc:title>
  <dc:creator>Bobae Kim</dc:creator>
  <cp:lastModifiedBy> </cp:lastModifiedBy>
  <cp:revision>1332</cp:revision>
  <cp:lastPrinted>2013-04-14T23:39:43Z</cp:lastPrinted>
  <dcterms:created xsi:type="dcterms:W3CDTF">2010-08-12T10:07:01Z</dcterms:created>
  <dcterms:modified xsi:type="dcterms:W3CDTF">2024-05-11T00:38:31Z</dcterms:modified>
</cp:coreProperties>
</file>