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0" r:id="rId26"/>
    <p:sldId id="1015"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00FF"/>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107" d="100"/>
          <a:sy n="107" d="100"/>
        </p:scale>
        <p:origin x="1074"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23</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3/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0/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1/Template"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1/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RAN4#111 meeting </a:t>
            </a:r>
            <a:r>
              <a:rPr lang="en-US" b="1" dirty="0">
                <a:latin typeface="微软雅黑" panose="020B0503020204020204" pitchFamily="34" charset="-122"/>
                <a:ea typeface="微软雅黑" panose="020B0503020204020204" pitchFamily="34" charset="-122"/>
              </a:rPr>
              <a:t>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altLang="zh-CN" dirty="0"/>
              <a:t>Gene Fong, Shan </a:t>
            </a:r>
            <a:r>
              <a:rPr lang="en-US" altLang="zh-CN" dirty="0" smtClean="0"/>
              <a:t>Yang</a:t>
            </a:r>
            <a:endParaRPr lang="en-US" altLang="zh-CN" dirty="0"/>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111</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Fukuoka City, Fukuoka , Japan, 20th – 24th May, </a:t>
            </a:r>
            <a:r>
              <a:rPr lang="en-US" sz="1400" b="1" dirty="0" smtClean="0">
                <a:latin typeface="微软雅黑" panose="020B0503020204020204" pitchFamily="34" charset="-122"/>
                <a:ea typeface="微软雅黑" panose="020B0503020204020204" pitchFamily="34" charset="-122"/>
              </a:rPr>
              <a:t>2024</a:t>
            </a:r>
          </a:p>
          <a:p>
            <a:r>
              <a:rPr lang="en-US" sz="1400" b="1" dirty="0" smtClean="0">
                <a:latin typeface="微软雅黑" panose="020B0503020204020204" pitchFamily="34" charset="-122"/>
                <a:ea typeface="微软雅黑" panose="020B0503020204020204" pitchFamily="34" charset="-122"/>
              </a:rPr>
              <a:t>Agenda </a:t>
            </a:r>
            <a:r>
              <a:rPr lang="en-US" sz="1400" b="1" dirty="0">
                <a:latin typeface="微软雅黑" panose="020B0503020204020204" pitchFamily="34" charset="-122"/>
                <a:ea typeface="微软雅黑" panose="020B0503020204020204" pitchFamily="34" charset="-122"/>
              </a:rPr>
              <a:t>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a:latin typeface="+mj-ea"/>
                <a:ea typeface="+mj-ea"/>
              </a:rPr>
              <a:t>R4-2407002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a:t>
            </a:r>
            <a:r>
              <a:rPr lang="en-US" sz="1200" dirty="0" smtClean="0">
                <a:cs typeface="+mn-cs"/>
              </a:rPr>
              <a:t>NR.</a:t>
            </a:r>
            <a:endParaRPr lang="en-US" sz="1200" dirty="0">
              <a:cs typeface="+mn-cs"/>
            </a:endParaRPr>
          </a:p>
          <a:p>
            <a:pPr lvl="1">
              <a:spcBef>
                <a:spcPts val="0"/>
              </a:spcBef>
              <a:spcAft>
                <a:spcPts val="600"/>
              </a:spcAft>
            </a:pPr>
            <a:r>
              <a:rPr lang="en-US" sz="1200" dirty="0">
                <a:cs typeface="+mn-cs"/>
              </a:rPr>
              <a:t>Usually for SID, the title of TR is the same as the title of </a:t>
            </a:r>
            <a:r>
              <a:rPr lang="en-US" sz="1200" dirty="0" smtClean="0">
                <a:cs typeface="+mn-cs"/>
              </a:rPr>
              <a:t>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a:t>
            </a:r>
            <a:r>
              <a:rPr lang="en-US" altLang="zh-CN" sz="1200" dirty="0" smtClean="0"/>
              <a:t>TR/TS.</a:t>
            </a:r>
            <a:endParaRPr lang="en-US" altLang="zh-CN" sz="1200" dirty="0"/>
          </a:p>
          <a:p>
            <a:pPr lvl="1">
              <a:spcBef>
                <a:spcPts val="0"/>
              </a:spcBef>
              <a:spcAft>
                <a:spcPts val="600"/>
              </a:spcAft>
            </a:pPr>
            <a:r>
              <a:rPr lang="en-US" altLang="zh-CN" sz="1200" dirty="0">
                <a:cs typeface="+mn-cs"/>
              </a:rPr>
              <a:t>Please contact WG secretary for TR/TS number after </a:t>
            </a:r>
            <a:r>
              <a:rPr lang="en-US" altLang="zh-CN" sz="1200" dirty="0" smtClean="0">
                <a:cs typeface="+mn-cs"/>
              </a:rPr>
              <a:t>WID/SID </a:t>
            </a:r>
            <a:r>
              <a:rPr lang="en-US" altLang="zh-CN" sz="1200" dirty="0">
                <a:cs typeface="+mn-cs"/>
              </a:rPr>
              <a:t>capturing </a:t>
            </a:r>
            <a:r>
              <a:rPr lang="en-US" altLang="zh-CN" sz="1200" dirty="0" smtClean="0">
                <a:cs typeface="+mn-cs"/>
              </a:rPr>
              <a:t>new </a:t>
            </a:r>
            <a:r>
              <a:rPr lang="en-US" altLang="zh-CN" sz="1200" dirty="0">
                <a:cs typeface="+mn-cs"/>
              </a:rPr>
              <a:t>TS/TR is approved in </a:t>
            </a:r>
            <a:r>
              <a:rPr lang="en-US" altLang="zh-CN" sz="1200" dirty="0" smtClean="0">
                <a:cs typeface="+mn-cs"/>
              </a:rPr>
              <a:t>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a:t>
            </a:r>
            <a:r>
              <a:rPr lang="en-US" altLang="zh-CN" sz="1200" dirty="0" smtClean="0"/>
              <a:t>meeting.</a:t>
            </a:r>
            <a:endParaRPr lang="en-US" altLang="zh-CN" sz="1200" dirty="0"/>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a:t>
            </a:r>
            <a:r>
              <a:rPr lang="en-US" altLang="zh-CN" sz="1200" b="1" dirty="0" smtClean="0"/>
              <a:t>checker.</a:t>
            </a:r>
            <a:endParaRPr lang="en-US" altLang="zh-CN" sz="1200" b="1" dirty="0"/>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a:t>
            </a:r>
            <a:r>
              <a:rPr lang="en-US" altLang="zh-CN" sz="1200" dirty="0" smtClean="0">
                <a:hlinkClick r:id="rId4"/>
              </a:rPr>
              <a:t>www.3gpp.org/ftp/tsg_ran/TSG_RAN/TSGR_103/Templates/3GPP_TS-TR_Template.zip</a:t>
            </a:r>
            <a:r>
              <a:rPr lang="en-US" altLang="zh-CN" sz="1200" dirty="0"/>
              <a:t> </a:t>
            </a:r>
            <a:r>
              <a:rPr lang="en-US" altLang="zh-CN" sz="1200" dirty="0" smtClean="0"/>
              <a:t>and </a:t>
            </a:r>
            <a:r>
              <a:rPr lang="en-US" altLang="zh-CN" sz="1200" dirty="0">
                <a:hlinkClick r:id="rId5"/>
              </a:rPr>
              <a:t>https://</a:t>
            </a:r>
            <a:r>
              <a:rPr lang="en-US" altLang="zh-CN" sz="1200" dirty="0" smtClean="0">
                <a:hlinkClick r:id="rId5"/>
              </a:rPr>
              <a:t>www.3gpp.org/ftp/tsg_ran/TSG_RAN/TSGR_103/Templates/Spec_Submit.zip</a:t>
            </a:r>
            <a:r>
              <a:rPr lang="en-US" altLang="zh-CN" sz="1200" dirty="0" smtClean="0"/>
              <a:t> </a:t>
            </a:r>
            <a:r>
              <a:rPr lang="en-US" altLang="zh-CN" sz="1200" dirty="0"/>
              <a:t>(presentation cover</a:t>
            </a:r>
            <a:r>
              <a:rPr lang="en-US" altLang="zh-CN" sz="1200" dirty="0" smtClean="0"/>
              <a:t>).</a:t>
            </a:r>
            <a:endParaRPr lang="en-US" altLang="zh-CN" sz="1200" dirty="0"/>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r>
              <a:rPr lang="en-US" altLang="zh-CN" sz="1200" dirty="0" smtClean="0"/>
              <a:t>).</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a:t>
            </a:r>
            <a:r>
              <a:rPr lang="en-US" altLang="zh-CN" sz="1200" dirty="0" smtClean="0"/>
              <a:t>meeting for three online sessions.</a:t>
            </a:r>
            <a:endParaRPr lang="en-US" altLang="zh-CN" sz="1200" dirty="0"/>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smtClean="0"/>
              <a:t>registeration</a:t>
            </a:r>
            <a:r>
              <a:rPr lang="en-GB" altLang="zh-CN" sz="1200" dirty="0" smtClean="0"/>
              <a:t>. </a:t>
            </a:r>
            <a:endParaRPr lang="en-GB" altLang="zh-CN" sz="1200" dirty="0"/>
          </a:p>
          <a:p>
            <a:pPr lvl="1">
              <a:spcBef>
                <a:spcPts val="0"/>
              </a:spcBef>
              <a:spcAft>
                <a:spcPts val="600"/>
              </a:spcAft>
            </a:pPr>
            <a:r>
              <a:rPr lang="en-GB" altLang="zh-CN" sz="1200" dirty="0" smtClean="0"/>
              <a:t>Meeting name (TOHRU </a:t>
            </a:r>
            <a:r>
              <a:rPr lang="en-GB" altLang="zh-CN" sz="1200" dirty="0"/>
              <a:t>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a:t>
            </a:r>
            <a:r>
              <a:rPr lang="en-US" altLang="zh-CN" sz="1200" dirty="0" smtClean="0"/>
              <a:t>RAN4_BSRF</a:t>
            </a:r>
          </a:p>
          <a:p>
            <a:pPr lvl="2">
              <a:spcBef>
                <a:spcPts val="0"/>
              </a:spcBef>
              <a:spcAft>
                <a:spcPts val="600"/>
              </a:spcAft>
            </a:pPr>
            <a:r>
              <a:rPr lang="en-US" altLang="zh-CN" sz="1200" dirty="0" smtClean="0"/>
              <a:t>NOTE: Ad hoc session: MS teams will be provided.</a:t>
            </a:r>
          </a:p>
          <a:p>
            <a:pPr lvl="1">
              <a:spcBef>
                <a:spcPts val="0"/>
              </a:spcBef>
              <a:spcAft>
                <a:spcPts val="600"/>
              </a:spcAft>
            </a:pPr>
            <a:r>
              <a:rPr lang="en-US" altLang="zh-CN" sz="1200" dirty="0" smtClean="0"/>
              <a:t>Enter </a:t>
            </a:r>
            <a:r>
              <a:rPr lang="en-US" altLang="zh-CN" sz="1200" dirty="0"/>
              <a:t>your name </a:t>
            </a:r>
          </a:p>
          <a:p>
            <a:pPr lvl="2">
              <a:spcBef>
                <a:spcPts val="0"/>
              </a:spcBef>
              <a:spcAft>
                <a:spcPts val="60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a:t>
            </a:r>
            <a:r>
              <a:rPr lang="en-US" altLang="zh-CN" sz="1200" dirty="0" smtClean="0"/>
              <a:t>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a:t>
            </a:r>
            <a:r>
              <a:rPr lang="en-US" altLang="zh-CN" sz="1200" dirty="0" smtClean="0">
                <a:hlinkClick r:id="rId4"/>
              </a:rPr>
              <a:t>www.3gpp.org/ftp/TSG_RAN/WG4_Radio/TSGR4_109/Invitation/TSG_RAN4%23109_GTW_TOHRU_guidance_v3.docx</a:t>
            </a:r>
            <a:endParaRPr lang="en-US" altLang="zh-CN" sz="12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a:t>
            </a:r>
            <a:r>
              <a:rPr lang="en-US" altLang="zh-CN" b="1" dirty="0" smtClean="0">
                <a:latin typeface="微软雅黑" panose="020B0503020204020204" pitchFamily="34" charset="-122"/>
                <a:ea typeface="微软雅黑" panose="020B0503020204020204" pitchFamily="34" charset="-122"/>
              </a:rPr>
              <a:t>GTW </a:t>
            </a:r>
            <a:br>
              <a:rPr lang="en-US" altLang="zh-CN" b="1" dirty="0" smtClean="0">
                <a:latin typeface="微软雅黑" panose="020B0503020204020204" pitchFamily="34" charset="-122"/>
                <a:ea typeface="微软雅黑" panose="020B0503020204020204" pitchFamily="34" charset="-122"/>
              </a:rPr>
            </a:br>
            <a:r>
              <a:rPr lang="en-US" altLang="zh-CN" b="1" dirty="0" smtClean="0">
                <a:latin typeface="微软雅黑" panose="020B0503020204020204" pitchFamily="34" charset="-122"/>
                <a:ea typeface="微软雅黑" panose="020B0503020204020204" pitchFamily="34" charset="-122"/>
              </a:rPr>
              <a:t>(TOHRU not available in RAN4#111)</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smtClean="0"/>
              <a:t>The registration deadline for face-to-face participants and remote access </a:t>
            </a:r>
            <a:r>
              <a:rPr lang="en-US" altLang="zh-CN" sz="1400" dirty="0"/>
              <a:t>is </a:t>
            </a:r>
            <a:r>
              <a:rPr lang="en-US" altLang="zh-CN" sz="1400" dirty="0" smtClean="0">
                <a:solidFill>
                  <a:srgbClr val="FF0000"/>
                </a:solidFill>
              </a:rPr>
              <a:t>May 13</a:t>
            </a:r>
            <a:r>
              <a:rPr lang="en-US" altLang="zh-CN" sz="1400" baseline="30000" dirty="0" smtClean="0">
                <a:solidFill>
                  <a:srgbClr val="FF0000"/>
                </a:solidFill>
              </a:rPr>
              <a:t>th</a:t>
            </a:r>
            <a:r>
              <a:rPr lang="en-US" altLang="zh-CN" sz="1400" dirty="0" smtClean="0">
                <a:solidFill>
                  <a:srgbClr val="FF0000"/>
                </a:solidFill>
              </a:rPr>
              <a:t>, 2024 </a:t>
            </a:r>
            <a:r>
              <a:rPr lang="en-US" altLang="zh-CN" sz="1400" dirty="0">
                <a:solidFill>
                  <a:srgbClr val="FF0000"/>
                </a:solidFill>
              </a:rPr>
              <a:t>(Monday), </a:t>
            </a:r>
            <a:r>
              <a:rPr lang="en-US" altLang="zh-CN" sz="1400" dirty="0" smtClean="0">
                <a:solidFill>
                  <a:srgbClr val="FF0000"/>
                </a:solidFill>
              </a:rPr>
              <a:t>09:00 (GMT+09:00) Osaka</a:t>
            </a:r>
          </a:p>
          <a:p>
            <a:pPr marL="342882" lvl="1" indent="-342882">
              <a:spcBef>
                <a:spcPts val="0"/>
              </a:spcBef>
              <a:spcAft>
                <a:spcPts val="600"/>
              </a:spcAft>
              <a:buBlip>
                <a:blip r:embed="rId2"/>
              </a:buBlip>
            </a:pPr>
            <a:r>
              <a:rPr lang="en-US" altLang="zh-CN" sz="1400" dirty="0" smtClean="0"/>
              <a:t>Changes </a:t>
            </a:r>
            <a:r>
              <a:rPr lang="en-US" altLang="zh-CN" sz="1400" dirty="0"/>
              <a:t>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a:t>
            </a:r>
            <a:r>
              <a:rPr lang="en-US" altLang="zh-CN" sz="1200" dirty="0" smtClean="0">
                <a:solidFill>
                  <a:schemeClr val="bg1">
                    <a:lumMod val="75000"/>
                  </a:schemeClr>
                </a:solidFill>
              </a:rPr>
              <a:t>click the direct link (only if you registered after the deadline of registration for this meeting)</a:t>
            </a:r>
          </a:p>
          <a:p>
            <a:pPr lvl="1">
              <a:spcBef>
                <a:spcPts val="0"/>
              </a:spcBef>
              <a:spcAft>
                <a:spcPts val="600"/>
              </a:spcAft>
            </a:pPr>
            <a:r>
              <a:rPr lang="en-US" altLang="zh-CN" sz="1200" dirty="0" smtClean="0">
                <a:solidFill>
                  <a:schemeClr val="bg1">
                    <a:lumMod val="75000"/>
                  </a:schemeClr>
                </a:solidFill>
              </a:rPr>
              <a:t>Option </a:t>
            </a:r>
            <a:r>
              <a:rPr lang="en-US" altLang="zh-CN" sz="1200" dirty="0">
                <a:solidFill>
                  <a:schemeClr val="bg1">
                    <a:lumMod val="75000"/>
                  </a:schemeClr>
                </a:solidFill>
              </a:rPr>
              <a:t>2: Through registration email, copy/paste token into the registration link </a:t>
            </a:r>
            <a:r>
              <a:rPr lang="en-US" altLang="zh-CN" sz="1200" dirty="0" smtClean="0">
                <a:solidFill>
                  <a:schemeClr val="bg1">
                    <a:lumMod val="75000"/>
                  </a:schemeClr>
                </a:solidFill>
              </a:rPr>
              <a:t>(</a:t>
            </a:r>
            <a:r>
              <a:rPr lang="en-US" altLang="zh-CN" sz="1200" dirty="0">
                <a:solidFill>
                  <a:schemeClr val="bg1">
                    <a:lumMod val="75000"/>
                  </a:schemeClr>
                </a:solidFill>
              </a:rPr>
              <a:t>if you registered after the deadline of registration for this meeting</a:t>
            </a:r>
            <a:r>
              <a:rPr lang="en-US" altLang="zh-CN" sz="1200" dirty="0" smtClean="0">
                <a:solidFill>
                  <a:schemeClr val="bg1">
                    <a:lumMod val="75000"/>
                  </a:schemeClr>
                </a:solidFill>
              </a:rPr>
              <a:t>)</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r>
              <a:rPr lang="en-US" altLang="zh-CN" sz="1200" dirty="0" smtClean="0">
                <a:solidFill>
                  <a:schemeClr val="bg1">
                    <a:lumMod val="75000"/>
                  </a:schemeClr>
                </a:solidFill>
              </a:rPr>
              <a:t>)</a:t>
            </a:r>
          </a:p>
          <a:p>
            <a:pPr lvl="1">
              <a:spcBef>
                <a:spcPts val="0"/>
              </a:spcBef>
              <a:spcAft>
                <a:spcPts val="600"/>
              </a:spcAft>
            </a:pPr>
            <a:r>
              <a:rPr lang="en-US" altLang="zh-CN" sz="1200" dirty="0">
                <a:solidFill>
                  <a:schemeClr val="bg1">
                    <a:lumMod val="75000"/>
                  </a:schemeClr>
                </a:solidFill>
              </a:rPr>
              <a:t>Option 3: Through the 3GU portal (You need to be logged in</a:t>
            </a:r>
            <a:r>
              <a:rPr lang="en-US" altLang="zh-CN" sz="1200" dirty="0" smtClean="0">
                <a:solidFill>
                  <a:schemeClr val="bg1">
                    <a:lumMod val="75000"/>
                  </a:schemeClr>
                </a:solidFill>
              </a:rPr>
              <a:t>)</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a:t>
            </a:r>
            <a:r>
              <a:rPr lang="en-US" altLang="zh-CN" sz="1200" dirty="0" smtClean="0">
                <a:solidFill>
                  <a:schemeClr val="bg1">
                    <a:lumMod val="75000"/>
                  </a:schemeClr>
                </a:solidFill>
                <a:latin typeface="+mj-ea"/>
                <a:ea typeface="+mj-ea"/>
              </a:rPr>
              <a:t>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smtClean="0">
                <a:solidFill>
                  <a:schemeClr val="bg1">
                    <a:lumMod val="75000"/>
                  </a:schemeClr>
                </a:solidFill>
              </a:rPr>
              <a:t>Note</a:t>
            </a:r>
            <a:r>
              <a:rPr lang="en-US" altLang="zh-CN" sz="1200" dirty="0">
                <a:solidFill>
                  <a:schemeClr val="bg1">
                    <a:lumMod val="75000"/>
                  </a:schemeClr>
                </a:solidFill>
              </a:rPr>
              <a:t>: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solidFill>
                  <a:schemeClr val="bg1">
                    <a:lumMod val="75000"/>
                  </a:schemeClr>
                </a:solidFill>
              </a:rPr>
              <a:t>.</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Big CRs for Rel-18 on-going </a:t>
            </a:r>
            <a:r>
              <a:rPr lang="en-US" sz="1200" dirty="0" err="1" smtClean="0"/>
              <a:t>WIs.</a:t>
            </a:r>
            <a:endParaRPr lang="en-US" sz="1200" dirty="0" smtClean="0"/>
          </a:p>
          <a:p>
            <a:pPr lvl="1">
              <a:spcBef>
                <a:spcPts val="0"/>
              </a:spcBef>
              <a:spcAft>
                <a:spcPts val="600"/>
              </a:spcAft>
            </a:pPr>
            <a:r>
              <a:rPr lang="en-US" sz="1200" dirty="0" smtClean="0"/>
              <a:t>Big CRs/Revised WIDs/TRs </a:t>
            </a:r>
            <a:r>
              <a:rPr lang="en-US" sz="1200" dirty="0"/>
              <a:t>for </a:t>
            </a:r>
            <a:r>
              <a:rPr lang="en-US" sz="1200" dirty="0" smtClean="0"/>
              <a:t>Rel-18 </a:t>
            </a:r>
            <a:r>
              <a:rPr lang="en-US" sz="1200" dirty="0"/>
              <a:t>basket </a:t>
            </a:r>
            <a:r>
              <a:rPr lang="en-US" sz="1200" dirty="0" err="1" smtClean="0"/>
              <a:t>WIs.</a:t>
            </a:r>
            <a:endParaRPr lang="en-US" sz="1200" dirty="0" smtClean="0"/>
          </a:p>
          <a:p>
            <a:pPr lvl="1">
              <a:spcBef>
                <a:spcPts val="0"/>
              </a:spcBef>
              <a:spcAft>
                <a:spcPts val="600"/>
              </a:spcAft>
            </a:pPr>
            <a:r>
              <a:rPr lang="en-US" sz="1200" dirty="0"/>
              <a:t>O</a:t>
            </a:r>
            <a:r>
              <a:rPr lang="en-US" sz="1200" dirty="0" smtClean="0"/>
              <a:t>ther </a:t>
            </a:r>
            <a:r>
              <a:rPr lang="en-US" sz="1200" dirty="0" err="1"/>
              <a:t>tdocs</a:t>
            </a:r>
            <a:r>
              <a:rPr lang="en-US" sz="1200" dirty="0"/>
              <a:t> based on Chairs </a:t>
            </a:r>
            <a:r>
              <a:rPr lang="en-US" sz="1200" dirty="0" smtClean="0"/>
              <a:t>guidance.</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May 27 (Monday),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May 28 (Tuesday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30 (Thursday), </a:t>
            </a:r>
            <a:r>
              <a:rPr lang="en-US" altLang="zh-CN" sz="1200" dirty="0">
                <a:solidFill>
                  <a:srgbClr val="FF0000"/>
                </a:solidFill>
              </a:rPr>
              <a:t>13:00 UTC</a:t>
            </a:r>
            <a:r>
              <a:rPr lang="en-US" altLang="zh-CN" sz="1200" dirty="0"/>
              <a:t>: Companies provided comments if any and author should provide necessary </a:t>
            </a:r>
            <a:r>
              <a:rPr lang="en-US" altLang="zh-CN" sz="1200" dirty="0" smtClean="0"/>
              <a:t>revisions.</a:t>
            </a:r>
            <a:endParaRPr lang="en-US" altLang="zh-CN" sz="1200" dirty="0"/>
          </a:p>
          <a:p>
            <a:pPr lvl="1">
              <a:spcBef>
                <a:spcPts val="0"/>
              </a:spcBef>
              <a:spcAft>
                <a:spcPts val="600"/>
              </a:spcAft>
            </a:pPr>
            <a:r>
              <a:rPr lang="en-US" altLang="zh-CN" sz="1200" dirty="0" smtClean="0">
                <a:solidFill>
                  <a:srgbClr val="FF0000"/>
                </a:solidFill>
              </a:rPr>
              <a:t>May 30 (Thursday),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a:t>
            </a:r>
            <a:r>
              <a:rPr lang="en-US" altLang="zh-CN" sz="1200" dirty="0" smtClean="0"/>
              <a:t>to </a:t>
            </a:r>
            <a:r>
              <a:rPr lang="en-US" altLang="zh-CN" sz="1200" dirty="0"/>
              <a:t>remind all delegated to upload all Cat A draft CRs/CRs timely. In case Cat A draft CRs/CRs are not available before close of meeting on </a:t>
            </a:r>
            <a:r>
              <a:rPr lang="en-US" altLang="zh-CN" sz="1200" dirty="0" smtClean="0">
                <a:solidFill>
                  <a:srgbClr val="FF0000"/>
                </a:solidFill>
              </a:rPr>
              <a:t>May 24 (Friday) 17:00 (local time)</a:t>
            </a:r>
            <a:r>
              <a:rPr lang="en-US" altLang="zh-CN" sz="1200" dirty="0" smtClean="0"/>
              <a:t>, </a:t>
            </a:r>
            <a:r>
              <a:rPr lang="en-US" altLang="zh-CN" sz="1200" dirty="0"/>
              <a:t>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May 30</a:t>
            </a:r>
            <a:r>
              <a:rPr lang="en-US" altLang="zh-CN" sz="1400" dirty="0" smtClean="0">
                <a:solidFill>
                  <a:srgbClr val="FF0000"/>
                </a:solidFill>
              </a:rPr>
              <a:t> (</a:t>
            </a:r>
            <a:r>
              <a:rPr lang="en-US" altLang="zh-CN" sz="1400" dirty="0">
                <a:solidFill>
                  <a:srgbClr val="FF0000"/>
                </a:solidFill>
              </a:rPr>
              <a:t>Thursday)</a:t>
            </a:r>
            <a:r>
              <a:rPr lang="en-US" altLang="zh-CN" sz="1400" dirty="0"/>
              <a:t>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smtClean="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a:t>
            </a:r>
            <a:r>
              <a:rPr lang="en-GB" altLang="zh-CN" sz="1200" dirty="0" smtClean="0"/>
              <a:t>WI.</a:t>
            </a:r>
            <a:endParaRPr lang="zh-CN" altLang="zh-CN" sz="1200" dirty="0"/>
          </a:p>
          <a:p>
            <a:pPr lvl="1">
              <a:spcBef>
                <a:spcPts val="0"/>
              </a:spcBef>
              <a:spcAft>
                <a:spcPts val="600"/>
              </a:spcAft>
            </a:pPr>
            <a:r>
              <a:rPr lang="en-GB" altLang="zh-CN" sz="1200" dirty="0"/>
              <a:t>2. Status report target dates have to match the target dates submitted in rev WIDs to the same TSG </a:t>
            </a:r>
            <a:r>
              <a:rPr lang="en-GB" altLang="zh-CN" sz="1200" dirty="0" smtClean="0"/>
              <a:t>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a:t>
            </a:r>
            <a:r>
              <a:rPr lang="en-GB" altLang="zh-CN" sz="1200" dirty="0" smtClean="0"/>
              <a:t>WID.</a:t>
            </a:r>
            <a:endParaRPr lang="en-US" altLang="zh-CN" sz="1200" dirty="0"/>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smtClean="0"/>
              <a:t>NOTE: According to offline feedback from MCC, it is suggested to clarify the rule that all the fallback modes for each proposed band combinations should be finalized before the work on those band combinations is done in the Rel-18 basket WIDs.</a:t>
            </a:r>
            <a:endParaRPr lang="en-US" altLang="zh-CN" sz="1200" dirty="0"/>
          </a:p>
          <a:p>
            <a:pPr marL="342882" lvl="1" indent="-342882">
              <a:spcBef>
                <a:spcPts val="0"/>
              </a:spcBef>
              <a:spcAft>
                <a:spcPts val="600"/>
              </a:spcAft>
              <a:buBlip>
                <a:blip r:embed="rId2"/>
              </a:buBlip>
            </a:pPr>
            <a:endParaRPr lang="en-US" altLang="zh-CN" sz="1400" dirty="0" smtClean="0"/>
          </a:p>
          <a:p>
            <a:pPr marL="342882" lvl="1" indent="-342882">
              <a:spcBef>
                <a:spcPts val="0"/>
              </a:spcBef>
              <a:spcAft>
                <a:spcPts val="600"/>
              </a:spcAft>
              <a:buBlip>
                <a:blip r:embed="rId2"/>
              </a:buBlip>
            </a:pPr>
            <a:r>
              <a:rPr lang="en-US" altLang="zh-CN" sz="1400" dirty="0" smtClean="0"/>
              <a:t>For </a:t>
            </a:r>
            <a:r>
              <a:rPr lang="en-US" altLang="zh-CN" sz="1400" dirty="0"/>
              <a:t>draft TS/TR which planned to be submitted to RAN plenary for approval, please share the draft version to Carolyn for pre-check no later than </a:t>
            </a:r>
            <a:r>
              <a:rPr lang="en-US" altLang="zh-CN" sz="1400" dirty="0">
                <a:solidFill>
                  <a:srgbClr val="FF0000"/>
                </a:solidFill>
              </a:rPr>
              <a:t>May 28 (</a:t>
            </a:r>
            <a:r>
              <a:rPr lang="en-US" altLang="zh-CN" sz="1400" dirty="0" smtClean="0">
                <a:solidFill>
                  <a:srgbClr val="FF0000"/>
                </a:solidFill>
              </a:rPr>
              <a:t>Tuesday)</a:t>
            </a:r>
            <a:r>
              <a:rPr lang="en-US" altLang="zh-CN" sz="1400" dirty="0" smtClean="0"/>
              <a:t> 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smtClean="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xmlns=""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smtClean="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smtClean="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smtClean="0">
                <a:solidFill>
                  <a:srgbClr val="000000"/>
                </a:solidFill>
              </a:rPr>
              <a:t>tdoc</a:t>
            </a:r>
            <a:r>
              <a:rPr lang="en-US" altLang="zh-CN" sz="1400" dirty="0" smtClean="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smtClean="0"/>
              <a:t>tdocs</a:t>
            </a:r>
            <a:r>
              <a:rPr lang="en-US" altLang="zh-CN" sz="1200" dirty="0" smtClean="0"/>
              <a:t> </a:t>
            </a:r>
            <a:r>
              <a:rPr lang="en-US" altLang="zh-CN" sz="1200" dirty="0"/>
              <a:t>are handled online in the first round, the proponents </a:t>
            </a:r>
            <a:r>
              <a:rPr lang="en-US" altLang="zh-CN" sz="1200" dirty="0" smtClean="0"/>
              <a:t>can </a:t>
            </a:r>
            <a:r>
              <a:rPr lang="en-US" altLang="zh-CN" sz="1200" dirty="0"/>
              <a:t>know who have comments</a:t>
            </a:r>
            <a:r>
              <a:rPr lang="en-US" altLang="zh-CN" sz="1200" dirty="0" smtClean="0"/>
              <a:t>. And there may be no comments for some CRs, which can be directly endorsed/agreed and actually no online time would be needed.</a:t>
            </a:r>
            <a:endParaRPr lang="en-US" altLang="zh-CN" sz="1200" dirty="0"/>
          </a:p>
          <a:p>
            <a:pPr lvl="1">
              <a:spcBef>
                <a:spcPts val="0"/>
              </a:spcBef>
              <a:spcAft>
                <a:spcPts val="600"/>
              </a:spcAft>
            </a:pPr>
            <a:r>
              <a:rPr lang="en-US" altLang="zh-CN" sz="1200" dirty="0" smtClean="0"/>
              <a:t>For those </a:t>
            </a:r>
            <a:r>
              <a:rPr lang="en-US" altLang="zh-CN" sz="1200" dirty="0" err="1" smtClean="0"/>
              <a:t>tdocs</a:t>
            </a:r>
            <a:r>
              <a:rPr lang="en-US" altLang="zh-CN" sz="1200" dirty="0" smtClean="0"/>
              <a:t> on which companies have comments, </a:t>
            </a:r>
            <a:r>
              <a:rPr lang="en-US" altLang="zh-CN" sz="1200" dirty="0"/>
              <a:t>e</a:t>
            </a:r>
            <a:r>
              <a:rPr lang="en-US" altLang="zh-CN" sz="1200" dirty="0" smtClean="0"/>
              <a:t>arlier offline discussions would be helpful to save online time in face-to-face meeting.</a:t>
            </a:r>
          </a:p>
          <a:p>
            <a:pPr lvl="1">
              <a:spcBef>
                <a:spcPts val="0"/>
              </a:spcBef>
              <a:spcAft>
                <a:spcPts val="600"/>
              </a:spcAft>
            </a:pPr>
            <a:r>
              <a:rPr lang="en-US" altLang="zh-CN" sz="1200" dirty="0" smtClean="0"/>
              <a:t>The proponent(s) should know which companies have comment and then have offline discussion with them earlier.</a:t>
            </a:r>
          </a:p>
          <a:p>
            <a:pPr lvl="1">
              <a:spcBef>
                <a:spcPts val="0"/>
              </a:spcBef>
              <a:spcAft>
                <a:spcPts val="600"/>
              </a:spcAft>
            </a:pPr>
            <a:r>
              <a:rPr lang="en-US" altLang="zh-CN" sz="1200" dirty="0" smtClean="0"/>
              <a:t>So we would like to provide a scheme to help the proponents/moderators identify which companies will have comments or concerns.</a:t>
            </a:r>
            <a:endParaRPr lang="en-US" altLang="zh-CN" sz="1200" dirty="0"/>
          </a:p>
          <a:p>
            <a:pPr marL="342882" lvl="1" indent="-342882">
              <a:spcBef>
                <a:spcPts val="0"/>
              </a:spcBef>
              <a:spcAft>
                <a:spcPts val="600"/>
              </a:spcAft>
              <a:buBlip>
                <a:blip r:embed="rId2"/>
              </a:buBlip>
            </a:pPr>
            <a:r>
              <a:rPr lang="en-US" altLang="zh-CN" sz="1400" dirty="0" smtClean="0">
                <a:solidFill>
                  <a:srgbClr val="000000"/>
                </a:solidFill>
              </a:rPr>
              <a:t>NWM flag process: Use NWM tool to trigger early offline discussions</a:t>
            </a:r>
          </a:p>
          <a:p>
            <a:pPr lvl="1">
              <a:spcBef>
                <a:spcPts val="0"/>
              </a:spcBef>
              <a:spcAft>
                <a:spcPts val="600"/>
              </a:spcAft>
            </a:pPr>
            <a:r>
              <a:rPr lang="en-US" altLang="zh-CN" sz="1200" dirty="0" smtClean="0">
                <a:solidFill>
                  <a:srgbClr val="FF0000"/>
                </a:solidFill>
              </a:rPr>
              <a:t>Before May 19 (Sunday): </a:t>
            </a:r>
            <a:r>
              <a:rPr lang="en-US" altLang="zh-CN" sz="1200" dirty="0" smtClean="0"/>
              <a:t>For topic threads which need </a:t>
            </a:r>
            <a:r>
              <a:rPr lang="en-US" altLang="zh-CN" sz="1200" dirty="0" err="1" smtClean="0"/>
              <a:t>nwm</a:t>
            </a:r>
            <a:r>
              <a:rPr lang="en-US" altLang="zh-CN" sz="1200" dirty="0" smtClean="0"/>
              <a:t> flag process, moderators </a:t>
            </a:r>
            <a:r>
              <a:rPr lang="en-US" altLang="zh-CN" sz="1200" dirty="0"/>
              <a:t>will provide the </a:t>
            </a:r>
            <a:r>
              <a:rPr lang="en-US" altLang="zh-CN" sz="1200" dirty="0" smtClean="0"/>
              <a:t>NWM link, where delegates can flag the </a:t>
            </a:r>
            <a:r>
              <a:rPr lang="en-US" altLang="zh-CN" sz="1200" dirty="0" err="1" smtClean="0"/>
              <a:t>tdocs</a:t>
            </a:r>
            <a:r>
              <a:rPr lang="en-US" altLang="zh-CN" sz="1200" dirty="0" smtClean="0"/>
              <a:t>/CRs with brief reasons</a:t>
            </a:r>
          </a:p>
          <a:p>
            <a:pPr lvl="2">
              <a:spcBef>
                <a:spcPts val="0"/>
              </a:spcBef>
              <a:spcAft>
                <a:spcPts val="600"/>
              </a:spcAft>
            </a:pPr>
            <a:r>
              <a:rPr lang="en-US" altLang="zh-CN" sz="1200" dirty="0" smtClean="0">
                <a:solidFill>
                  <a:srgbClr val="000000"/>
                </a:solidFill>
              </a:rPr>
              <a:t>NWM flag process is just for maintenance and some spectrum related items with many CRs.</a:t>
            </a:r>
          </a:p>
          <a:p>
            <a:pPr lvl="2">
              <a:spcBef>
                <a:spcPts val="0"/>
              </a:spcBef>
              <a:spcAft>
                <a:spcPts val="600"/>
              </a:spcAft>
            </a:pPr>
            <a:r>
              <a:rPr lang="en-US" altLang="zh-CN" sz="1200" dirty="0" smtClean="0">
                <a:solidFill>
                  <a:srgbClr val="000000"/>
                </a:solidFill>
              </a:rPr>
              <a:t>Format of NWM would be simple.</a:t>
            </a:r>
          </a:p>
          <a:p>
            <a:pPr lvl="3">
              <a:spcBef>
                <a:spcPts val="0"/>
              </a:spcBef>
              <a:spcAft>
                <a:spcPts val="600"/>
              </a:spcAft>
            </a:pPr>
            <a:r>
              <a:rPr lang="en-US" altLang="zh-CN" sz="1200" dirty="0" smtClean="0">
                <a:solidFill>
                  <a:srgbClr val="000000"/>
                </a:solidFill>
              </a:rPr>
              <a:t>Only the </a:t>
            </a:r>
            <a:r>
              <a:rPr lang="en-US" altLang="zh-CN" sz="1200" dirty="0" err="1" smtClean="0">
                <a:solidFill>
                  <a:srgbClr val="000000"/>
                </a:solidFill>
              </a:rPr>
              <a:t>tdoc</a:t>
            </a:r>
            <a:r>
              <a:rPr lang="en-US" altLang="zh-CN" sz="1200" dirty="0" smtClean="0">
                <a:solidFill>
                  <a:srgbClr val="000000"/>
                </a:solidFill>
              </a:rPr>
              <a:t> numbers and titles are listed.</a:t>
            </a:r>
            <a:endParaRPr lang="en-US" altLang="zh-CN" sz="1200" dirty="0">
              <a:solidFill>
                <a:srgbClr val="000000"/>
              </a:solidFill>
            </a:endParaRPr>
          </a:p>
          <a:p>
            <a:pPr lvl="1">
              <a:spcBef>
                <a:spcPts val="0"/>
              </a:spcBef>
              <a:spcAft>
                <a:spcPts val="600"/>
              </a:spcAft>
            </a:pPr>
            <a:r>
              <a:rPr lang="en-US" altLang="zh-CN" sz="1200" dirty="0" smtClean="0">
                <a:solidFill>
                  <a:srgbClr val="FF0000"/>
                </a:solidFill>
              </a:rPr>
              <a:t>By May 21 (Tuesday), 18:00 (local time)</a:t>
            </a:r>
            <a:r>
              <a:rPr lang="en-US" altLang="zh-CN" sz="1200" dirty="0" smtClean="0"/>
              <a:t>: Delegates flag the </a:t>
            </a:r>
            <a:r>
              <a:rPr lang="en-US" altLang="zh-CN" sz="1200" dirty="0" err="1" smtClean="0"/>
              <a:t>tdocs</a:t>
            </a:r>
            <a:r>
              <a:rPr lang="en-US" altLang="zh-CN" sz="1200" dirty="0" smtClean="0"/>
              <a:t> in the list</a:t>
            </a:r>
          </a:p>
          <a:p>
            <a:pPr lvl="2">
              <a:spcBef>
                <a:spcPts val="0"/>
              </a:spcBef>
              <a:spcAft>
                <a:spcPts val="600"/>
              </a:spcAft>
            </a:pPr>
            <a:r>
              <a:rPr lang="en-US" altLang="zh-CN" sz="1200" dirty="0" smtClean="0">
                <a:solidFill>
                  <a:srgbClr val="000000"/>
                </a:solidFill>
              </a:rPr>
              <a:t>Flag process would be simple.</a:t>
            </a:r>
          </a:p>
          <a:p>
            <a:pPr lvl="3">
              <a:spcBef>
                <a:spcPts val="0"/>
              </a:spcBef>
              <a:spcAft>
                <a:spcPts val="600"/>
              </a:spcAft>
            </a:pPr>
            <a:r>
              <a:rPr lang="en-US" altLang="zh-CN" sz="1200" dirty="0">
                <a:solidFill>
                  <a:srgbClr val="000000"/>
                </a:solidFill>
              </a:rPr>
              <a:t>F</a:t>
            </a:r>
            <a:r>
              <a:rPr lang="en-US" altLang="zh-CN" sz="1200" dirty="0" smtClean="0">
                <a:solidFill>
                  <a:srgbClr val="000000"/>
                </a:solidFill>
              </a:rPr>
              <a:t>ill in the feedback form with a brief description of reason, like “Company A flag R4-2xxxxxx because XYX</a:t>
            </a:r>
            <a:r>
              <a:rPr lang="zh-CN" altLang="en-US" sz="1200" dirty="0" smtClean="0">
                <a:solidFill>
                  <a:srgbClr val="000000"/>
                </a:solidFill>
              </a:rPr>
              <a:t>”，</a:t>
            </a:r>
            <a:r>
              <a:rPr lang="en-US" altLang="zh-CN" sz="1200" dirty="0" smtClean="0">
                <a:solidFill>
                  <a:srgbClr val="000000"/>
                </a:solidFill>
              </a:rPr>
              <a:t>or with delegate name who flags </a:t>
            </a:r>
            <a:r>
              <a:rPr lang="en-US" altLang="zh-CN" sz="1200" dirty="0" err="1" smtClean="0">
                <a:solidFill>
                  <a:srgbClr val="000000"/>
                </a:solidFill>
              </a:rPr>
              <a:t>tdoc</a:t>
            </a:r>
            <a:r>
              <a:rPr lang="en-US" altLang="zh-CN" sz="1200" dirty="0" smtClean="0">
                <a:solidFill>
                  <a:srgbClr val="000000"/>
                </a:solidFill>
              </a:rPr>
              <a:t> like “Company A Aaron flags R4-2xxxxxx because XYZ”.</a:t>
            </a:r>
          </a:p>
          <a:p>
            <a:pPr lvl="3">
              <a:spcBef>
                <a:spcPts val="0"/>
              </a:spcBef>
              <a:spcAft>
                <a:spcPts val="600"/>
              </a:spcAft>
            </a:pPr>
            <a:r>
              <a:rPr lang="en-US" altLang="zh-CN" sz="1200" dirty="0" smtClean="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smtClean="0"/>
              <a:t>During the online treatment, session chairs will treat those </a:t>
            </a:r>
            <a:r>
              <a:rPr lang="en-US" altLang="zh-CN" sz="1200" dirty="0" err="1" smtClean="0"/>
              <a:t>tdocs</a:t>
            </a:r>
            <a:r>
              <a:rPr lang="en-US" altLang="zh-CN" sz="1200" dirty="0" smtClean="0"/>
              <a:t> as usual manner and can directly treat the revision(s).</a:t>
            </a:r>
            <a:endParaRPr lang="en-US" altLang="zh-CN" sz="1200" dirty="0"/>
          </a:p>
        </p:txBody>
      </p:sp>
    </p:spTree>
    <p:extLst>
      <p:ext uri="{BB962C8B-B14F-4D97-AF65-F5344CB8AC3E}">
        <p14:creationId xmlns:p14="http://schemas.microsoft.com/office/powerpoint/2010/main" val="37205300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Upload/download </a:t>
            </a:r>
            <a:r>
              <a:rPr lang="en-US" sz="1400" dirty="0" err="1" smtClean="0"/>
              <a:t>tdocs</a:t>
            </a:r>
            <a:r>
              <a:rPr lang="en-US" sz="1400" dirty="0" smtClean="0"/>
              <a:t> during the meeting</a:t>
            </a:r>
          </a:p>
          <a:p>
            <a:pPr lvl="1">
              <a:spcBef>
                <a:spcPts val="0"/>
              </a:spcBef>
              <a:spcAft>
                <a:spcPts val="600"/>
              </a:spcAft>
            </a:pPr>
            <a:r>
              <a:rPr lang="en-US" altLang="zh-CN" sz="1200" dirty="0" smtClean="0"/>
              <a:t>10.10.10.10 as local server in F2F, which will be sync-up by MCC to</a:t>
            </a:r>
            <a:r>
              <a:rPr lang="en-US" altLang="zh-CN" sz="1200" dirty="0" smtClean="0">
                <a:hlinkClick r:id="rId2"/>
              </a:rPr>
              <a:t> https://www.3gpp.org/ftp/Meetings_3GPP_SYNC/RAN4</a:t>
            </a:r>
            <a:r>
              <a:rPr lang="en-US" altLang="zh-CN" sz="1200" dirty="0" smtClean="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1507277106"/>
              </p:ext>
            </p:extLst>
          </p:nvPr>
        </p:nvGraphicFramePr>
        <p:xfrm>
          <a:off x="135907" y="1878738"/>
          <a:ext cx="11948672" cy="4496993"/>
        </p:xfrm>
        <a:graphic>
          <a:graphicData uri="http://schemas.openxmlformats.org/drawingml/2006/table">
            <a:tbl>
              <a:tblPr firstRow="1" firstCol="1" bandRow="1"/>
              <a:tblGrid>
                <a:gridCol w="2444047">
                  <a:extLst>
                    <a:ext uri="{9D8B030D-6E8A-4147-A177-3AD203B41FA5}">
                      <a16:colId xmlns="" xmlns:a16="http://schemas.microsoft.com/office/drawing/2014/main" val="1688750464"/>
                    </a:ext>
                  </a:extLst>
                </a:gridCol>
                <a:gridCol w="1711096">
                  <a:extLst>
                    <a:ext uri="{9D8B030D-6E8A-4147-A177-3AD203B41FA5}">
                      <a16:colId xmlns="" xmlns:a16="http://schemas.microsoft.com/office/drawing/2014/main" val="1786498016"/>
                    </a:ext>
                  </a:extLst>
                </a:gridCol>
                <a:gridCol w="1972111">
                  <a:extLst>
                    <a:ext uri="{9D8B030D-6E8A-4147-A177-3AD203B41FA5}">
                      <a16:colId xmlns="" xmlns:a16="http://schemas.microsoft.com/office/drawing/2014/main" val="2421473489"/>
                    </a:ext>
                  </a:extLst>
                </a:gridCol>
                <a:gridCol w="5821418">
                  <a:extLst>
                    <a:ext uri="{9D8B030D-6E8A-4147-A177-3AD203B41FA5}">
                      <a16:colId xmlns=""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a:t>
                      </a:r>
                      <a:r>
                        <a:rPr lang="en-US" sz="1000" u="sng" dirty="0" smtClean="0">
                          <a:effectLst/>
                          <a:latin typeface="+mj-ea"/>
                          <a:ea typeface="+mj-ea"/>
                          <a:hlinkClick r:id="rId3"/>
                        </a:rPr>
                        <a:t>www.3gpp.org/ftp/tsg_ran/WG4_Radio/TSGR4_111/Inbox</a:t>
                      </a:r>
                      <a:r>
                        <a:rPr lang="en-US" sz="1000" u="sng" dirty="0">
                          <a:effectLst/>
                          <a:latin typeface="+mj-ea"/>
                          <a:ea typeface="+mj-ea"/>
                          <a:hlinkClick r:id="rId3"/>
                        </a:rPr>
                        <a:t>/</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a:t>
                      </a:r>
                      <a:r>
                        <a:rPr lang="en-GB" sz="1000" smtClean="0">
                          <a:effectLst/>
                          <a:latin typeface="+mj-ea"/>
                          <a:ea typeface="+mj-ea"/>
                        </a:rPr>
                        <a:t>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a:t>
            </a:r>
            <a:r>
              <a:rPr lang="en-US" sz="1400" dirty="0" smtClean="0">
                <a:solidFill>
                  <a:srgbClr val="000000"/>
                </a:solidFill>
              </a:rPr>
              <a:t>starts, </a:t>
            </a:r>
            <a:r>
              <a:rPr lang="en-US" sz="1400" dirty="0">
                <a:solidFill>
                  <a:srgbClr val="000000"/>
                </a:solidFill>
              </a:rPr>
              <a:t>the author and MCC will receive the feedback of checking via MCC 3GU parsing tool, and </a:t>
            </a:r>
            <a:r>
              <a:rPr lang="en-US" sz="1400" dirty="0" smtClean="0">
                <a:solidFill>
                  <a:srgbClr val="000000"/>
                </a:solidFill>
              </a:rPr>
              <a:t>based on the information shared by author or MCC the Session chairs or MCC will handle the problem identified by the tool</a:t>
            </a:r>
          </a:p>
          <a:p>
            <a:pPr lvl="1">
              <a:spcBef>
                <a:spcPts val="0"/>
              </a:spcBef>
              <a:spcAft>
                <a:spcPts val="600"/>
              </a:spcAft>
            </a:pPr>
            <a:r>
              <a:rPr lang="en-US" sz="1200" dirty="0" smtClean="0"/>
              <a:t>The </a:t>
            </a:r>
            <a:r>
              <a:rPr lang="en-US" sz="1200" dirty="0"/>
              <a:t>revision </a:t>
            </a:r>
            <a:r>
              <a:rPr lang="en-US" sz="1200" dirty="0" smtClean="0"/>
              <a:t>may or may not be needed </a:t>
            </a:r>
            <a:r>
              <a:rPr lang="en-US" sz="1200" dirty="0"/>
              <a:t>to fix the </a:t>
            </a:r>
            <a:r>
              <a:rPr lang="en-US" sz="1200" dirty="0" smtClean="0"/>
              <a:t>problem depending on the Session chairs guidance.</a:t>
            </a:r>
          </a:p>
          <a:p>
            <a:pPr lvl="2">
              <a:spcBef>
                <a:spcPts val="0"/>
              </a:spcBef>
              <a:spcAft>
                <a:spcPts val="600"/>
              </a:spcAft>
            </a:pPr>
            <a:r>
              <a:rPr lang="en-US" sz="1200" dirty="0" smtClean="0"/>
              <a:t>For some draft CRs, the revision may not be urgent </a:t>
            </a:r>
            <a:r>
              <a:rPr lang="en-US" altLang="zh-CN" sz="1200" dirty="0"/>
              <a:t>before </a:t>
            </a:r>
            <a:r>
              <a:rPr lang="en-US" altLang="zh-CN" sz="1200" dirty="0" smtClean="0"/>
              <a:t>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a:t>
            </a:r>
            <a:r>
              <a:rPr lang="en-US" sz="1400" dirty="0" smtClean="0">
                <a:solidFill>
                  <a:srgbClr val="000000"/>
                </a:solidFill>
              </a:rPr>
              <a:t>whether </a:t>
            </a:r>
            <a:r>
              <a:rPr lang="en-US" sz="1400" dirty="0">
                <a:solidFill>
                  <a:srgbClr val="000000"/>
                </a:solidFill>
              </a:rPr>
              <a:t>the revised CRs pass the MCC 3GU parsing tool or not, so the problem of CR parsing will be fixed in the post-meeting email process. </a:t>
            </a:r>
          </a:p>
          <a:p>
            <a:pPr lvl="1">
              <a:spcBef>
                <a:spcPts val="0"/>
              </a:spcBef>
              <a:spcAft>
                <a:spcPts val="600"/>
              </a:spcAft>
            </a:pPr>
            <a:r>
              <a:rPr lang="en-US" altLang="zh-CN" sz="1200" dirty="0" smtClean="0"/>
              <a:t>At the beginning of the post-meeting process, the Session chairs will provide the list of the revised CRs which did not pass the MCC 3GU parsing tool checking and need be further revision.</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smtClean="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en-US" sz="7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smtClean="0"/>
              <a:t>The face-to-face meeting </a:t>
            </a:r>
            <a:r>
              <a:rPr lang="en-US" sz="1400" dirty="0"/>
              <a:t>will take place during </a:t>
            </a:r>
            <a:r>
              <a:rPr lang="en-US" sz="1400" dirty="0" smtClean="0">
                <a:solidFill>
                  <a:srgbClr val="FF0000"/>
                </a:solidFill>
              </a:rPr>
              <a:t>May 20</a:t>
            </a:r>
            <a:r>
              <a:rPr lang="en-US" sz="1400" baseline="30000" dirty="0" smtClean="0">
                <a:solidFill>
                  <a:srgbClr val="FF0000"/>
                </a:solidFill>
              </a:rPr>
              <a:t>th</a:t>
            </a:r>
            <a:r>
              <a:rPr lang="en-US" sz="1400" dirty="0" smtClean="0">
                <a:solidFill>
                  <a:srgbClr val="FF0000"/>
                </a:solidFill>
              </a:rPr>
              <a:t> ~ 24</a:t>
            </a:r>
            <a:r>
              <a:rPr lang="en-US" sz="1400" baseline="30000" dirty="0" smtClean="0">
                <a:solidFill>
                  <a:srgbClr val="FF0000"/>
                </a:solidFill>
              </a:rPr>
              <a:t>th</a:t>
            </a:r>
            <a:r>
              <a:rPr lang="en-US" sz="1400" dirty="0" smtClean="0">
                <a:solidFill>
                  <a:srgbClr val="FF0000"/>
                </a:solidFill>
              </a:rPr>
              <a:t>, 2024</a:t>
            </a:r>
            <a:r>
              <a:rPr lang="en-US" sz="1400" dirty="0" smtClean="0"/>
              <a:t>.</a:t>
            </a:r>
            <a:endParaRPr lang="en-US" sz="1400" dirty="0"/>
          </a:p>
          <a:p>
            <a:pPr lvl="1">
              <a:spcBef>
                <a:spcPts val="0"/>
              </a:spcBef>
              <a:spcAft>
                <a:spcPts val="600"/>
              </a:spcAft>
            </a:pPr>
            <a:r>
              <a:rPr lang="en-US" sz="1200" dirty="0" smtClean="0"/>
              <a:t>Three sessions in three separate rooms: Main, RRM, </a:t>
            </a:r>
            <a:r>
              <a:rPr lang="en-US" sz="1200" dirty="0" err="1" smtClean="0"/>
              <a:t>BDaT</a:t>
            </a:r>
            <a:r>
              <a:rPr lang="en-US" sz="1200" dirty="0"/>
              <a:t>(</a:t>
            </a:r>
            <a:r>
              <a:rPr lang="en-US" altLang="zh-CN" sz="1200" dirty="0" err="1" smtClean="0"/>
              <a:t>BSRF_Demod_test</a:t>
            </a:r>
            <a:r>
              <a:rPr lang="en-US" sz="1200" dirty="0" smtClean="0"/>
              <a:t>). </a:t>
            </a:r>
            <a:r>
              <a:rPr lang="en-US" sz="1200" b="1" dirty="0" smtClean="0"/>
              <a:t>1</a:t>
            </a:r>
            <a:r>
              <a:rPr lang="en-US" altLang="zh-CN" sz="1200" b="1" dirty="0" smtClean="0"/>
              <a:t>-Way</a:t>
            </a:r>
            <a:r>
              <a:rPr lang="en-US" sz="1200" b="1" dirty="0" smtClean="0"/>
              <a:t> </a:t>
            </a:r>
            <a:r>
              <a:rPr lang="en-US" sz="1200" b="1" dirty="0" err="1" smtClean="0"/>
              <a:t>GoToWebinar</a:t>
            </a:r>
            <a:r>
              <a:rPr lang="en-US" sz="1200" b="1" dirty="0" smtClean="0"/>
              <a:t> (GTW) </a:t>
            </a:r>
            <a:r>
              <a:rPr lang="en-US" sz="1200" dirty="0" smtClean="0"/>
              <a:t>conference calls will be set each session and 1-way MS teams will be set for ad hoc. </a:t>
            </a:r>
            <a:r>
              <a:rPr lang="en-US" altLang="zh-CN" sz="1200" dirty="0" smtClean="0"/>
              <a:t>A number of ad hoc sessions will be arranged (refer to meeting schedule).</a:t>
            </a:r>
            <a:endParaRPr lang="en-US" sz="1200" dirty="0" smtClean="0"/>
          </a:p>
          <a:p>
            <a:pPr lvl="1">
              <a:spcBef>
                <a:spcPts val="0"/>
              </a:spcBef>
              <a:spcAft>
                <a:spcPts val="600"/>
              </a:spcAft>
            </a:pPr>
            <a:r>
              <a:rPr lang="en-US" sz="1200" dirty="0" smtClean="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2"/>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smtClean="0">
                <a:solidFill>
                  <a:srgbClr val="FF0000"/>
                </a:solidFill>
                <a:cs typeface="+mn-cs"/>
              </a:rPr>
              <a:t> May 13</a:t>
            </a:r>
            <a:r>
              <a:rPr lang="en-US" sz="1400" baseline="30000" dirty="0" smtClean="0">
                <a:solidFill>
                  <a:srgbClr val="FF0000"/>
                </a:solidFill>
                <a:cs typeface="+mn-cs"/>
              </a:rPr>
              <a:t>th</a:t>
            </a:r>
            <a:r>
              <a:rPr lang="en-US" sz="1400" dirty="0" smtClean="0">
                <a:solidFill>
                  <a:srgbClr val="FF0000"/>
                </a:solidFill>
                <a:cs typeface="+mn-cs"/>
              </a:rPr>
              <a:t> (Monday) 2024, 17:00 </a:t>
            </a:r>
            <a:r>
              <a:rPr lang="en-US" sz="1400" dirty="0">
                <a:solidFill>
                  <a:srgbClr val="FF0000"/>
                </a:solidFill>
                <a:cs typeface="+mn-cs"/>
              </a:rPr>
              <a:t>UTC</a:t>
            </a:r>
            <a:r>
              <a:rPr lang="en-US" sz="1400" dirty="0">
                <a:cs typeface="+mn-cs"/>
              </a:rPr>
              <a:t>. </a:t>
            </a:r>
            <a:endParaRPr lang="en-US" sz="1400" dirty="0" smtClean="0">
              <a:cs typeface="+mn-cs"/>
            </a:endParaRP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smtClean="0"/>
              <a:t>Please find one picture for meeting flow below and details in the corresponding slides.</a:t>
            </a:r>
            <a:endParaRPr lang="en-US" altLang="zh-CN" sz="1400" dirty="0"/>
          </a:p>
        </p:txBody>
      </p:sp>
      <p:sp>
        <p:nvSpPr>
          <p:cNvPr id="6" name="Rectangle 77">
            <a:extLst>
              <a:ext uri="{FF2B5EF4-FFF2-40B4-BE49-F238E27FC236}">
                <a16:creationId xmlns=""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sz="800" kern="0" dirty="0" smtClean="0">
                <a:solidFill>
                  <a:srgbClr val="FFFFFF"/>
                </a:solidFill>
                <a:latin typeface="微软雅黑" panose="020B0503020204020204" pitchFamily="34" charset="-122"/>
                <a:ea typeface="微软雅黑" panose="020B0503020204020204" pitchFamily="34" charset="-122"/>
              </a:rPr>
              <a:t>May</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smtClean="0">
                <a:solidFill>
                  <a:srgbClr val="FFFFFF"/>
                </a:solidFill>
                <a:latin typeface="微软雅黑" panose="020B0503020204020204" pitchFamily="34" charset="-122"/>
                <a:ea typeface="微软雅黑" panose="020B0503020204020204" pitchFamily="34" charset="-122"/>
              </a:rPr>
              <a:t>13</a:t>
            </a:r>
            <a:r>
              <a:rPr kumimoji="0" lang="en-GB" sz="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~17) </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2" name="Rectangle 67">
            <a:extLst>
              <a:ext uri="{FF2B5EF4-FFF2-40B4-BE49-F238E27FC236}">
                <a16:creationId xmlns=""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a:t>
            </a:r>
            <a:r>
              <a:rPr lang="en-GB" sz="800" kern="0" dirty="0" smtClean="0">
                <a:solidFill>
                  <a:srgbClr val="FFFFFF"/>
                </a:solidFill>
                <a:latin typeface="微软雅黑" panose="020B0503020204020204" pitchFamily="34" charset="-122"/>
                <a:ea typeface="微软雅黑" panose="020B0503020204020204" pitchFamily="34" charset="-122"/>
              </a:rPr>
              <a:t> 20~23)</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Post-meeting process</a:t>
            </a:r>
            <a:r>
              <a:rPr lang="en-GB" sz="800" kern="0" noProof="0" dirty="0" smtClean="0">
                <a:solidFill>
                  <a:srgbClr val="FFFFFF"/>
                </a:solidFill>
                <a:latin typeface="微软雅黑" panose="020B0503020204020204" pitchFamily="34" charset="-122"/>
                <a:ea typeface="微软雅黑" panose="020B0503020204020204" pitchFamily="34" charset="-122"/>
              </a:rPr>
              <a:t> ( May </a:t>
            </a:r>
            <a:r>
              <a:rPr lang="en-GB" sz="800" kern="0" dirty="0" smtClean="0">
                <a:solidFill>
                  <a:srgbClr val="FFFFFF"/>
                </a:solidFill>
                <a:latin typeface="微软雅黑" panose="020B0503020204020204" pitchFamily="34" charset="-122"/>
                <a:ea typeface="微软雅黑" panose="020B0503020204020204" pitchFamily="34" charset="-122"/>
              </a:rPr>
              <a:t>27</a:t>
            </a:r>
            <a:r>
              <a:rPr lang="en-GB" sz="800" kern="0" noProof="0" dirty="0" smtClean="0">
                <a:solidFill>
                  <a:srgbClr val="FFFFFF"/>
                </a:solidFill>
                <a:latin typeface="微软雅黑" panose="020B0503020204020204" pitchFamily="34" charset="-122"/>
                <a:ea typeface="微软雅黑" panose="020B0503020204020204" pitchFamily="34" charset="-122"/>
              </a:rPr>
              <a:t>~30)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 xmlns:a16="http://schemas.microsoft.com/office/drawing/2014/main" id="{B6CDA6FF-6740-49E7-B14C-1831ED62E0F8}"/>
              </a:ext>
            </a:extLst>
          </p:cNvPr>
          <p:cNvSpPr/>
          <p:nvPr/>
        </p:nvSpPr>
        <p:spPr>
          <a:xfrm>
            <a:off x="255175"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 xmlns:a16="http://schemas.microsoft.com/office/drawing/2014/main" id="{B6CDA6FF-6740-49E7-B14C-1831ED62E0F8}"/>
              </a:ext>
            </a:extLst>
          </p:cNvPr>
          <p:cNvSpPr/>
          <p:nvPr/>
        </p:nvSpPr>
        <p:spPr>
          <a:xfrm>
            <a:off x="255175"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smtClean="0">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smtClean="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 xmlns:a16="http://schemas.microsoft.com/office/drawing/2014/main" id="{B6CDA6FF-6740-49E7-B14C-1831ED62E0F8}"/>
              </a:ext>
            </a:extLst>
          </p:cNvPr>
          <p:cNvSpPr/>
          <p:nvPr/>
        </p:nvSpPr>
        <p:spPr>
          <a:xfrm>
            <a:off x="255175"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7" name="Rectangle: Rounded Corners 201">
            <a:extLst>
              <a:ext uri="{FF2B5EF4-FFF2-40B4-BE49-F238E27FC236}">
                <a16:creationId xmlns="" xmlns:a16="http://schemas.microsoft.com/office/drawing/2014/main" id="{B6CDA6FF-6740-49E7-B14C-1831ED62E0F8}"/>
              </a:ext>
            </a:extLst>
          </p:cNvPr>
          <p:cNvSpPr/>
          <p:nvPr/>
        </p:nvSpPr>
        <p:spPr>
          <a:xfrm>
            <a:off x="2467199"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smtClean="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 xmlns:a16="http://schemas.microsoft.com/office/drawing/2014/main" id="{B6CDA6FF-6740-49E7-B14C-1831ED62E0F8}"/>
              </a:ext>
            </a:extLst>
          </p:cNvPr>
          <p:cNvSpPr/>
          <p:nvPr/>
        </p:nvSpPr>
        <p:spPr>
          <a:xfrm>
            <a:off x="3957847"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a:t>
            </a:r>
            <a:r>
              <a:rPr lang="en-US" sz="700" b="1" kern="0" dirty="0" smtClean="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smtClean="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 xmlns:a16="http://schemas.microsoft.com/office/drawing/2014/main" id="{B6CDA6FF-6740-49E7-B14C-1831ED62E0F8}"/>
              </a:ext>
            </a:extLst>
          </p:cNvPr>
          <p:cNvSpPr/>
          <p:nvPr/>
        </p:nvSpPr>
        <p:spPr>
          <a:xfrm>
            <a:off x="3223104"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a:t>
            </a:r>
            <a:r>
              <a:rPr lang="en-US" sz="700" b="1" kern="0" dirty="0" smtClean="0">
                <a:solidFill>
                  <a:srgbClr val="FFFFFF"/>
                </a:solidFill>
                <a:latin typeface="微软雅黑" panose="020B0503020204020204" pitchFamily="34" charset="-122"/>
                <a:ea typeface="微软雅黑" panose="020B0503020204020204" pitchFamily="34" charset="-122"/>
                <a:cs typeface="+mn-cs"/>
              </a:rPr>
              <a:t>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a:t>
            </a:r>
            <a:r>
              <a:rPr lang="en-US" sz="700" b="1" kern="0" dirty="0" smtClean="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a:t>
            </a:r>
            <a:r>
              <a:rPr lang="en-US" sz="700" b="1" kern="0" dirty="0" smtClean="0">
                <a:solidFill>
                  <a:srgbClr val="FFFFFF"/>
                </a:solidFill>
                <a:latin typeface="微软雅黑" panose="020B0503020204020204" pitchFamily="34" charset="-122"/>
                <a:ea typeface="微软雅黑" panose="020B0503020204020204" pitchFamily="34" charset="-122"/>
                <a:cs typeface="+mn-cs"/>
              </a:rPr>
              <a:t>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Draft TS/TR</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65" name="Rectangle: Rounded Corners 201">
            <a:extLst>
              <a:ext uri="{FF2B5EF4-FFF2-40B4-BE49-F238E27FC236}">
                <a16:creationId xmlns=""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a:t>
            </a:r>
            <a:r>
              <a:rPr lang="en-US" sz="700" b="1" kern="0" dirty="0" smtClean="0">
                <a:solidFill>
                  <a:srgbClr val="FFFFFF"/>
                </a:solidFill>
                <a:latin typeface="微软雅黑" panose="020B0503020204020204" pitchFamily="34" charset="-122"/>
                <a:ea typeface="微软雅黑" panose="020B0503020204020204" pitchFamily="34" charset="-122"/>
                <a:cs typeface="+mn-cs"/>
              </a:rPr>
              <a:t>discussions &amp;</a:t>
            </a:r>
            <a:endParaRPr lang="en-US" sz="700" b="1" kern="0" dirty="0">
              <a:solidFill>
                <a:srgbClr val="FFFFFF"/>
              </a:solidFill>
              <a:latin typeface="微软雅黑" panose="020B0503020204020204" pitchFamily="34" charset="-122"/>
              <a:ea typeface="微软雅黑" panose="020B0503020204020204" pitchFamily="34" charset="-122"/>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a:t>
            </a:r>
            <a:r>
              <a:rPr lang="en-US" sz="700" b="1" kern="0" dirty="0" smtClean="0">
                <a:solidFill>
                  <a:srgbClr val="FFFFFF"/>
                </a:solidFill>
                <a:latin typeface="微软雅黑" panose="020B0503020204020204" pitchFamily="34" charset="-122"/>
                <a:ea typeface="微软雅黑" panose="020B0503020204020204" pitchFamily="34" charset="-122"/>
                <a:cs typeface="+mn-cs"/>
              </a:rPr>
              <a:t>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smtClean="0">
                <a:solidFill>
                  <a:srgbClr val="FFFFFF"/>
                </a:solidFill>
                <a:latin typeface="微软雅黑" panose="020B0503020204020204" pitchFamily="34" charset="-122"/>
                <a:ea typeface="微软雅黑" panose="020B0503020204020204" pitchFamily="34" charset="-122"/>
                <a:cs typeface="+mn-cs"/>
              </a:rPr>
              <a:t>CR </a:t>
            </a:r>
            <a:r>
              <a:rPr lang="en-US" sz="700" b="1" kern="0" dirty="0">
                <a:solidFill>
                  <a:srgbClr val="FFFFFF"/>
                </a:solidFill>
                <a:latin typeface="微软雅黑" panose="020B0503020204020204" pitchFamily="34" charset="-122"/>
                <a:ea typeface="微软雅黑" panose="020B0503020204020204" pitchFamily="34" charset="-122"/>
                <a:cs typeface="+mn-cs"/>
              </a:rPr>
              <a:t>for maintenance </a:t>
            </a:r>
            <a:r>
              <a:rPr lang="en-US" sz="700" b="1" kern="0" dirty="0" smtClean="0">
                <a:solidFill>
                  <a:srgbClr val="FFFFFF"/>
                </a:solidFill>
                <a:latin typeface="微软雅黑" panose="020B0503020204020204" pitchFamily="34" charset="-122"/>
                <a:ea typeface="微软雅黑" panose="020B0503020204020204" pitchFamily="34" charset="-122"/>
                <a:cs typeface="+mn-cs"/>
              </a:rPr>
              <a:t>2:30pm </a:t>
            </a:r>
            <a:r>
              <a:rPr lang="en-US" sz="700" b="1" kern="0" dirty="0">
                <a:solidFill>
                  <a:srgbClr val="FFFFFF"/>
                </a:solidFill>
                <a:latin typeface="微软雅黑" panose="020B0503020204020204" pitchFamily="34" charset="-122"/>
                <a:ea typeface="微软雅黑" panose="020B0503020204020204" pitchFamily="34" charset="-122"/>
                <a:cs typeface="+mn-cs"/>
              </a:rPr>
              <a:t>on </a:t>
            </a:r>
            <a:r>
              <a:rPr lang="en-US" sz="700" b="1" kern="0" dirty="0" smtClean="0">
                <a:solidFill>
                  <a:srgbClr val="FFFFFF"/>
                </a:solidFill>
                <a:latin typeface="微软雅黑" panose="020B0503020204020204" pitchFamily="34" charset="-122"/>
                <a:ea typeface="微软雅黑" panose="020B0503020204020204" pitchFamily="34" charset="-122"/>
                <a:cs typeface="+mn-cs"/>
              </a:rPr>
              <a:t>Thursday</a:t>
            </a:r>
            <a:endParaRPr lang="en-US" sz="700" b="1" kern="0" dirty="0">
              <a:solidFill>
                <a:srgbClr val="FFFFFF"/>
              </a:solidFill>
              <a:latin typeface="微软雅黑" panose="020B0503020204020204" pitchFamily="34" charset="-122"/>
              <a:ea typeface="微软雅黑" panose="020B0503020204020204" pitchFamily="34" charset="-122"/>
              <a:cs typeface="+mn-cs"/>
            </a:endParaRP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tdocs</a:t>
            </a:r>
            <a:r>
              <a:rPr lang="en-US" sz="700" b="1" kern="0" dirty="0" smtClean="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smtClean="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2</a:t>
            </a:r>
            <a:r>
              <a:rPr lang="en-GB" sz="800" kern="0" baseline="30000" dirty="0" smtClean="0">
                <a:solidFill>
                  <a:srgbClr val="FFFFFF"/>
                </a:solidFill>
                <a:latin typeface="微软雅黑" panose="020B0503020204020204" pitchFamily="34" charset="-122"/>
                <a:ea typeface="微软雅黑" panose="020B0503020204020204" pitchFamily="34" charset="-122"/>
              </a:rPr>
              <a:t>nd</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May 23</a:t>
            </a:r>
            <a:r>
              <a:rPr lang="en-GB" sz="800" kern="0" dirty="0" smtClean="0">
                <a:solidFill>
                  <a:srgbClr val="FFFFFF"/>
                </a:solidFill>
                <a:latin typeface="微软雅黑" panose="020B0503020204020204" pitchFamily="34" charset="-122"/>
                <a:ea typeface="微软雅黑" panose="020B0503020204020204" pitchFamily="34" charset="-122"/>
              </a:rPr>
              <a:t>, 24)</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a:t>
            </a:r>
            <a:r>
              <a:rPr lang="en-US" sz="700" b="1" kern="0" dirty="0" smtClean="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smtClean="0">
                <a:solidFill>
                  <a:srgbClr val="FFFFFF"/>
                </a:solidFill>
                <a:latin typeface="微软雅黑" panose="020B0503020204020204" pitchFamily="34" charset="-122"/>
                <a:ea typeface="微软雅黑" panose="020B0503020204020204" pitchFamily="34" charset="-122"/>
                <a:cs typeface="+mn-cs"/>
              </a:rPr>
              <a:t>tdocs</a:t>
            </a:r>
            <a:r>
              <a:rPr lang="en-US" sz="700" b="1" kern="0" dirty="0" smtClean="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Topic Moderator &amp; summary: slide #5</a:t>
            </a:r>
            <a:endParaRPr lang="en-US" sz="700" b="1" dirty="0">
              <a:latin typeface="微软雅黑" panose="020B0503020204020204" pitchFamily="34" charset="-122"/>
              <a:ea typeface="微软雅黑" panose="020B0503020204020204" pitchFamily="34" charset="-122"/>
            </a:endParaRP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t>
            </a:r>
            <a:r>
              <a:rPr lang="en-US" sz="700" b="1" dirty="0" smtClean="0">
                <a:latin typeface="微软雅黑" panose="020B0503020204020204" pitchFamily="34" charset="-122"/>
                <a:ea typeface="微软雅黑" panose="020B0503020204020204" pitchFamily="34" charset="-122"/>
              </a:rPr>
              <a:t>approval: slide #6</a:t>
            </a:r>
            <a:endParaRPr lang="en-US" sz="700" b="1" dirty="0">
              <a:latin typeface="微软雅黑" panose="020B0503020204020204" pitchFamily="34" charset="-122"/>
              <a:ea typeface="微软雅黑" panose="020B0503020204020204" pitchFamily="34" charset="-122"/>
            </a:endParaRP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Post-meeting process: slide #14</a:t>
            </a:r>
            <a:endParaRPr lang="en-US" sz="700" b="1"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938601" y="5812565"/>
            <a:ext cx="644728"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#3/4</a:t>
            </a:r>
            <a:endParaRPr lang="en-US" sz="700" b="1" dirty="0">
              <a:latin typeface="微软雅黑" panose="020B0503020204020204" pitchFamily="34" charset="-122"/>
              <a:ea typeface="微软雅黑" panose="020B0503020204020204" pitchFamily="34" charset="-122"/>
            </a:endParaRP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#7</a:t>
            </a:r>
            <a:endParaRPr lang="en-US" sz="700" b="1" dirty="0">
              <a:latin typeface="微软雅黑" panose="020B0503020204020204" pitchFamily="34" charset="-122"/>
              <a:ea typeface="微软雅黑" panose="020B0503020204020204" pitchFamily="34" charset="-122"/>
            </a:endParaRP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#12</a:t>
            </a:r>
            <a:endParaRPr lang="en-US" sz="700" b="1" dirty="0">
              <a:latin typeface="微软雅黑" panose="020B0503020204020204" pitchFamily="34" charset="-122"/>
              <a:ea typeface="微软雅黑" panose="020B0503020204020204" pitchFamily="34" charset="-122"/>
            </a:endParaRP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#8</a:t>
            </a:r>
            <a:endParaRPr lang="en-US" sz="700" b="1" dirty="0">
              <a:latin typeface="微软雅黑" panose="020B0503020204020204" pitchFamily="34" charset="-122"/>
              <a:ea typeface="微软雅黑" panose="020B0503020204020204" pitchFamily="34" charset="-122"/>
            </a:endParaRP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#9</a:t>
            </a:r>
            <a:endParaRPr lang="en-US" sz="700" b="1" dirty="0">
              <a:latin typeface="微软雅黑" panose="020B0503020204020204" pitchFamily="34" charset="-122"/>
              <a:ea typeface="微软雅黑" panose="020B0503020204020204" pitchFamily="34" charset="-122"/>
            </a:endParaRP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#10/11</a:t>
            </a:r>
            <a:endParaRPr lang="en-US" sz="700" b="1" dirty="0">
              <a:latin typeface="微软雅黑" panose="020B0503020204020204" pitchFamily="34" charset="-122"/>
              <a:ea typeface="微软雅黑" panose="020B0503020204020204" pitchFamily="34" charset="-122"/>
            </a:endParaRP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#13</a:t>
            </a:r>
            <a:endParaRPr lang="en-US" sz="700" b="1" dirty="0">
              <a:latin typeface="微软雅黑" panose="020B0503020204020204" pitchFamily="34" charset="-122"/>
              <a:ea typeface="微软雅黑" panose="020B0503020204020204" pitchFamily="34" charset="-122"/>
            </a:endParaRP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#13</a:t>
            </a:r>
            <a:endParaRPr lang="en-US" sz="700" b="1" dirty="0">
              <a:latin typeface="微软雅黑" panose="020B0503020204020204" pitchFamily="34" charset="-122"/>
              <a:ea typeface="微软雅黑" panose="020B0503020204020204" pitchFamily="34" charset="-122"/>
            </a:endParaRP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#8</a:t>
            </a:r>
            <a:endParaRPr lang="en-US" sz="700" b="1" dirty="0">
              <a:latin typeface="微软雅黑" panose="020B0503020204020204" pitchFamily="34" charset="-122"/>
              <a:ea typeface="微软雅黑" panose="020B0503020204020204" pitchFamily="34" charset="-122"/>
            </a:endParaRP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#17</a:t>
            </a:r>
            <a:endParaRPr lang="en-US" sz="700" b="1" dirty="0">
              <a:latin typeface="微软雅黑" panose="020B0503020204020204" pitchFamily="34" charset="-122"/>
              <a:ea typeface="微软雅黑" panose="020B0503020204020204" pitchFamily="34" charset="-122"/>
            </a:endParaRP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smtClean="0">
                <a:latin typeface="微软雅黑" panose="020B0503020204020204" pitchFamily="34" charset="-122"/>
                <a:ea typeface="微软雅黑" panose="020B0503020204020204" pitchFamily="34" charset="-122"/>
              </a:rPr>
              <a:t>Provided before meeting</a:t>
            </a:r>
            <a:endParaRPr lang="en-US" sz="700" b="1" dirty="0">
              <a:latin typeface="微软雅黑" panose="020B0503020204020204" pitchFamily="34" charset="-122"/>
              <a:ea typeface="微软雅黑" panose="020B0503020204020204" pitchFamily="34" charset="-122"/>
            </a:endParaRPr>
          </a:p>
        </p:txBody>
      </p:sp>
      <p:sp>
        <p:nvSpPr>
          <p:cNvPr id="74" name="Rectangle 67">
            <a:extLst>
              <a:ext uri="{FF2B5EF4-FFF2-40B4-BE49-F238E27FC236}">
                <a16:creationId xmlns=""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smtClean="0">
                <a:solidFill>
                  <a:srgbClr val="FFFFFF"/>
                </a:solidFill>
                <a:latin typeface="微软雅黑" panose="020B0503020204020204" pitchFamily="34" charset="-122"/>
                <a:ea typeface="微软雅黑" panose="020B0503020204020204" pitchFamily="34" charset="-122"/>
              </a:rPr>
              <a:t>Quiet Period (</a:t>
            </a:r>
            <a:r>
              <a:rPr lang="en-US" sz="700" kern="0" dirty="0" smtClean="0">
                <a:solidFill>
                  <a:srgbClr val="FFFFFF"/>
                </a:solidFill>
                <a:latin typeface="微软雅黑" panose="020B0503020204020204" pitchFamily="34" charset="-122"/>
                <a:ea typeface="微软雅黑" panose="020B0503020204020204" pitchFamily="34" charset="-122"/>
              </a:rPr>
              <a:t>0:00 </a:t>
            </a:r>
            <a:r>
              <a:rPr lang="en-US" sz="700" kern="0" dirty="0">
                <a:solidFill>
                  <a:srgbClr val="FFFFFF"/>
                </a:solidFill>
                <a:latin typeface="微软雅黑" panose="020B0503020204020204" pitchFamily="34" charset="-122"/>
                <a:ea typeface="微软雅黑" panose="020B0503020204020204" pitchFamily="34" charset="-122"/>
              </a:rPr>
              <a:t>am ~ 7:00 am </a:t>
            </a:r>
            <a:r>
              <a:rPr lang="en-US" sz="700" kern="0" dirty="0" smtClean="0">
                <a:solidFill>
                  <a:srgbClr val="FFFFFF"/>
                </a:solidFill>
                <a:latin typeface="微软雅黑" panose="020B0503020204020204" pitchFamily="34" charset="-122"/>
                <a:ea typeface="微软雅黑" panose="020B0503020204020204" pitchFamily="34" charset="-122"/>
              </a:rPr>
              <a:t>meeting venue Local </a:t>
            </a:r>
            <a:r>
              <a:rPr lang="en-US" sz="700" kern="0" dirty="0">
                <a:solidFill>
                  <a:srgbClr val="FFFFFF"/>
                </a:solidFill>
                <a:latin typeface="微软雅黑" panose="020B0503020204020204" pitchFamily="34" charset="-122"/>
                <a:ea typeface="微软雅黑" panose="020B0503020204020204" pitchFamily="34" charset="-122"/>
              </a:rPr>
              <a:t>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No email are expected in RAN4 reflector</a:t>
            </a:r>
            <a:endParaRPr lang="en-US" sz="700" b="1" dirty="0">
              <a:latin typeface="微软雅黑" panose="020B0503020204020204" pitchFamily="34" charset="-122"/>
              <a:ea typeface="微软雅黑" panose="020B0503020204020204" pitchFamily="34" charset="-122"/>
            </a:endParaRPr>
          </a:p>
        </p:txBody>
      </p:sp>
      <p:sp>
        <p:nvSpPr>
          <p:cNvPr id="86" name="文本框 85"/>
          <p:cNvSpPr txBox="1"/>
          <p:nvPr/>
        </p:nvSpPr>
        <p:spPr>
          <a:xfrm>
            <a:off x="938601" y="5955429"/>
            <a:ext cx="756938"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#18/21</a:t>
            </a:r>
            <a:endParaRPr lang="en-US" sz="700" b="1" dirty="0">
              <a:latin typeface="微软雅黑" panose="020B0503020204020204" pitchFamily="34" charset="-122"/>
              <a:ea typeface="微软雅黑" panose="020B0503020204020204" pitchFamily="34" charset="-122"/>
            </a:endParaRPr>
          </a:p>
        </p:txBody>
      </p:sp>
      <p:sp>
        <p:nvSpPr>
          <p:cNvPr id="99" name="Rectangle: Rounded Corners 201">
            <a:extLst>
              <a:ext uri="{FF2B5EF4-FFF2-40B4-BE49-F238E27FC236}">
                <a16:creationId xmlns=""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smtClean="0">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0" name="Rectangle: Rounded Corners 201">
            <a:extLst>
              <a:ext uri="{FF2B5EF4-FFF2-40B4-BE49-F238E27FC236}">
                <a16:creationId xmlns=""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smtClean="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smtClean="0">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NWM flag process Slide #16</a:t>
            </a:r>
            <a:endParaRPr lang="en-US" sz="700" b="1" dirty="0">
              <a:latin typeface="微软雅黑" panose="020B0503020204020204" pitchFamily="34" charset="-122"/>
              <a:ea typeface="微软雅黑" panose="020B0503020204020204" pitchFamily="34" charset="-122"/>
            </a:endParaRP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smtClean="0">
                <a:solidFill>
                  <a:schemeClr val="bg1"/>
                </a:solidFill>
                <a:latin typeface="微软雅黑" panose="020B0503020204020204" pitchFamily="34" charset="-122"/>
                <a:ea typeface="微软雅黑" panose="020B0503020204020204" pitchFamily="34" charset="-122"/>
              </a:rPr>
              <a:t>Meeting room</a:t>
            </a:r>
          </a:p>
        </p:txBody>
      </p:sp>
      <p:sp>
        <p:nvSpPr>
          <p:cNvPr id="104" name="Rectangle: Rounded Corners 201">
            <a:extLst>
              <a:ext uri="{FF2B5EF4-FFF2-40B4-BE49-F238E27FC236}">
                <a16:creationId xmlns="" xmlns:a16="http://schemas.microsoft.com/office/drawing/2014/main" id="{B6CDA6FF-6740-49E7-B14C-1831ED62E0F8}"/>
              </a:ext>
            </a:extLst>
          </p:cNvPr>
          <p:cNvSpPr/>
          <p:nvPr/>
        </p:nvSpPr>
        <p:spPr>
          <a:xfrm>
            <a:off x="4752113" y="4600977"/>
            <a:ext cx="486682" cy="545987"/>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Rel-18 feature list/UE capability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5" name="Rectangle: Rounded Corners 201">
            <a:extLst>
              <a:ext uri="{FF2B5EF4-FFF2-40B4-BE49-F238E27FC236}">
                <a16:creationId xmlns="" xmlns:a16="http://schemas.microsoft.com/office/drawing/2014/main" id="{B6CDA6FF-6740-49E7-B14C-1831ED62E0F8}"/>
              </a:ext>
            </a:extLst>
          </p:cNvPr>
          <p:cNvSpPr/>
          <p:nvPr/>
        </p:nvSpPr>
        <p:spPr>
          <a:xfrm>
            <a:off x="7995703" y="4583736"/>
            <a:ext cx="466599" cy="5617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smtClean="0">
                <a:solidFill>
                  <a:srgbClr val="FFFFFF"/>
                </a:solidFill>
                <a:latin typeface="微软雅黑" panose="020B0503020204020204" pitchFamily="34" charset="-122"/>
                <a:ea typeface="微软雅黑" panose="020B0503020204020204" pitchFamily="34" charset="-122"/>
                <a:cs typeface="+mn-cs"/>
              </a:rPr>
              <a:t>Rel-18 feature list/UE capability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06" name="文本框 105"/>
          <p:cNvSpPr txBox="1"/>
          <p:nvPr/>
        </p:nvSpPr>
        <p:spPr>
          <a:xfrm>
            <a:off x="5164068" y="4729306"/>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#22</a:t>
            </a:r>
            <a:endParaRPr lang="en-US" sz="700" b="1" dirty="0">
              <a:latin typeface="微软雅黑" panose="020B0503020204020204" pitchFamily="34" charset="-122"/>
              <a:ea typeface="微软雅黑" panose="020B0503020204020204" pitchFamily="34" charset="-122"/>
            </a:endParaRP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smtClean="0">
                <a:latin typeface="微软雅黑" panose="020B0503020204020204" pitchFamily="34" charset="-122"/>
                <a:ea typeface="微软雅黑" panose="020B0503020204020204" pitchFamily="34" charset="-122"/>
              </a:rPr>
              <a:t>Slide </a:t>
            </a:r>
            <a:r>
              <a:rPr lang="en-US" altLang="zh-CN" sz="700" b="1" dirty="0" smtClean="0">
                <a:latin typeface="微软雅黑" panose="020B0503020204020204" pitchFamily="34" charset="-122"/>
                <a:ea typeface="微软雅黑" panose="020B0503020204020204" pitchFamily="34" charset="-122"/>
              </a:rPr>
              <a:t>#</a:t>
            </a:r>
            <a:r>
              <a:rPr lang="en-US" sz="700" b="1" dirty="0" smtClean="0">
                <a:latin typeface="微软雅黑" panose="020B0503020204020204" pitchFamily="34" charset="-122"/>
                <a:ea typeface="微软雅黑" panose="020B0503020204020204" pitchFamily="34" charset="-122"/>
              </a:rPr>
              <a:t>23</a:t>
            </a:r>
            <a:endParaRPr lang="en-US" sz="7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60130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a:hlinkClick r:id="rId3"/>
              </a:rPr>
              <a:t>https://</a:t>
            </a:r>
            <a:r>
              <a:rPr lang="en-US" altLang="zh-CN" sz="1200" dirty="0" smtClean="0">
                <a:hlinkClick r:id="rId3"/>
              </a:rPr>
              <a:t>www.3gpp.org/ftp/TSG_RAN/WG4_Radio/TSGR4_106bis-e/Invitation/TSG_RAN4%23106-bis-e_NWM_guidance.docx</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smtClean="0">
                <a:cs typeface="+mn-cs"/>
              </a:rPr>
              <a:t>To facilitate the GTW and future face-to-face meeting arrangement, it is highly encouraged that experts do not cover multiple areas across Main, RRM and </a:t>
            </a:r>
            <a:r>
              <a:rPr lang="en-US" altLang="zh-CN" sz="1400" dirty="0" err="1" smtClean="0">
                <a:cs typeface="+mn-cs"/>
              </a:rPr>
              <a:t>BDaT</a:t>
            </a:r>
            <a:r>
              <a:rPr lang="en-US" altLang="zh-CN" sz="1400" dirty="0" smtClean="0">
                <a:cs typeface="+mn-cs"/>
              </a:rPr>
              <a:t> sessions</a:t>
            </a:r>
            <a:endParaRPr lang="en-US" altLang="zh-CN" sz="1400" dirty="0">
              <a:cs typeface="+mn-cs"/>
            </a:endParaRPr>
          </a:p>
          <a:p>
            <a:pPr lvl="1">
              <a:spcBef>
                <a:spcPts val="0"/>
              </a:spcBef>
              <a:spcAft>
                <a:spcPts val="600"/>
              </a:spcAft>
            </a:pPr>
            <a:r>
              <a:rPr lang="en-US" altLang="zh-CN" sz="1200"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Big CR on …</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Draft big CR on …</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3275221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Rel-18 feature list/UE capability</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smtClean="0">
                <a:solidFill>
                  <a:srgbClr val="000000"/>
                </a:solidFill>
              </a:rPr>
              <a:t>Discussions on Rel-18 feature list/UE capabilities</a:t>
            </a:r>
          </a:p>
          <a:p>
            <a:pPr lvl="1">
              <a:spcBef>
                <a:spcPts val="0"/>
              </a:spcBef>
              <a:spcAft>
                <a:spcPts val="600"/>
              </a:spcAft>
            </a:pPr>
            <a:r>
              <a:rPr lang="en-US" sz="1200" dirty="0"/>
              <a:t>The dedicated agenda for Rel-18 feature list/UE capability will be </a:t>
            </a:r>
            <a:r>
              <a:rPr lang="en-US" sz="1200" dirty="0" smtClean="0"/>
              <a:t>set, and the topic thread &amp; moderator will be assigned.</a:t>
            </a:r>
            <a:endParaRPr lang="en-US" sz="1200" dirty="0"/>
          </a:p>
          <a:p>
            <a:pPr lvl="1">
              <a:spcBef>
                <a:spcPts val="0"/>
              </a:spcBef>
              <a:spcAft>
                <a:spcPts val="600"/>
              </a:spcAft>
            </a:pPr>
            <a:r>
              <a:rPr lang="en-US" sz="1200" dirty="0" smtClean="0"/>
              <a:t>Moderator will provide the template for Rel-18 feature list/UE capabilities before the meeting.</a:t>
            </a:r>
          </a:p>
          <a:p>
            <a:pPr lvl="1">
              <a:spcBef>
                <a:spcPts val="0"/>
              </a:spcBef>
              <a:spcAft>
                <a:spcPts val="600"/>
              </a:spcAft>
            </a:pPr>
            <a:r>
              <a:rPr lang="en-US" sz="1200" dirty="0" smtClean="0"/>
              <a:t>For the newly proposed UE capabilities</a:t>
            </a:r>
          </a:p>
          <a:p>
            <a:pPr lvl="2">
              <a:spcBef>
                <a:spcPts val="0"/>
              </a:spcBef>
              <a:spcAft>
                <a:spcPts val="600"/>
              </a:spcAft>
            </a:pPr>
            <a:r>
              <a:rPr lang="en-US" sz="1200" dirty="0" smtClean="0"/>
              <a:t>The proponents need submit the contribution with details to the agenda of the corresponding WI, and the decision should be made under the agenda of the individual WI. </a:t>
            </a:r>
            <a:endParaRPr lang="en-US" sz="1200" dirty="0"/>
          </a:p>
          <a:p>
            <a:pPr lvl="2">
              <a:spcBef>
                <a:spcPts val="0"/>
              </a:spcBef>
              <a:spcAft>
                <a:spcPts val="600"/>
              </a:spcAft>
            </a:pPr>
            <a:r>
              <a:rPr lang="en-US" altLang="zh-CN" sz="1200" dirty="0"/>
              <a:t>The proponents </a:t>
            </a:r>
            <a:r>
              <a:rPr lang="en-US" altLang="zh-CN" sz="1200" dirty="0" smtClean="0"/>
              <a:t>also need </a:t>
            </a:r>
            <a:r>
              <a:rPr lang="en-US" altLang="zh-CN" sz="1200" dirty="0"/>
              <a:t>submit the contribution to the dedicated </a:t>
            </a:r>
            <a:r>
              <a:rPr lang="en-US" altLang="zh-CN" sz="1200" dirty="0" smtClean="0"/>
              <a:t>agenda for Rel-18 feature list/UE capability. After the decision is made under the agenda of the individual WI, the corresponding UE capability will be captured in the Rel-18 feature list.</a:t>
            </a:r>
          </a:p>
          <a:p>
            <a:pPr lvl="2">
              <a:spcBef>
                <a:spcPts val="0"/>
              </a:spcBef>
              <a:spcAft>
                <a:spcPts val="600"/>
              </a:spcAft>
            </a:pPr>
            <a:r>
              <a:rPr lang="en-US" altLang="zh-CN" sz="1200" dirty="0" smtClean="0"/>
              <a:t>If there is no corresponding agenda, the proponents can directly submit the contributions with technique details in the dedicated agenda for Rel-18 feature list/UE capability, and the decision will be made under the dedicated agenda.</a:t>
            </a:r>
          </a:p>
          <a:p>
            <a:pPr lvl="1">
              <a:spcBef>
                <a:spcPts val="0"/>
              </a:spcBef>
              <a:spcAft>
                <a:spcPts val="600"/>
              </a:spcAft>
            </a:pPr>
            <a:r>
              <a:rPr lang="en-US" altLang="zh-CN" sz="1200" dirty="0"/>
              <a:t>For the previous </a:t>
            </a:r>
            <a:r>
              <a:rPr lang="en-US" altLang="zh-CN" sz="1200" dirty="0" smtClean="0"/>
              <a:t>agreed UE capabilities,</a:t>
            </a:r>
            <a:endParaRPr lang="en-US" altLang="zh-CN" sz="1200" dirty="0"/>
          </a:p>
          <a:p>
            <a:pPr lvl="2">
              <a:spcBef>
                <a:spcPts val="0"/>
              </a:spcBef>
              <a:spcAft>
                <a:spcPts val="600"/>
              </a:spcAft>
            </a:pPr>
            <a:r>
              <a:rPr lang="en-US" altLang="zh-CN" sz="1200" dirty="0" smtClean="0"/>
              <a:t>The rapporteur or other interested companies can submit the contributions with all the details following the template under the dedicated agenda for Rel-18 feature list, and the review and necessary discussion will be held under the dedicated agenda.</a:t>
            </a:r>
          </a:p>
          <a:p>
            <a:pPr lvl="1">
              <a:spcBef>
                <a:spcPts val="0"/>
              </a:spcBef>
              <a:spcAft>
                <a:spcPts val="600"/>
              </a:spcAft>
            </a:pPr>
            <a:r>
              <a:rPr lang="en-US" altLang="zh-CN" sz="1200" dirty="0" smtClean="0"/>
              <a:t>During the meeting, the feature list will be reviewed and will be discussed in the joint sessions.</a:t>
            </a:r>
            <a:endParaRPr lang="en-US" altLang="zh-CN" sz="1200" dirty="0"/>
          </a:p>
          <a:p>
            <a:pPr marL="457176" lvl="1" indent="0">
              <a:spcBef>
                <a:spcPts val="0"/>
              </a:spcBef>
              <a:spcAft>
                <a:spcPts val="600"/>
              </a:spcAft>
              <a:buNone/>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9"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897004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6430860" y="2684587"/>
            <a:ext cx="3407200" cy="3443010"/>
          </a:xfrm>
          <a:prstGeom prst="rect">
            <a:avLst/>
          </a:prstGeom>
        </p:spPr>
      </p:pic>
      <p:pic>
        <p:nvPicPr>
          <p:cNvPr id="4" name="图片 3"/>
          <p:cNvPicPr>
            <a:picLocks noChangeAspect="1"/>
          </p:cNvPicPr>
          <p:nvPr/>
        </p:nvPicPr>
        <p:blipFill>
          <a:blip r:embed="rId4"/>
          <a:stretch>
            <a:fillRect/>
          </a:stretch>
        </p:blipFill>
        <p:spPr>
          <a:xfrm>
            <a:off x="401650" y="2673686"/>
            <a:ext cx="3540636" cy="3498736"/>
          </a:xfrm>
          <a:prstGeom prst="rect">
            <a:avLst/>
          </a:prstGeom>
        </p:spPr>
      </p:pic>
      <p:sp>
        <p:nvSpPr>
          <p:cNvPr id="23"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smtClean="0">
                <a:latin typeface="微软雅黑" panose="020B0503020204020204" pitchFamily="34" charset="-122"/>
                <a:ea typeface="微软雅黑" panose="020B0503020204020204" pitchFamily="34" charset="-122"/>
              </a:rPr>
              <a:t>Meeting rooms</a:t>
            </a:r>
            <a:r>
              <a:rPr lang="en-US" b="1" dirty="0" smtClean="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5"/>
              </a:buBlip>
            </a:pPr>
            <a:r>
              <a:rPr lang="en-US" altLang="zh-CN" sz="1400" dirty="0">
                <a:cs typeface="+mn-cs"/>
              </a:rPr>
              <a:t>RAN4 meeting rooms: @ </a:t>
            </a:r>
            <a:r>
              <a:rPr lang="en-US" altLang="zh-CN" sz="1400" dirty="0" smtClean="0">
                <a:cs typeface="+mn-cs"/>
              </a:rPr>
              <a:t>Hakata International Exhibition Hall &amp; Conference Center</a:t>
            </a:r>
          </a:p>
          <a:p>
            <a:pPr lvl="1">
              <a:spcBef>
                <a:spcPts val="0"/>
              </a:spcBef>
              <a:spcAft>
                <a:spcPts val="600"/>
              </a:spcAft>
            </a:pPr>
            <a:r>
              <a:rPr lang="en-US" altLang="zh-CN" sz="1200" dirty="0" smtClean="0"/>
              <a:t>Main session: (301+302)/302 @ 3F (95~295 persons)</a:t>
            </a:r>
          </a:p>
          <a:p>
            <a:pPr lvl="1">
              <a:spcBef>
                <a:spcPts val="0"/>
              </a:spcBef>
              <a:spcAft>
                <a:spcPts val="600"/>
              </a:spcAft>
            </a:pPr>
            <a:r>
              <a:rPr lang="en-US" altLang="zh-CN" sz="1200" dirty="0" smtClean="0"/>
              <a:t>RRM session: 207 @ 2F (100 persons)</a:t>
            </a:r>
          </a:p>
          <a:p>
            <a:pPr lvl="1">
              <a:spcBef>
                <a:spcPts val="0"/>
              </a:spcBef>
              <a:spcAft>
                <a:spcPts val="600"/>
              </a:spcAft>
            </a:pPr>
            <a:r>
              <a:rPr lang="en-US" altLang="zh-CN" sz="1200" dirty="0" err="1" smtClean="0"/>
              <a:t>BDaT</a:t>
            </a:r>
            <a:r>
              <a:rPr lang="en-US" altLang="zh-CN" sz="1200" dirty="0"/>
              <a:t>:</a:t>
            </a:r>
            <a:r>
              <a:rPr lang="en-US" altLang="zh-CN" sz="1200" dirty="0" smtClean="0"/>
              <a:t> 301 @ 3F (95 persons)</a:t>
            </a:r>
            <a:endParaRPr lang="it-IT" altLang="zh-CN" sz="1200" dirty="0" smtClean="0"/>
          </a:p>
          <a:p>
            <a:pPr lvl="1">
              <a:spcBef>
                <a:spcPts val="0"/>
              </a:spcBef>
              <a:spcAft>
                <a:spcPts val="600"/>
              </a:spcAft>
            </a:pPr>
            <a:r>
              <a:rPr lang="it-IT" altLang="zh-CN" sz="1200" dirty="0" smtClean="0"/>
              <a:t>Ad hoc session: </a:t>
            </a:r>
            <a:r>
              <a:rPr lang="en-US" altLang="zh-CN" sz="1200" dirty="0" smtClean="0"/>
              <a:t>206ABC @ 2F (50 persons)</a:t>
            </a:r>
            <a:endParaRPr lang="en-US" altLang="zh-CN" sz="1200" dirty="0"/>
          </a:p>
        </p:txBody>
      </p:sp>
      <p:sp>
        <p:nvSpPr>
          <p:cNvPr id="13" name="TextBox 6">
            <a:extLst>
              <a:ext uri="{FF2B5EF4-FFF2-40B4-BE49-F238E27FC236}">
                <a16:creationId xmlns:a16="http://schemas.microsoft.com/office/drawing/2014/main" xmlns="" id="{7A7DECDA-0D52-4175-869B-DA423C8BD8D9}"/>
              </a:ext>
            </a:extLst>
          </p:cNvPr>
          <p:cNvSpPr txBox="1"/>
          <p:nvPr/>
        </p:nvSpPr>
        <p:spPr>
          <a:xfrm>
            <a:off x="9838060" y="3473998"/>
            <a:ext cx="2004200" cy="307777"/>
          </a:xfrm>
          <a:prstGeom prst="rect">
            <a:avLst/>
          </a:prstGeom>
          <a:noFill/>
        </p:spPr>
        <p:txBody>
          <a:bodyPr wrap="square" rtlCol="0">
            <a:spAutoFit/>
          </a:bodyPr>
          <a:lstStyle/>
          <a:p>
            <a:r>
              <a:rPr lang="en-US" sz="1400" b="1" dirty="0" smtClean="0">
                <a:solidFill>
                  <a:srgbClr val="FF0000"/>
                </a:solidFill>
                <a:latin typeface="微软雅黑" panose="020B0503020204020204" pitchFamily="34" charset="-122"/>
                <a:ea typeface="微软雅黑" panose="020B0503020204020204" pitchFamily="34" charset="-122"/>
              </a:rPr>
              <a:t>Main session:</a:t>
            </a:r>
            <a:r>
              <a:rPr lang="en-GB" sz="1400" b="1" dirty="0">
                <a:solidFill>
                  <a:srgbClr val="FF0000"/>
                </a:solidFill>
                <a:latin typeface="微软雅黑" panose="020B0503020204020204" pitchFamily="34" charset="-122"/>
                <a:ea typeface="微软雅黑" panose="020B0503020204020204" pitchFamily="34" charset="-122"/>
              </a:rPr>
              <a:t> </a:t>
            </a:r>
            <a:r>
              <a:rPr lang="en-GB" sz="1400" b="1" dirty="0" smtClean="0">
                <a:solidFill>
                  <a:srgbClr val="FF0000"/>
                </a:solidFill>
                <a:latin typeface="微软雅黑" panose="020B0503020204020204" pitchFamily="34" charset="-122"/>
                <a:ea typeface="微软雅黑" panose="020B0503020204020204" pitchFamily="34" charset="-122"/>
              </a:rPr>
              <a:t>302</a:t>
            </a:r>
            <a:endParaRPr lang="en-US" sz="1400" b="1" dirty="0" smtClean="0">
              <a:solidFill>
                <a:srgbClr val="FF0000"/>
              </a:solidFill>
              <a:latin typeface="微软雅黑" panose="020B0503020204020204" pitchFamily="34" charset="-122"/>
              <a:ea typeface="微软雅黑" panose="020B0503020204020204" pitchFamily="34" charset="-122"/>
            </a:endParaRPr>
          </a:p>
        </p:txBody>
      </p:sp>
      <p:sp>
        <p:nvSpPr>
          <p:cNvPr id="3" name="椭圆 2"/>
          <p:cNvSpPr/>
          <p:nvPr/>
        </p:nvSpPr>
        <p:spPr bwMode="auto">
          <a:xfrm>
            <a:off x="8122920" y="3965854"/>
            <a:ext cx="914400" cy="914400"/>
          </a:xfrm>
          <a:prstGeom prst="ellips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5"/>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14" name="TextBox 6">
            <a:extLst>
              <a:ext uri="{FF2B5EF4-FFF2-40B4-BE49-F238E27FC236}">
                <a16:creationId xmlns:a16="http://schemas.microsoft.com/office/drawing/2014/main" xmlns="" id="{7A7DECDA-0D52-4175-869B-DA423C8BD8D9}"/>
              </a:ext>
            </a:extLst>
          </p:cNvPr>
          <p:cNvSpPr txBox="1"/>
          <p:nvPr/>
        </p:nvSpPr>
        <p:spPr>
          <a:xfrm>
            <a:off x="4140287" y="3473998"/>
            <a:ext cx="2153788" cy="307777"/>
          </a:xfrm>
          <a:prstGeom prst="rect">
            <a:avLst/>
          </a:prstGeom>
          <a:noFill/>
        </p:spPr>
        <p:txBody>
          <a:bodyPr wrap="square" rtlCol="0">
            <a:spAutoFit/>
          </a:bodyPr>
          <a:lstStyle/>
          <a:p>
            <a:r>
              <a:rPr lang="en-US" altLang="zh-CN" sz="1400" b="1" dirty="0">
                <a:solidFill>
                  <a:srgbClr val="FF0000"/>
                </a:solidFill>
                <a:latin typeface="微软雅黑" panose="020B0503020204020204" pitchFamily="34" charset="-122"/>
                <a:ea typeface="微软雅黑" panose="020B0503020204020204" pitchFamily="34" charset="-122"/>
              </a:rPr>
              <a:t>RRM</a:t>
            </a:r>
            <a:r>
              <a:rPr lang="en-US" sz="1400" b="1" dirty="0" smtClean="0">
                <a:solidFill>
                  <a:srgbClr val="FF0000"/>
                </a:solidFill>
                <a:latin typeface="微软雅黑" panose="020B0503020204020204" pitchFamily="34" charset="-122"/>
                <a:ea typeface="微软雅黑" panose="020B0503020204020204" pitchFamily="34" charset="-122"/>
              </a:rPr>
              <a:t> session:</a:t>
            </a:r>
            <a:r>
              <a:rPr lang="en-GB" sz="1400" b="1" dirty="0">
                <a:solidFill>
                  <a:srgbClr val="FF0000"/>
                </a:solidFill>
                <a:latin typeface="微软雅黑" panose="020B0503020204020204" pitchFamily="34" charset="-122"/>
                <a:ea typeface="微软雅黑" panose="020B0503020204020204" pitchFamily="34" charset="-122"/>
              </a:rPr>
              <a:t> </a:t>
            </a:r>
            <a:r>
              <a:rPr lang="en-GB" sz="1400" b="1" dirty="0" smtClean="0">
                <a:solidFill>
                  <a:srgbClr val="FF0000"/>
                </a:solidFill>
                <a:latin typeface="微软雅黑" panose="020B0503020204020204" pitchFamily="34" charset="-122"/>
                <a:ea typeface="微软雅黑" panose="020B0503020204020204" pitchFamily="34" charset="-122"/>
              </a:rPr>
              <a:t>207</a:t>
            </a:r>
            <a:endParaRPr lang="en-US" sz="1400" b="1" dirty="0" smtClean="0">
              <a:solidFill>
                <a:srgbClr val="FF0000"/>
              </a:solidFill>
              <a:latin typeface="微软雅黑" panose="020B0503020204020204" pitchFamily="34" charset="-122"/>
              <a:ea typeface="微软雅黑" panose="020B0503020204020204" pitchFamily="34" charset="-122"/>
            </a:endParaRPr>
          </a:p>
        </p:txBody>
      </p:sp>
      <p:sp>
        <p:nvSpPr>
          <p:cNvPr id="24" name="TextBox 6">
            <a:extLst>
              <a:ext uri="{FF2B5EF4-FFF2-40B4-BE49-F238E27FC236}">
                <a16:creationId xmlns:a16="http://schemas.microsoft.com/office/drawing/2014/main" xmlns="" id="{7A7DECDA-0D52-4175-869B-DA423C8BD8D9}"/>
              </a:ext>
            </a:extLst>
          </p:cNvPr>
          <p:cNvSpPr txBox="1"/>
          <p:nvPr/>
        </p:nvSpPr>
        <p:spPr>
          <a:xfrm>
            <a:off x="9838060" y="4228580"/>
            <a:ext cx="2153788" cy="307777"/>
          </a:xfrm>
          <a:prstGeom prst="rect">
            <a:avLst/>
          </a:prstGeom>
          <a:noFill/>
        </p:spPr>
        <p:txBody>
          <a:bodyPr wrap="square" rtlCol="0">
            <a:spAutoFit/>
          </a:bodyPr>
          <a:lstStyle/>
          <a:p>
            <a:r>
              <a:rPr lang="en-US" sz="1400" b="1" dirty="0" err="1" smtClean="0">
                <a:solidFill>
                  <a:srgbClr val="FF0000"/>
                </a:solidFill>
                <a:latin typeface="微软雅黑" panose="020B0503020204020204" pitchFamily="34" charset="-122"/>
                <a:ea typeface="微软雅黑" panose="020B0503020204020204" pitchFamily="34" charset="-122"/>
              </a:rPr>
              <a:t>BDaT</a:t>
            </a:r>
            <a:r>
              <a:rPr lang="en-US" sz="1400" b="1" dirty="0" smtClean="0">
                <a:solidFill>
                  <a:srgbClr val="FF0000"/>
                </a:solidFill>
                <a:latin typeface="微软雅黑" panose="020B0503020204020204" pitchFamily="34" charset="-122"/>
                <a:ea typeface="微软雅黑" panose="020B0503020204020204" pitchFamily="34" charset="-122"/>
              </a:rPr>
              <a:t> session:</a:t>
            </a:r>
            <a:r>
              <a:rPr lang="en-GB" sz="1400" b="1" dirty="0">
                <a:solidFill>
                  <a:srgbClr val="FF0000"/>
                </a:solidFill>
                <a:latin typeface="微软雅黑" panose="020B0503020204020204" pitchFamily="34" charset="-122"/>
                <a:ea typeface="微软雅黑" panose="020B0503020204020204" pitchFamily="34" charset="-122"/>
              </a:rPr>
              <a:t> </a:t>
            </a:r>
            <a:r>
              <a:rPr lang="en-GB" sz="1400" b="1" dirty="0" smtClean="0">
                <a:solidFill>
                  <a:srgbClr val="FF0000"/>
                </a:solidFill>
                <a:latin typeface="微软雅黑" panose="020B0503020204020204" pitchFamily="34" charset="-122"/>
                <a:ea typeface="微软雅黑" panose="020B0503020204020204" pitchFamily="34" charset="-122"/>
              </a:rPr>
              <a:t>301</a:t>
            </a:r>
            <a:endParaRPr lang="en-US" sz="1400" b="1" dirty="0" smtClean="0">
              <a:solidFill>
                <a:srgbClr val="FF0000"/>
              </a:solidFill>
              <a:latin typeface="微软雅黑" panose="020B0503020204020204" pitchFamily="34" charset="-122"/>
              <a:ea typeface="微软雅黑" panose="020B0503020204020204" pitchFamily="34" charset="-122"/>
            </a:endParaRPr>
          </a:p>
        </p:txBody>
      </p:sp>
      <p:sp>
        <p:nvSpPr>
          <p:cNvPr id="26" name="TextBox 6">
            <a:extLst>
              <a:ext uri="{FF2B5EF4-FFF2-40B4-BE49-F238E27FC236}">
                <a16:creationId xmlns:a16="http://schemas.microsoft.com/office/drawing/2014/main" xmlns="" id="{7A7DECDA-0D52-4175-869B-DA423C8BD8D9}"/>
              </a:ext>
            </a:extLst>
          </p:cNvPr>
          <p:cNvSpPr txBox="1"/>
          <p:nvPr/>
        </p:nvSpPr>
        <p:spPr>
          <a:xfrm>
            <a:off x="4140287" y="4228580"/>
            <a:ext cx="2153788" cy="523220"/>
          </a:xfrm>
          <a:prstGeom prst="rect">
            <a:avLst/>
          </a:prstGeom>
          <a:noFill/>
        </p:spPr>
        <p:txBody>
          <a:bodyPr wrap="square" rtlCol="0">
            <a:spAutoFit/>
          </a:bodyPr>
          <a:lstStyle/>
          <a:p>
            <a:r>
              <a:rPr lang="en-US" sz="1400" b="1" dirty="0" smtClean="0">
                <a:solidFill>
                  <a:srgbClr val="FF0000"/>
                </a:solidFill>
                <a:latin typeface="微软雅黑" panose="020B0503020204020204" pitchFamily="34" charset="-122"/>
                <a:ea typeface="微软雅黑" panose="020B0503020204020204" pitchFamily="34" charset="-122"/>
              </a:rPr>
              <a:t>Ad hoc session: 206ABC</a:t>
            </a:r>
          </a:p>
        </p:txBody>
      </p:sp>
    </p:spTree>
    <p:extLst>
      <p:ext uri="{BB962C8B-B14F-4D97-AF65-F5344CB8AC3E}">
        <p14:creationId xmlns:p14="http://schemas.microsoft.com/office/powerpoint/2010/main" val="16458660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May 13</a:t>
            </a:r>
            <a:r>
              <a:rPr lang="en-US" altLang="zh-CN" sz="1400" baseline="30000" dirty="0" smtClean="0">
                <a:solidFill>
                  <a:srgbClr val="FF0000"/>
                </a:solidFill>
              </a:rPr>
              <a:t>th</a:t>
            </a:r>
            <a:r>
              <a:rPr lang="en-US" altLang="zh-CN" sz="1400" dirty="0" smtClean="0">
                <a:solidFill>
                  <a:srgbClr val="FF0000"/>
                </a:solidFill>
              </a:rPr>
              <a:t> </a:t>
            </a:r>
            <a:r>
              <a:rPr lang="en-US" altLang="zh-CN" sz="1400" dirty="0">
                <a:solidFill>
                  <a:srgbClr val="FF0000"/>
                </a:solidFill>
              </a:rPr>
              <a:t>(Monday) 2024, </a:t>
            </a:r>
            <a:r>
              <a:rPr lang="en-US" altLang="zh-CN" sz="1400" dirty="0" smtClean="0">
                <a:solidFill>
                  <a:srgbClr val="FF0000"/>
                </a:solidFill>
              </a:rPr>
              <a:t>17:00 </a:t>
            </a:r>
            <a:r>
              <a:rPr lang="en-US" altLang="zh-CN" sz="1400" dirty="0">
                <a:solidFill>
                  <a:srgbClr val="FF0000"/>
                </a:solidFill>
              </a:rPr>
              <a:t>UTC</a:t>
            </a:r>
            <a:r>
              <a:rPr lang="en-US" altLang="zh-CN" sz="1400" dirty="0" smtClean="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up to Rel-19.</a:t>
            </a:r>
            <a:endParaRPr lang="en-US" altLang="zh-CN" sz="1200" dirty="0"/>
          </a:p>
          <a:p>
            <a:pPr lvl="1">
              <a:spcBef>
                <a:spcPts val="0"/>
              </a:spcBef>
              <a:spcAft>
                <a:spcPts val="600"/>
              </a:spcAft>
            </a:pPr>
            <a:r>
              <a:rPr lang="en-US" altLang="zh-CN" sz="1200" dirty="0" smtClean="0"/>
              <a:t>CRs/big CRs/TP/Revised </a:t>
            </a:r>
            <a:r>
              <a:rPr lang="en-US" altLang="zh-CN" sz="1200" dirty="0"/>
              <a:t>WIDs are allowed this meeting. Please follow additional restrictions in </a:t>
            </a:r>
            <a:r>
              <a:rPr lang="en-US" altLang="zh-CN" sz="1200" dirty="0" smtClean="0"/>
              <a:t>the frozen </a:t>
            </a:r>
            <a:r>
              <a:rPr lang="en-US" altLang="zh-CN" sz="1200" dirty="0"/>
              <a:t>agenda</a:t>
            </a:r>
            <a:r>
              <a:rPr lang="en-US" altLang="zh-CN" sz="1200" dirty="0" smtClean="0"/>
              <a:t>.</a:t>
            </a:r>
            <a:endParaRPr lang="en-US" altLang="zh-CN" sz="1400" dirty="0" smtClean="0">
              <a:cs typeface="+mn-cs"/>
            </a:endParaRPr>
          </a:p>
          <a:p>
            <a:pPr marL="342882" lvl="1" indent="-342882">
              <a:spcBef>
                <a:spcPts val="0"/>
              </a:spcBef>
              <a:spcAft>
                <a:spcPts val="600"/>
              </a:spcAft>
              <a:buBlip>
                <a:blip r:embed="rId2"/>
              </a:buBlip>
            </a:pPr>
            <a:r>
              <a:rPr lang="en-GB" altLang="zh-CN" sz="1400" dirty="0" smtClean="0"/>
              <a:t>Deadline </a:t>
            </a:r>
            <a:r>
              <a:rPr lang="en-GB" altLang="zh-CN" sz="1400" dirty="0"/>
              <a:t>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r>
              <a:rPr lang="en-US" altLang="zh-CN" sz="1200" dirty="0" smtClean="0"/>
              <a:t>.</a:t>
            </a:r>
          </a:p>
          <a:p>
            <a:pPr marL="342882" lvl="1" indent="-342882">
              <a:lnSpc>
                <a:spcPct val="110000"/>
              </a:lnSpc>
              <a:spcBef>
                <a:spcPts val="0"/>
              </a:spcBef>
              <a:spcAft>
                <a:spcPts val="600"/>
              </a:spcAft>
              <a:buBlip>
                <a:blip r:embed="rId2"/>
              </a:buBlip>
            </a:pPr>
            <a:r>
              <a:rPr lang="en-US" altLang="zh-CN" sz="1400" dirty="0"/>
              <a:t>For all the maintenance </a:t>
            </a:r>
            <a:r>
              <a:rPr lang="en-US" altLang="zh-CN" sz="1400" dirty="0" smtClean="0"/>
              <a:t>agendas, </a:t>
            </a:r>
            <a:r>
              <a:rPr lang="en-US" altLang="zh-CN" sz="1400" dirty="0"/>
              <a:t>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a:t>
            </a:r>
            <a:r>
              <a:rPr lang="en-US" altLang="zh-CN" sz="1200" dirty="0" smtClean="0"/>
              <a:t>topics, and please use </a:t>
            </a:r>
            <a:r>
              <a:rPr lang="en-US" altLang="zh-CN" sz="1200" dirty="0"/>
              <a:t>the exact same title for the Cat A as for the Cat </a:t>
            </a:r>
            <a:r>
              <a:rPr lang="en-US" altLang="zh-CN" sz="1200" dirty="0" smtClean="0"/>
              <a:t>F.</a:t>
            </a:r>
            <a:endParaRPr lang="en-US" altLang="zh-CN" sz="1200" dirty="0"/>
          </a:p>
          <a:p>
            <a:pPr lvl="1">
              <a:lnSpc>
                <a:spcPct val="110000"/>
              </a:lnSpc>
              <a:spcBef>
                <a:spcPts val="0"/>
              </a:spcBef>
              <a:spcAft>
                <a:spcPts val="600"/>
              </a:spcAft>
            </a:pPr>
            <a:r>
              <a:rPr lang="en-US" altLang="zh-CN" sz="1200" dirty="0"/>
              <a:t>If there is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a:t>
            </a:r>
            <a:r>
              <a:rPr lang="en-US" altLang="zh-CN" sz="1200" dirty="0" smtClean="0"/>
              <a:t>chairs.</a:t>
            </a:r>
            <a:endParaRPr lang="en-US" altLang="zh-CN" sz="1200" dirty="0"/>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a:t>
            </a:r>
            <a:r>
              <a:rPr lang="en-US" altLang="zh-CN" sz="1400" dirty="0" smtClean="0">
                <a:cs typeface="+mn-cs"/>
              </a:rPr>
              <a:t>the </a:t>
            </a:r>
            <a:r>
              <a:rPr lang="en-US" altLang="zh-CN" sz="1400" dirty="0">
                <a:cs typeface="+mn-cs"/>
              </a:rPr>
              <a:t>on-going WIs, </a:t>
            </a:r>
            <a:r>
              <a:rPr lang="en-US" altLang="zh-CN" sz="1400" dirty="0" smtClean="0">
                <a:cs typeface="+mn-cs"/>
              </a:rPr>
              <a:t>the big CR approach applies and basically the draft CRs are expected from each company</a:t>
            </a:r>
            <a:endParaRPr lang="en-US" altLang="zh-CN" sz="1400" dirty="0">
              <a:cs typeface="+mn-cs"/>
            </a:endParaRPr>
          </a:p>
          <a:p>
            <a:pPr lvl="1">
              <a:lnSpc>
                <a:spcPct val="110000"/>
              </a:lnSpc>
              <a:spcBef>
                <a:spcPts val="0"/>
              </a:spcBef>
              <a:spcAft>
                <a:spcPts val="600"/>
              </a:spcAft>
            </a:pPr>
            <a:r>
              <a:rPr lang="en-US" altLang="zh-CN" sz="1200" dirty="0" smtClean="0"/>
              <a:t>For all the non-spectrum SI/WIs, </a:t>
            </a:r>
          </a:p>
          <a:p>
            <a:pPr lvl="2">
              <a:lnSpc>
                <a:spcPct val="110000"/>
              </a:lnSpc>
              <a:spcBef>
                <a:spcPts val="0"/>
              </a:spcBef>
              <a:spcAft>
                <a:spcPts val="600"/>
              </a:spcAft>
            </a:pPr>
            <a:r>
              <a:rPr lang="en-US" altLang="zh-CN" sz="1200" dirty="0" smtClean="0"/>
              <a:t>The </a:t>
            </a:r>
            <a:r>
              <a:rPr lang="en-US" altLang="zh-CN" sz="1200" dirty="0"/>
              <a:t>draft </a:t>
            </a:r>
            <a:r>
              <a:rPr lang="en-US" altLang="zh-CN" sz="1200" dirty="0" smtClean="0"/>
              <a:t>CRs </a:t>
            </a:r>
            <a:r>
              <a:rPr lang="en-US" altLang="zh-CN" sz="1200" dirty="0"/>
              <a:t>will be </a:t>
            </a:r>
            <a:r>
              <a:rPr lang="en-US" altLang="zh-CN" sz="1200" dirty="0" smtClean="0"/>
              <a:t>submitted according to </a:t>
            </a:r>
            <a:r>
              <a:rPr lang="en-US" altLang="zh-CN" sz="1200" dirty="0"/>
              <a:t>the </a:t>
            </a:r>
            <a:r>
              <a:rPr lang="en-US" altLang="zh-CN" sz="1200" dirty="0" smtClean="0"/>
              <a:t>work </a:t>
            </a:r>
            <a:r>
              <a:rPr lang="en-US" altLang="zh-CN" sz="1200" dirty="0"/>
              <a:t>split </a:t>
            </a:r>
            <a:r>
              <a:rPr lang="en-US" altLang="zh-CN" sz="1200" dirty="0" smtClean="0"/>
              <a:t>and towards </a:t>
            </a:r>
            <a:r>
              <a:rPr lang="en-US" altLang="zh-CN" sz="1200" dirty="0"/>
              <a:t>the end of release </a:t>
            </a:r>
            <a:r>
              <a:rPr lang="en-US" altLang="zh-CN" sz="1200" dirty="0" smtClean="0"/>
              <a:t>based on </a:t>
            </a:r>
            <a:r>
              <a:rPr lang="en-US" altLang="zh-CN" sz="1200" dirty="0"/>
              <a:t>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t>
            </a:r>
            <a:r>
              <a:rPr lang="en-US" altLang="zh-CN" sz="1200" dirty="0" smtClean="0"/>
              <a:t>apporteur </a:t>
            </a:r>
            <a:r>
              <a:rPr lang="en-US" altLang="zh-CN" sz="1200" dirty="0"/>
              <a:t>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a:t>
            </a:r>
            <a:r>
              <a:rPr lang="en-US" altLang="zh-CN" sz="1200" dirty="0" smtClean="0"/>
              <a:t>the WI.</a:t>
            </a:r>
          </a:p>
          <a:p>
            <a:pPr lvl="2">
              <a:lnSpc>
                <a:spcPct val="110000"/>
              </a:lnSpc>
              <a:spcBef>
                <a:spcPts val="0"/>
              </a:spcBef>
              <a:spcAft>
                <a:spcPts val="600"/>
              </a:spcAft>
            </a:pPr>
            <a:r>
              <a:rPr lang="en-US" altLang="zh-CN" sz="1200" dirty="0" smtClean="0"/>
              <a:t>The formal </a:t>
            </a:r>
            <a:r>
              <a:rPr lang="en-US" altLang="zh-CN" sz="1200" dirty="0"/>
              <a:t>big CRs shall be submitted only by the assigned companies according to work split</a:t>
            </a:r>
            <a:r>
              <a:rPr lang="en-US" altLang="zh-CN" sz="1200" dirty="0" smtClean="0"/>
              <a:t>. </a:t>
            </a:r>
            <a:r>
              <a:rPr lang="en-US" altLang="zh-CN" sz="1200" dirty="0"/>
              <a:t>The other companies are expected to submit draft CRs based on the latest version of specifications </a:t>
            </a:r>
            <a:r>
              <a:rPr lang="en-US" altLang="zh-CN" sz="1200" dirty="0" smtClean="0"/>
              <a:t>and keeping the change marks for all the changes </a:t>
            </a:r>
            <a:r>
              <a:rPr lang="en-US" altLang="zh-CN" sz="1200" dirty="0"/>
              <a:t>in </a:t>
            </a:r>
            <a:r>
              <a:rPr lang="en-US" altLang="zh-CN" sz="1200" dirty="0" smtClean="0"/>
              <a:t>the previous meeting(s).</a:t>
            </a:r>
          </a:p>
          <a:p>
            <a:pPr lvl="2">
              <a:lnSpc>
                <a:spcPct val="110000"/>
              </a:lnSpc>
              <a:spcBef>
                <a:spcPts val="0"/>
              </a:spcBef>
              <a:spcAft>
                <a:spcPts val="600"/>
              </a:spcAft>
            </a:pPr>
            <a:r>
              <a:rPr lang="en-US" altLang="zh-CN" sz="1200" dirty="0" smtClean="0"/>
              <a:t>TPs can be submitted/approved each meeting </a:t>
            </a:r>
            <a:r>
              <a:rPr lang="en-US" altLang="zh-CN" sz="1200" dirty="0"/>
              <a:t>according to </a:t>
            </a:r>
            <a:r>
              <a:rPr lang="en-US" altLang="zh-CN" sz="1200" dirty="0" smtClean="0"/>
              <a:t>work </a:t>
            </a:r>
            <a:r>
              <a:rPr lang="en-US" altLang="zh-CN" sz="1200" dirty="0"/>
              <a:t>split </a:t>
            </a:r>
            <a:r>
              <a:rPr lang="en-US" altLang="zh-CN" sz="1200" dirty="0" smtClean="0"/>
              <a:t>and merged into draft TR for agreement in the post-meeting process.</a:t>
            </a:r>
            <a:endParaRPr lang="en-US" altLang="zh-CN" sz="1200" dirty="0"/>
          </a:p>
          <a:p>
            <a:pPr lvl="1">
              <a:spcBef>
                <a:spcPts val="0"/>
              </a:spcBef>
              <a:spcAft>
                <a:spcPts val="600"/>
              </a:spcAft>
            </a:pPr>
            <a:r>
              <a:rPr lang="en-US" altLang="zh-CN" sz="1200" dirty="0" smtClean="0"/>
              <a:t>For all the spectrum related WIs, </a:t>
            </a:r>
          </a:p>
          <a:p>
            <a:pPr lvl="2">
              <a:lnSpc>
                <a:spcPct val="110000"/>
              </a:lnSpc>
              <a:spcBef>
                <a:spcPts val="0"/>
              </a:spcBef>
              <a:spcAft>
                <a:spcPts val="600"/>
              </a:spcAft>
            </a:pPr>
            <a:r>
              <a:rPr lang="en-US" altLang="zh-CN" sz="1200" dirty="0" smtClean="0"/>
              <a:t>Rapporteur needs reserve </a:t>
            </a:r>
            <a:r>
              <a:rPr lang="en-US" altLang="zh-CN" sz="1200" dirty="0"/>
              <a:t>the </a:t>
            </a:r>
            <a:r>
              <a:rPr lang="en-US" altLang="zh-CN" sz="1200" dirty="0" err="1"/>
              <a:t>tdoc</a:t>
            </a:r>
            <a:r>
              <a:rPr lang="en-US" altLang="zh-CN" sz="1200" dirty="0"/>
              <a:t> numbers for revised WID/draft TR/big CRs before each ordinary </a:t>
            </a:r>
            <a:r>
              <a:rPr lang="en-US" altLang="zh-CN" sz="1200" dirty="0" smtClean="0"/>
              <a:t>meeting, or reserve </a:t>
            </a:r>
            <a:r>
              <a:rPr lang="en-US" altLang="zh-CN" sz="1200" dirty="0"/>
              <a:t>the </a:t>
            </a:r>
            <a:r>
              <a:rPr lang="en-US" altLang="zh-CN" sz="1200" dirty="0" err="1"/>
              <a:t>tdoc</a:t>
            </a:r>
            <a:r>
              <a:rPr lang="en-US" altLang="zh-CN" sz="1200" dirty="0"/>
              <a:t> numbers for draft TR/big draft CRs before each </a:t>
            </a:r>
            <a:r>
              <a:rPr lang="en-US" altLang="zh-CN" sz="1200" dirty="0" err="1"/>
              <a:t>bis</a:t>
            </a:r>
            <a:r>
              <a:rPr lang="en-US" altLang="zh-CN" sz="1200" dirty="0"/>
              <a:t> </a:t>
            </a:r>
            <a:r>
              <a:rPr lang="en-US" altLang="zh-CN" sz="1200" dirty="0" smtClean="0"/>
              <a:t>meeting, and merge all the endorsed or approved </a:t>
            </a:r>
            <a:r>
              <a:rPr lang="en-US" altLang="zh-CN" sz="1200" dirty="0" err="1" smtClean="0"/>
              <a:t>tdocs</a:t>
            </a:r>
            <a:r>
              <a:rPr lang="en-US" altLang="zh-CN" sz="1200" dirty="0" smtClean="0"/>
              <a:t> properly.</a:t>
            </a:r>
          </a:p>
          <a:p>
            <a:pPr lvl="2">
              <a:lnSpc>
                <a:spcPct val="110000"/>
              </a:lnSpc>
              <a:spcBef>
                <a:spcPts val="0"/>
              </a:spcBef>
              <a:spcAft>
                <a:spcPts val="600"/>
              </a:spcAft>
            </a:pPr>
            <a:r>
              <a:rPr lang="en-US" altLang="zh-CN" sz="1200" dirty="0"/>
              <a:t>The draft CRs/TPs </a:t>
            </a:r>
            <a:r>
              <a:rPr lang="en-US" altLang="zh-CN" sz="1200" dirty="0" smtClean="0"/>
              <a:t>from companies can </a:t>
            </a:r>
            <a:r>
              <a:rPr lang="en-US" altLang="zh-CN" sz="1200" dirty="0"/>
              <a:t>be submitted each </a:t>
            </a:r>
            <a:r>
              <a:rPr lang="en-US" altLang="zh-CN" sz="1200" dirty="0" smtClean="0"/>
              <a:t>meeting. </a:t>
            </a:r>
          </a:p>
          <a:p>
            <a:pPr lvl="2">
              <a:lnSpc>
                <a:spcPct val="110000"/>
              </a:lnSpc>
              <a:spcBef>
                <a:spcPts val="0"/>
              </a:spcBef>
              <a:spcAft>
                <a:spcPts val="600"/>
              </a:spcAft>
            </a:pPr>
            <a:r>
              <a:rPr lang="en-US" altLang="zh-CN" sz="1200" dirty="0" smtClean="0"/>
              <a:t>The big CRs can be agreed each ordinary meeting for the basket WIs even at the early state of the release.</a:t>
            </a:r>
            <a:endParaRPr lang="en-US" altLang="zh-CN" sz="1200" dirty="0"/>
          </a:p>
          <a:p>
            <a:pPr lvl="1">
              <a:spcBef>
                <a:spcPts val="0"/>
              </a:spcBef>
              <a:spcAft>
                <a:spcPts val="600"/>
              </a:spcAft>
            </a:pPr>
            <a:r>
              <a:rPr lang="en-US" altLang="zh-CN" sz="1200" dirty="0" smtClean="0"/>
              <a:t>For each individual agenda of all WI/SI, </a:t>
            </a:r>
            <a:r>
              <a:rPr lang="en-US" altLang="zh-CN" sz="1200" dirty="0"/>
              <a:t>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smtClean="0"/>
              <a:t>When </a:t>
            </a:r>
            <a:r>
              <a:rPr lang="en-US" altLang="zh-CN" sz="1200" dirty="0"/>
              <a:t>WIs/SIs are to be closed in the </a:t>
            </a:r>
            <a:r>
              <a:rPr lang="en-US" altLang="zh-CN" sz="1200" dirty="0" smtClean="0"/>
              <a:t>upcoming </a:t>
            </a:r>
            <a:r>
              <a:rPr lang="en-US" altLang="zh-CN" sz="1200" dirty="0"/>
              <a:t>RAN plenary, </a:t>
            </a:r>
            <a:r>
              <a:rPr lang="en-US" altLang="zh-CN" sz="1200" dirty="0" smtClean="0"/>
              <a:t>the rapporteur </a:t>
            </a:r>
            <a:r>
              <a:rPr lang="en-US" altLang="zh-CN" sz="1200" dirty="0"/>
              <a:t>needs get the TR number from MCC before the WG meeting and reserve the </a:t>
            </a:r>
            <a:r>
              <a:rPr lang="en-US" altLang="zh-CN" sz="1200" dirty="0" err="1"/>
              <a:t>tdoc</a:t>
            </a:r>
            <a:r>
              <a:rPr lang="en-US" altLang="zh-CN" sz="1200" dirty="0"/>
              <a:t> numbers for draft TR/TS to merge all the agreement</a:t>
            </a:r>
            <a:r>
              <a:rPr lang="en-US" altLang="zh-CN" sz="1200" dirty="0" smtClean="0"/>
              <a:t>.</a:t>
            </a:r>
            <a:endParaRPr lang="en-US" altLang="zh-CN" sz="1200" dirty="0"/>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List of topics will be provided by session chair</a:t>
            </a:r>
          </a:p>
          <a:p>
            <a:pPr lvl="1">
              <a:spcBef>
                <a:spcPts val="0"/>
              </a:spcBef>
              <a:spcAft>
                <a:spcPts val="600"/>
              </a:spcAft>
            </a:pPr>
            <a:r>
              <a:rPr lang="en-US" altLang="zh-CN" sz="1200" dirty="0"/>
              <a:t>A </a:t>
            </a:r>
            <a:r>
              <a:rPr lang="en-US" altLang="zh-CN" sz="1200" dirty="0" smtClean="0"/>
              <a:t>thread number </a:t>
            </a:r>
            <a:r>
              <a:rPr lang="en-US" altLang="zh-CN" sz="1200" dirty="0"/>
              <a:t>will be assigned for each topic, e.g., </a:t>
            </a:r>
            <a:r>
              <a:rPr lang="en-US" altLang="zh-CN" sz="1200" dirty="0">
                <a:solidFill>
                  <a:srgbClr val="FF0000"/>
                </a:solidFill>
              </a:rPr>
              <a:t>[</a:t>
            </a:r>
            <a:r>
              <a:rPr lang="en-US" altLang="zh-CN" sz="1200" dirty="0" smtClean="0">
                <a:solidFill>
                  <a:srgbClr val="FF0000"/>
                </a:solidFill>
              </a:rPr>
              <a:t>111][</a:t>
            </a:r>
            <a:r>
              <a:rPr lang="en-US" altLang="zh-CN" sz="1200" dirty="0">
                <a:solidFill>
                  <a:srgbClr val="FF0000"/>
                </a:solidFill>
              </a:rPr>
              <a:t>10x] </a:t>
            </a:r>
            <a:r>
              <a:rPr lang="en-US" altLang="zh-CN" sz="1200" dirty="0" smtClean="0"/>
              <a:t>XXX for main session.</a:t>
            </a:r>
            <a:endParaRPr lang="en-US" altLang="zh-CN" sz="1200" dirty="0"/>
          </a:p>
          <a:p>
            <a:pPr lvl="1">
              <a:spcBef>
                <a:spcPts val="0"/>
              </a:spcBef>
              <a:spcAft>
                <a:spcPts val="600"/>
              </a:spcAft>
            </a:pPr>
            <a:r>
              <a:rPr lang="en-US" altLang="zh-CN" sz="1200" dirty="0"/>
              <a:t>The intention is to facilitate the online/offline </a:t>
            </a:r>
            <a:r>
              <a:rPr lang="en-US" altLang="zh-CN" sz="1200" dirty="0" smtClean="0"/>
              <a:t>discussions.</a:t>
            </a:r>
            <a:endParaRPr lang="en-US" altLang="zh-CN" sz="1200" dirty="0"/>
          </a:p>
          <a:p>
            <a:pPr lvl="1">
              <a:spcBef>
                <a:spcPts val="0"/>
              </a:spcBef>
              <a:spcAft>
                <a:spcPts val="600"/>
              </a:spcAft>
            </a:pPr>
            <a:r>
              <a:rPr lang="en-US" altLang="zh-CN" sz="1200" dirty="0" smtClean="0"/>
              <a:t>MCC will create the sub-folder for each topic thread in /inbox/drafts.</a:t>
            </a:r>
            <a:endParaRPr lang="en-US" altLang="zh-CN" sz="1200" dirty="0"/>
          </a:p>
          <a:p>
            <a:pPr>
              <a:spcBef>
                <a:spcPts val="0"/>
              </a:spcBef>
              <a:spcAft>
                <a:spcPts val="600"/>
              </a:spcAft>
            </a:pPr>
            <a:r>
              <a:rPr lang="en-US" altLang="zh-CN" sz="1400" dirty="0" smtClean="0"/>
              <a:t>Topic moderator </a:t>
            </a:r>
            <a:r>
              <a:rPr lang="en-US" altLang="zh-CN" sz="1400" dirty="0"/>
              <a:t>will be designated to provide the summary for a topic before the </a:t>
            </a:r>
            <a:r>
              <a:rPr lang="en-US" altLang="zh-CN" sz="1400" dirty="0" smtClean="0"/>
              <a:t>meeting</a:t>
            </a:r>
          </a:p>
          <a:p>
            <a:pPr lvl="1">
              <a:spcBef>
                <a:spcPts val="0"/>
              </a:spcBef>
              <a:spcAft>
                <a:spcPts val="600"/>
              </a:spcAft>
            </a:pPr>
            <a:r>
              <a:rPr lang="en-US" altLang="zh-CN" sz="1200" dirty="0" smtClean="0">
                <a:solidFill>
                  <a:srgbClr val="FF0000"/>
                </a:solidFill>
              </a:rPr>
              <a:t>Before May 13 (Monday)</a:t>
            </a:r>
            <a:r>
              <a:rPr lang="en-US" altLang="zh-CN" sz="1200" dirty="0" smtClean="0"/>
              <a:t>: Session chairs will provide the list of topics with moderator assignments.</a:t>
            </a:r>
          </a:p>
          <a:p>
            <a:pPr lvl="1">
              <a:spcBef>
                <a:spcPts val="0"/>
              </a:spcBef>
              <a:spcAft>
                <a:spcPts val="600"/>
              </a:spcAft>
            </a:pPr>
            <a:r>
              <a:rPr lang="en-US" altLang="zh-CN" sz="1200" dirty="0" smtClean="0">
                <a:solidFill>
                  <a:srgbClr val="FF0000"/>
                </a:solidFill>
              </a:rPr>
              <a:t>May 16 (Thursday), </a:t>
            </a:r>
            <a:r>
              <a:rPr lang="en-US" altLang="zh-CN" sz="1200" dirty="0">
                <a:solidFill>
                  <a:srgbClr val="FF0000"/>
                </a:solidFill>
              </a:rPr>
              <a:t>17:00 UTC</a:t>
            </a:r>
            <a:r>
              <a:rPr lang="en-US" altLang="zh-CN" sz="1200" dirty="0"/>
              <a:t>: </a:t>
            </a:r>
            <a:r>
              <a:rPr lang="en-US" altLang="zh-CN" sz="1200" dirty="0" smtClean="0"/>
              <a:t>Moderators provide the initial summary for a topic.</a:t>
            </a:r>
          </a:p>
          <a:p>
            <a:pPr lvl="1">
              <a:spcBef>
                <a:spcPts val="0"/>
              </a:spcBef>
              <a:spcAft>
                <a:spcPts val="600"/>
              </a:spcAft>
            </a:pPr>
            <a:r>
              <a:rPr lang="en-US" altLang="zh-CN" sz="1200" dirty="0" smtClean="0">
                <a:solidFill>
                  <a:srgbClr val="FF0000"/>
                </a:solidFill>
              </a:rPr>
              <a:t>May 17 (Friday), 12:00 UTC</a:t>
            </a:r>
            <a:r>
              <a:rPr lang="en-US" altLang="zh-CN" sz="1200" dirty="0" smtClean="0"/>
              <a:t>: Deadline for companies review of initial summary.</a:t>
            </a:r>
          </a:p>
          <a:p>
            <a:pPr lvl="1">
              <a:spcBef>
                <a:spcPts val="0"/>
              </a:spcBef>
              <a:spcAft>
                <a:spcPts val="600"/>
              </a:spcAft>
            </a:pPr>
            <a:r>
              <a:rPr lang="en-US" altLang="zh-CN" sz="1200" dirty="0" smtClean="0">
                <a:solidFill>
                  <a:srgbClr val="FF0000"/>
                </a:solidFill>
              </a:rPr>
              <a:t>May 18 (Saturday), 17:00 UTC</a:t>
            </a:r>
            <a:r>
              <a:rPr lang="en-US" altLang="zh-CN" sz="1200" dirty="0" smtClean="0"/>
              <a:t>: Moderators submit the formal </a:t>
            </a:r>
            <a:r>
              <a:rPr lang="en-US" altLang="zh-CN" sz="1200" dirty="0" err="1" smtClean="0"/>
              <a:t>tdoc</a:t>
            </a:r>
            <a:r>
              <a:rPr lang="en-US" altLang="zh-CN" sz="1200" dirty="0" smtClean="0"/>
              <a:t> of summary for a topic.</a:t>
            </a:r>
          </a:p>
          <a:p>
            <a:pPr lvl="1">
              <a:spcBef>
                <a:spcPts val="0"/>
              </a:spcBef>
              <a:spcAft>
                <a:spcPts val="600"/>
              </a:spcAft>
            </a:pPr>
            <a:r>
              <a:rPr lang="en-US" altLang="zh-CN" sz="1200" dirty="0" smtClean="0">
                <a:solidFill>
                  <a:srgbClr val="FF0000"/>
                </a:solidFill>
              </a:rPr>
              <a:t>May 19 (Sunday)</a:t>
            </a:r>
            <a:r>
              <a:rPr lang="en-US" altLang="zh-CN" sz="1200" dirty="0" smtClean="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smtClean="0">
                <a:cs typeface="+mn-cs"/>
              </a:rPr>
              <a:t>In </a:t>
            </a:r>
            <a:r>
              <a:rPr lang="en-US" altLang="zh-CN" sz="1400" dirty="0">
                <a:cs typeface="+mn-cs"/>
              </a:rPr>
              <a:t>online discussions, session chairs will handle topics based on the moderator summary. </a:t>
            </a:r>
            <a:endParaRPr lang="en-US" altLang="zh-CN" sz="1400" dirty="0" smtClean="0">
              <a:cs typeface="+mn-cs"/>
            </a:endParaRPr>
          </a:p>
          <a:p>
            <a:pPr lvl="1">
              <a:spcBef>
                <a:spcPts val="0"/>
              </a:spcBef>
              <a:spcAft>
                <a:spcPts val="600"/>
              </a:spcAft>
            </a:pPr>
            <a:r>
              <a:rPr lang="en-US" altLang="zh-CN" sz="1200" dirty="0" smtClean="0"/>
              <a:t>Online discussions will be organized based on the moderator summary topic by topic + presentation of the selected contributions.</a:t>
            </a:r>
          </a:p>
          <a:p>
            <a:pPr lvl="1">
              <a:spcBef>
                <a:spcPts val="0"/>
              </a:spcBef>
              <a:spcAft>
                <a:spcPts val="600"/>
              </a:spcAft>
            </a:pPr>
            <a:r>
              <a:rPr lang="en-US" altLang="zh-CN" sz="1200" dirty="0" smtClean="0"/>
              <a:t>Delegates </a:t>
            </a:r>
            <a:r>
              <a:rPr lang="en-US" altLang="zh-CN" sz="1200" dirty="0"/>
              <a:t>do not need </a:t>
            </a:r>
            <a:r>
              <a:rPr lang="en-US" altLang="zh-CN" sz="1200" dirty="0" smtClean="0"/>
              <a:t>write comments </a:t>
            </a:r>
            <a:r>
              <a:rPr lang="en-US" altLang="zh-CN" sz="1200" dirty="0"/>
              <a:t>in the summary document </a:t>
            </a:r>
            <a:r>
              <a:rPr lang="en-US" altLang="zh-CN" sz="1200" dirty="0" smtClean="0"/>
              <a:t>and moderator </a:t>
            </a:r>
            <a:r>
              <a:rPr lang="en-US" altLang="zh-CN" sz="1200" dirty="0"/>
              <a:t>does not need update the summary during the meeting</a:t>
            </a:r>
            <a:r>
              <a:rPr lang="en-US" altLang="zh-CN" sz="1200" dirty="0" smtClean="0"/>
              <a:t>.</a:t>
            </a:r>
          </a:p>
        </p:txBody>
      </p:sp>
    </p:spTree>
    <p:extLst>
      <p:ext uri="{BB962C8B-B14F-4D97-AF65-F5344CB8AC3E}">
        <p14:creationId xmlns:p14="http://schemas.microsoft.com/office/powerpoint/2010/main" val="3384143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8</a:t>
            </a:r>
            <a:r>
              <a:rPr lang="en-US" altLang="zh-CN" sz="1400" dirty="0" smtClean="0"/>
              <a:t>.1 </a:t>
            </a:r>
            <a:r>
              <a:rPr lang="en-US" altLang="zh-CN" sz="1400" dirty="0"/>
              <a:t>for LTE, AI </a:t>
            </a:r>
            <a:r>
              <a:rPr lang="en-US" altLang="zh-CN" sz="1400" dirty="0" smtClean="0"/>
              <a:t>6.3–6.13 </a:t>
            </a:r>
            <a:r>
              <a:rPr lang="en-US" altLang="zh-CN" sz="1400" dirty="0"/>
              <a:t>for NR)</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smtClean="0">
                <a:solidFill>
                  <a:srgbClr val="FF0000"/>
                </a:solidFill>
              </a:rPr>
              <a:t>May 15 </a:t>
            </a:r>
            <a:r>
              <a:rPr lang="en-US" sz="1200" dirty="0" smtClean="0">
                <a:solidFill>
                  <a:srgbClr val="FF0000"/>
                </a:solidFill>
              </a:rPr>
              <a:t>(Wednesday)</a:t>
            </a:r>
            <a:r>
              <a:rPr lang="en-US" sz="1200" dirty="0" smtClean="0"/>
              <a:t>: </a:t>
            </a:r>
            <a:r>
              <a:rPr lang="en-US" sz="1200" dirty="0"/>
              <a:t>B</a:t>
            </a:r>
            <a:r>
              <a:rPr lang="en-US" altLang="zh-CN" sz="1200" dirty="0"/>
              <a:t>asket WI </a:t>
            </a:r>
            <a:r>
              <a:rPr lang="en-US" altLang="zh-CN" sz="1200" dirty="0" smtClean="0"/>
              <a:t>moderators </a:t>
            </a:r>
            <a:r>
              <a:rPr lang="en-US" altLang="zh-CN" sz="1200" dirty="0"/>
              <a:t>will provide a list of contributions for flagging.</a:t>
            </a:r>
          </a:p>
          <a:p>
            <a:pPr lvl="1">
              <a:spcBef>
                <a:spcPts val="0"/>
              </a:spcBef>
              <a:spcAft>
                <a:spcPts val="600"/>
              </a:spcAft>
            </a:pPr>
            <a:r>
              <a:rPr lang="en-US" altLang="zh-CN" sz="1200" dirty="0" smtClean="0">
                <a:solidFill>
                  <a:srgbClr val="FF0000"/>
                </a:solidFill>
              </a:rPr>
              <a:t>May 17</a:t>
            </a:r>
            <a:r>
              <a:rPr lang="en-US" sz="1200" dirty="0" smtClean="0">
                <a:solidFill>
                  <a:srgbClr val="FF0000"/>
                </a:solidFill>
              </a:rPr>
              <a:t> (Friday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smtClean="0">
                <a:solidFill>
                  <a:srgbClr val="FF0000"/>
                </a:solidFill>
              </a:rPr>
              <a:t>May 20 </a:t>
            </a:r>
            <a:r>
              <a:rPr lang="en-US" sz="1200" dirty="0" smtClean="0">
                <a:solidFill>
                  <a:srgbClr val="FF0000"/>
                </a:solidFill>
              </a:rPr>
              <a:t>(Monday)</a:t>
            </a:r>
            <a:r>
              <a:rPr lang="en-US" sz="1200" dirty="0" smtClean="0"/>
              <a:t>: </a:t>
            </a:r>
            <a:r>
              <a:rPr lang="en-US" sz="1200" dirty="0"/>
              <a:t>Basket WI </a:t>
            </a:r>
            <a:r>
              <a:rPr lang="en-US" sz="1200" dirty="0" smtClean="0"/>
              <a:t>moderators </a:t>
            </a:r>
            <a:r>
              <a:rPr lang="en-US" sz="1200" dirty="0"/>
              <a:t>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a:t>
            </a:r>
            <a:r>
              <a:rPr lang="en-US" sz="1200" dirty="0" smtClean="0"/>
              <a:t>flagged </a:t>
            </a:r>
            <a:r>
              <a:rPr lang="en-US" sz="1200" dirty="0"/>
              <a:t>will be revised. The authors are encouraged to share the revisions as soon as possible for further comments.</a:t>
            </a:r>
          </a:p>
          <a:p>
            <a:pPr lvl="1">
              <a:spcBef>
                <a:spcPts val="0"/>
              </a:spcBef>
              <a:spcAft>
                <a:spcPts val="600"/>
              </a:spcAft>
            </a:pPr>
            <a:r>
              <a:rPr lang="en-US" altLang="zh-CN" sz="1200" dirty="0" smtClean="0">
                <a:solidFill>
                  <a:srgbClr val="FF0000"/>
                </a:solidFill>
              </a:rPr>
              <a:t>May 21 ~ May 24</a:t>
            </a:r>
            <a:r>
              <a:rPr lang="en-US" sz="1200" dirty="0" smtClean="0">
                <a:solidFill>
                  <a:srgbClr val="FF0000"/>
                </a:solidFill>
              </a:rPr>
              <a:t> (Tuesday ~ Friday)</a:t>
            </a:r>
            <a:r>
              <a:rPr lang="en-US" sz="1200" dirty="0" smtClean="0"/>
              <a:t>: The flagged </a:t>
            </a:r>
            <a:r>
              <a:rPr lang="en-US" sz="1200" dirty="0" err="1" smtClean="0"/>
              <a:t>tdocs</a:t>
            </a:r>
            <a:r>
              <a:rPr lang="en-US" sz="1200" dirty="0" smtClean="0"/>
              <a:t> will be discussed and addressed during the meeting</a:t>
            </a:r>
            <a:r>
              <a:rPr lang="en-US" altLang="zh-CN" sz="1200" dirty="0" smtClean="0"/>
              <a:t>.</a:t>
            </a:r>
            <a:endParaRPr lang="en-US" altLang="zh-CN" sz="1200" dirty="0"/>
          </a:p>
          <a:p>
            <a:pPr lvl="2">
              <a:spcBef>
                <a:spcPts val="0"/>
              </a:spcBef>
              <a:spcAft>
                <a:spcPts val="600"/>
              </a:spcAft>
            </a:pPr>
            <a:r>
              <a:rPr lang="en-US" altLang="zh-CN" sz="1200" dirty="0" smtClean="0"/>
              <a:t>Ad hoc session(s) may be scheduled pending on Chair arrangement.</a:t>
            </a:r>
            <a:endParaRPr lang="en-US" altLang="zh-CN" sz="1200" dirty="0"/>
          </a:p>
          <a:p>
            <a:pPr lvl="2">
              <a:spcBef>
                <a:spcPts val="0"/>
              </a:spcBef>
              <a:spcAft>
                <a:spcPts val="600"/>
              </a:spcAft>
            </a:pPr>
            <a:r>
              <a:rPr lang="en-US" altLang="zh-CN" sz="1200" dirty="0" smtClean="0"/>
              <a:t>Online time slots will be scheduled to make decisions for each </a:t>
            </a:r>
            <a:r>
              <a:rPr lang="en-US" altLang="zh-CN" sz="1200" dirty="0" err="1" smtClean="0"/>
              <a:t>tdocs</a:t>
            </a:r>
            <a:r>
              <a:rPr lang="en-US" altLang="zh-CN" sz="1200" dirty="0" smtClean="0"/>
              <a:t> and for the discussions of open issues if needed.</a:t>
            </a:r>
            <a:endParaRPr lang="en-US" altLang="zh-CN" sz="1200" dirty="0"/>
          </a:p>
          <a:p>
            <a:pPr lvl="1">
              <a:spcBef>
                <a:spcPts val="0"/>
              </a:spcBef>
              <a:spcAft>
                <a:spcPts val="600"/>
              </a:spcAft>
            </a:pPr>
            <a:r>
              <a:rPr lang="en-US" altLang="zh-CN" sz="1200" dirty="0" smtClean="0">
                <a:solidFill>
                  <a:srgbClr val="FF0000"/>
                </a:solidFill>
              </a:rPr>
              <a:t>May 28 (</a:t>
            </a:r>
            <a:r>
              <a:rPr lang="en-US" altLang="zh-CN" sz="1200" dirty="0">
                <a:solidFill>
                  <a:srgbClr val="FF0000"/>
                </a:solidFill>
              </a:rPr>
              <a:t>Tuesday</a:t>
            </a:r>
            <a:r>
              <a:rPr lang="en-US" altLang="zh-CN" sz="1200" dirty="0" smtClean="0">
                <a:solidFill>
                  <a:srgbClr val="FF0000"/>
                </a:solidFill>
              </a:rPr>
              <a:t>), </a:t>
            </a:r>
            <a:r>
              <a:rPr lang="en-US" altLang="zh-CN" sz="1200" dirty="0">
                <a:solidFill>
                  <a:srgbClr val="FF0000"/>
                </a:solidFill>
              </a:rPr>
              <a:t>17:00 UTC</a:t>
            </a:r>
            <a:r>
              <a:rPr lang="en-US" altLang="zh-CN" sz="1200" dirty="0"/>
              <a:t>: Updated TRs/draft </a:t>
            </a:r>
            <a:r>
              <a:rPr lang="en-US" altLang="zh-CN" sz="1200" dirty="0" smtClean="0"/>
              <a:t>TSs, big CR/big draft CRs, and revised WID (for ordinary meeting) need </a:t>
            </a:r>
            <a:r>
              <a:rPr lang="en-US" altLang="zh-CN" sz="1200" dirty="0"/>
              <a:t>be available for </a:t>
            </a:r>
            <a:r>
              <a:rPr lang="en-US" altLang="zh-CN" sz="1200" dirty="0" smtClean="0"/>
              <a:t>post-meeting email process.</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xmlns="" val="20000"/>
                    </a:ext>
                  </a:extLst>
                </a:gridCol>
                <a:gridCol w="2095196">
                  <a:extLst>
                    <a:ext uri="{9D8B030D-6E8A-4147-A177-3AD203B41FA5}">
                      <a16:colId xmlns:a16="http://schemas.microsoft.com/office/drawing/2014/main" xmlns="" val="20001"/>
                    </a:ext>
                  </a:extLst>
                </a:gridCol>
                <a:gridCol w="2095196">
                  <a:extLst>
                    <a:ext uri="{9D8B030D-6E8A-4147-A177-3AD203B41FA5}">
                      <a16:colId xmlns:a16="http://schemas.microsoft.com/office/drawing/2014/main" xmlns="" val="20002"/>
                    </a:ext>
                  </a:extLst>
                </a:gridCol>
                <a:gridCol w="2095196"/>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smtClean="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smtClean="0">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smtClean="0"/>
              <a:t>1-way GTW conference calls for three online sessions and 1-way MS teams for ad hoc sessions will be set.</a:t>
            </a:r>
          </a:p>
          <a:p>
            <a:pPr lvl="1">
              <a:spcBef>
                <a:spcPts val="0"/>
              </a:spcBef>
              <a:spcAft>
                <a:spcPts val="600"/>
              </a:spcAft>
            </a:pPr>
            <a:r>
              <a:rPr lang="en-US" altLang="zh-CN" sz="1200" dirty="0"/>
              <a:t>Remote </a:t>
            </a:r>
            <a:r>
              <a:rPr lang="en-US" altLang="zh-CN" sz="1200" dirty="0" smtClean="0"/>
              <a:t>participating is </a:t>
            </a:r>
            <a:r>
              <a:rPr lang="en-US" altLang="zh-CN" sz="1200" dirty="0"/>
              <a:t>allowed </a:t>
            </a:r>
            <a:r>
              <a:rPr lang="en-US" altLang="zh-CN" sz="1200" dirty="0" smtClean="0"/>
              <a:t>and </a:t>
            </a:r>
            <a:r>
              <a:rPr lang="en-US" altLang="zh-CN" sz="1200" dirty="0"/>
              <a:t>participants will be able to </a:t>
            </a:r>
            <a:r>
              <a:rPr lang="en-US" altLang="zh-CN" sz="1200" dirty="0" smtClean="0"/>
              <a:t>listen. No comment is allowed for the remote participants.</a:t>
            </a:r>
            <a:endParaRPr lang="en-US" altLang="zh-CN" sz="1200" dirty="0"/>
          </a:p>
          <a:p>
            <a:pPr lvl="1">
              <a:spcBef>
                <a:spcPts val="0"/>
              </a:spcBef>
              <a:spcAft>
                <a:spcPts val="600"/>
              </a:spcAft>
            </a:pPr>
            <a:r>
              <a:rPr lang="en-US" altLang="zh-CN" sz="1200" dirty="0"/>
              <a:t>Please register timely to be eligible to take part in the GTW conference </a:t>
            </a:r>
            <a:r>
              <a:rPr lang="en-US" altLang="zh-CN" sz="1200" dirty="0" smtClean="0"/>
              <a:t>calls.</a:t>
            </a:r>
            <a:endParaRPr lang="en-US" altLang="zh-CN" sz="1000" dirty="0"/>
          </a:p>
          <a:p>
            <a:pPr>
              <a:spcBef>
                <a:spcPts val="0"/>
              </a:spcBef>
              <a:spcAft>
                <a:spcPts val="600"/>
              </a:spcAft>
            </a:pPr>
            <a:r>
              <a:rPr lang="en-US" sz="1400" dirty="0" smtClean="0"/>
              <a:t>During online discussions</a:t>
            </a:r>
          </a:p>
          <a:p>
            <a:pPr lvl="1">
              <a:spcBef>
                <a:spcPts val="0"/>
              </a:spcBef>
              <a:spcAft>
                <a:spcPts val="600"/>
              </a:spcAft>
            </a:pPr>
            <a:r>
              <a:rPr lang="en-US" altLang="zh-CN" sz="1200" dirty="0" smtClean="0"/>
              <a:t>Session chairs will organize discussions based </a:t>
            </a:r>
            <a:r>
              <a:rPr lang="en-US" altLang="zh-CN" sz="1200" dirty="0"/>
              <a:t>on the moderator summary topic by topic + presentation of the selected </a:t>
            </a:r>
            <a:r>
              <a:rPr lang="en-US" altLang="zh-CN" sz="1200" dirty="0" smtClean="0"/>
              <a:t>contributions, if needed.</a:t>
            </a:r>
          </a:p>
          <a:p>
            <a:pPr lvl="1">
              <a:spcBef>
                <a:spcPts val="0"/>
              </a:spcBef>
              <a:spcAft>
                <a:spcPts val="600"/>
              </a:spcAft>
            </a:pPr>
            <a:r>
              <a:rPr lang="en-US" altLang="zh-CN" sz="1200" dirty="0" err="1" smtClean="0"/>
              <a:t>Tdocs</a:t>
            </a:r>
            <a:r>
              <a:rPr lang="en-US" altLang="zh-CN" sz="1200" dirty="0" smtClean="0"/>
              <a:t> for approval including CR/</a:t>
            </a:r>
            <a:r>
              <a:rPr lang="en-US" altLang="zh-CN" sz="1200" dirty="0" err="1" smtClean="0"/>
              <a:t>draftCR</a:t>
            </a:r>
            <a:r>
              <a:rPr lang="en-US" altLang="zh-CN" sz="1200" dirty="0" smtClean="0"/>
              <a:t>/TP/draft TS/draft TR/LS-out will be handled online.</a:t>
            </a:r>
          </a:p>
          <a:p>
            <a:pPr lvl="1">
              <a:spcBef>
                <a:spcPts val="0"/>
              </a:spcBef>
              <a:spcAft>
                <a:spcPts val="600"/>
              </a:spcAft>
            </a:pPr>
            <a:r>
              <a:rPr lang="en-US" altLang="zh-CN" sz="1200" dirty="0" smtClean="0"/>
              <a:t>WF will be allocated by session chairs only during the online discussions</a:t>
            </a:r>
          </a:p>
          <a:p>
            <a:pPr lvl="2">
              <a:spcBef>
                <a:spcPts val="0"/>
              </a:spcBef>
              <a:spcAft>
                <a:spcPts val="600"/>
              </a:spcAft>
            </a:pPr>
            <a:r>
              <a:rPr lang="en-US" altLang="zh-CN" sz="1200" dirty="0" smtClean="0"/>
              <a:t>Please do not reserve </a:t>
            </a:r>
            <a:r>
              <a:rPr lang="en-US" altLang="zh-CN" sz="1200" dirty="0" err="1" smtClean="0"/>
              <a:t>Tdoc</a:t>
            </a:r>
            <a:r>
              <a:rPr lang="en-US" altLang="zh-CN" sz="1200" dirty="0" smtClean="0"/>
              <a:t> number for WF before the meeting.</a:t>
            </a:r>
            <a:endParaRPr lang="en-US" altLang="zh-CN" sz="1200" dirty="0"/>
          </a:p>
          <a:p>
            <a:pPr marL="342882" lvl="1" indent="-342882">
              <a:spcBef>
                <a:spcPts val="0"/>
              </a:spcBef>
              <a:spcAft>
                <a:spcPts val="600"/>
              </a:spcAft>
              <a:buBlip>
                <a:blip r:embed="rId2"/>
              </a:buBlip>
            </a:pPr>
            <a:r>
              <a:rPr lang="en-US" sz="1400" dirty="0" smtClean="0">
                <a:cs typeface="+mn-cs"/>
              </a:rPr>
              <a:t>Ad hoc sessions</a:t>
            </a:r>
          </a:p>
          <a:p>
            <a:pPr lvl="1">
              <a:spcBef>
                <a:spcPts val="0"/>
              </a:spcBef>
              <a:spcAft>
                <a:spcPts val="600"/>
              </a:spcAft>
            </a:pPr>
            <a:r>
              <a:rPr lang="en-US" sz="1200" dirty="0"/>
              <a:t>Ad hoc sessions will be scheduled by session chairs for detailed technique discussions for </a:t>
            </a:r>
            <a:r>
              <a:rPr lang="en-US" sz="1200" dirty="0" smtClean="0"/>
              <a:t>(a) </a:t>
            </a:r>
            <a:r>
              <a:rPr lang="en-US" sz="1200" dirty="0"/>
              <a:t>special </a:t>
            </a:r>
            <a:r>
              <a:rPr lang="en-US" sz="1200" dirty="0" smtClean="0"/>
              <a:t>topics.</a:t>
            </a:r>
          </a:p>
          <a:p>
            <a:pPr lvl="1">
              <a:spcBef>
                <a:spcPts val="0"/>
              </a:spcBef>
              <a:spcAft>
                <a:spcPts val="600"/>
              </a:spcAft>
            </a:pPr>
            <a:r>
              <a:rPr lang="en-US" sz="1200" dirty="0" smtClean="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smtClean="0">
                <a:cs typeface="+mn-cs"/>
              </a:rPr>
              <a:t>Offline discussions</a:t>
            </a:r>
          </a:p>
          <a:p>
            <a:pPr lvl="1">
              <a:spcBef>
                <a:spcPts val="0"/>
              </a:spcBef>
              <a:spcAft>
                <a:spcPts val="600"/>
              </a:spcAft>
            </a:pPr>
            <a:r>
              <a:rPr lang="en-US" altLang="zh-CN" sz="1200" dirty="0"/>
              <a:t>The sub-folder for each topic will be created by MCC in the inbox </a:t>
            </a:r>
            <a:r>
              <a:rPr lang="en-US" altLang="zh-CN" sz="1200" dirty="0" smtClean="0"/>
              <a:t>folder</a:t>
            </a:r>
            <a:endParaRPr lang="en-US" altLang="zh-CN" sz="1200" dirty="0"/>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endParaRPr lang="en-US" altLang="zh-CN" sz="1200" dirty="0" smtClean="0"/>
          </a:p>
          <a:p>
            <a:pPr lvl="1">
              <a:spcBef>
                <a:spcPts val="0"/>
              </a:spcBef>
              <a:spcAft>
                <a:spcPts val="600"/>
              </a:spcAft>
            </a:pPr>
            <a:r>
              <a:rPr lang="en-US" altLang="zh-CN" sz="1200" dirty="0" smtClean="0"/>
              <a:t>No </a:t>
            </a:r>
            <a:r>
              <a:rPr lang="en-US" altLang="zh-CN" sz="1200" dirty="0"/>
              <a:t>official email discussion will be arranged for </a:t>
            </a:r>
            <a:r>
              <a:rPr lang="en-US" altLang="zh-CN" sz="1200" dirty="0" smtClean="0"/>
              <a:t>each topic</a:t>
            </a:r>
          </a:p>
          <a:p>
            <a:pPr lvl="2">
              <a:spcBef>
                <a:spcPts val="0"/>
              </a:spcBef>
              <a:spcAft>
                <a:spcPts val="600"/>
              </a:spcAft>
            </a:pPr>
            <a:r>
              <a:rPr lang="en-US" altLang="zh-CN" sz="1200" dirty="0" smtClean="0"/>
              <a:t>If the authors </a:t>
            </a:r>
            <a:r>
              <a:rPr lang="en-US" altLang="zh-CN" sz="1200" dirty="0"/>
              <a:t>of </a:t>
            </a:r>
            <a:r>
              <a:rPr lang="en-US" altLang="zh-CN" sz="1200" dirty="0" smtClean="0"/>
              <a:t>a WF/draft CR/CR/TP/</a:t>
            </a:r>
            <a:r>
              <a:rPr lang="en-US" altLang="zh-CN" sz="1200" dirty="0" err="1" smtClean="0"/>
              <a:t>LSout</a:t>
            </a:r>
            <a:r>
              <a:rPr lang="en-US" altLang="zh-CN" sz="1200" dirty="0" smtClean="0"/>
              <a:t> </a:t>
            </a:r>
            <a:r>
              <a:rPr lang="en-US" altLang="zh-CN" sz="1200" dirty="0"/>
              <a:t>or other </a:t>
            </a:r>
            <a:r>
              <a:rPr lang="en-US" altLang="zh-CN" sz="1200" dirty="0" smtClean="0"/>
              <a:t>delegates want to </a:t>
            </a:r>
            <a:r>
              <a:rPr lang="en-US" altLang="zh-CN" sz="1200" dirty="0"/>
              <a:t>trigger the offline discussions by email, please use the subject of </a:t>
            </a:r>
            <a:r>
              <a:rPr lang="en-US" altLang="zh-CN" sz="1200" dirty="0">
                <a:solidFill>
                  <a:srgbClr val="FF0000"/>
                </a:solidFill>
              </a:rPr>
              <a:t>[</a:t>
            </a:r>
            <a:r>
              <a:rPr lang="en-US" altLang="zh-CN" sz="1200" dirty="0" smtClean="0">
                <a:solidFill>
                  <a:srgbClr val="FF0000"/>
                </a:solidFill>
              </a:rPr>
              <a:t>111][</a:t>
            </a:r>
            <a:r>
              <a:rPr lang="en-US" altLang="zh-CN" sz="1200" dirty="0">
                <a:solidFill>
                  <a:srgbClr val="FF0000"/>
                </a:solidFill>
              </a:rPr>
              <a:t>xxx] </a:t>
            </a:r>
            <a:r>
              <a:rPr lang="en-US" altLang="zh-CN" sz="1200" dirty="0"/>
              <a:t>XXX for </a:t>
            </a:r>
            <a:r>
              <a:rPr lang="en-US" altLang="zh-CN" sz="1200" dirty="0" smtClean="0"/>
              <a:t>Main/RRM/</a:t>
            </a:r>
            <a:r>
              <a:rPr lang="en-US" altLang="zh-CN" sz="1200" dirty="0" err="1" smtClean="0"/>
              <a:t>BSRF_Demod_Test</a:t>
            </a:r>
            <a:r>
              <a:rPr lang="en-US" altLang="zh-CN" sz="1200" dirty="0" smtClean="0"/>
              <a:t>(</a:t>
            </a:r>
            <a:r>
              <a:rPr lang="en-US" altLang="zh-CN" sz="1200" dirty="0" err="1" smtClean="0"/>
              <a:t>BDaT</a:t>
            </a:r>
            <a:r>
              <a:rPr lang="en-US" altLang="zh-CN" sz="1200" dirty="0" smtClean="0"/>
              <a:t>) </a:t>
            </a:r>
            <a:r>
              <a:rPr lang="en-US" altLang="zh-CN" sz="1200" dirty="0"/>
              <a:t>sessions, where XXX corresponds to topic </a:t>
            </a:r>
            <a:r>
              <a:rPr lang="en-US" altLang="zh-CN" sz="1200" dirty="0" smtClean="0"/>
              <a:t>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smtClean="0"/>
              <a:t>During the meeting, the </a:t>
            </a:r>
            <a:r>
              <a:rPr lang="en-US" altLang="zh-CN" sz="1400" dirty="0" err="1" smtClean="0"/>
              <a:t>tdoc</a:t>
            </a:r>
            <a:r>
              <a:rPr lang="en-US" altLang="zh-CN" sz="1400" dirty="0" smtClean="0"/>
              <a:t> number for revision or new </a:t>
            </a:r>
            <a:r>
              <a:rPr lang="en-US" altLang="zh-CN" sz="1400" dirty="0" err="1" smtClean="0"/>
              <a:t>tdoc</a:t>
            </a:r>
            <a:r>
              <a:rPr lang="en-US" altLang="zh-CN" sz="1400" dirty="0" smtClean="0"/>
              <a:t> will be allocated by session chairs according to the requests</a:t>
            </a:r>
          </a:p>
          <a:p>
            <a:pPr lvl="1">
              <a:spcBef>
                <a:spcPts val="0"/>
              </a:spcBef>
              <a:spcAft>
                <a:spcPts val="600"/>
              </a:spcAft>
            </a:pPr>
            <a:r>
              <a:rPr lang="en-US" altLang="zh-CN" sz="1200" dirty="0" smtClean="0"/>
              <a:t>Based on the online discussions, session chairs will allocate </a:t>
            </a:r>
            <a:r>
              <a:rPr lang="en-US" altLang="zh-CN" sz="1200" dirty="0" err="1" smtClean="0"/>
              <a:t>tdoc</a:t>
            </a:r>
            <a:r>
              <a:rPr lang="en-US" altLang="zh-CN" sz="1200" dirty="0" smtClean="0"/>
              <a:t> </a:t>
            </a:r>
            <a:r>
              <a:rPr lang="en-US" altLang="zh-CN" sz="1200" dirty="0"/>
              <a:t>numbers with help of </a:t>
            </a:r>
            <a:r>
              <a:rPr lang="en-US" altLang="zh-CN" sz="1200" dirty="0" smtClean="0"/>
              <a:t>MCC.</a:t>
            </a:r>
          </a:p>
          <a:p>
            <a:pPr lvl="1">
              <a:spcBef>
                <a:spcPts val="0"/>
              </a:spcBef>
              <a:spcAft>
                <a:spcPts val="600"/>
              </a:spcAft>
            </a:pPr>
            <a:r>
              <a:rPr lang="en-US" altLang="zh-CN" sz="1200" dirty="0" smtClean="0"/>
              <a:t>During coffee break, the delegates can request the </a:t>
            </a:r>
            <a:r>
              <a:rPr lang="en-US" altLang="zh-CN" sz="1200" dirty="0" err="1" smtClean="0"/>
              <a:t>tdoc</a:t>
            </a:r>
            <a:r>
              <a:rPr lang="en-US" altLang="zh-CN" sz="1200" dirty="0" smtClean="0"/>
              <a:t> from session </a:t>
            </a:r>
            <a:r>
              <a:rPr lang="en-US" altLang="zh-CN" sz="1200" dirty="0"/>
              <a:t>chairs in </a:t>
            </a:r>
            <a:r>
              <a:rPr lang="en-US" altLang="zh-CN" sz="1200" dirty="0" smtClean="0"/>
              <a:t>person. Please do not send email to request </a:t>
            </a:r>
            <a:r>
              <a:rPr lang="en-US" altLang="zh-CN" sz="1200" dirty="0" err="1" smtClean="0"/>
              <a:t>tdoc</a:t>
            </a:r>
            <a:r>
              <a:rPr lang="en-US" altLang="zh-CN" sz="1200" dirty="0" smtClean="0"/>
              <a:t> numbers, because it is inconvenient for session chairs to check and reply the email timely during the face-to-face meeting.</a:t>
            </a:r>
          </a:p>
          <a:p>
            <a:pPr lvl="1">
              <a:spcBef>
                <a:spcPts val="0"/>
              </a:spcBef>
              <a:spcAft>
                <a:spcPts val="600"/>
              </a:spcAft>
            </a:pPr>
            <a:r>
              <a:rPr lang="en-US" altLang="zh-CN" sz="1200" dirty="0" smtClean="0"/>
              <a:t>Email thread like </a:t>
            </a:r>
            <a:r>
              <a:rPr lang="en-US" altLang="zh-CN" sz="1200" dirty="0">
                <a:latin typeface="+mj-ea"/>
              </a:rPr>
              <a:t>“[</a:t>
            </a:r>
            <a:r>
              <a:rPr lang="en-US" altLang="zh-CN" sz="1200" dirty="0" smtClean="0">
                <a:latin typeface="+mj-ea"/>
              </a:rPr>
              <a:t>1xx][</a:t>
            </a:r>
            <a:r>
              <a:rPr lang="en-US" altLang="zh-CN" sz="1200" dirty="0">
                <a:latin typeface="+mj-ea"/>
              </a:rPr>
              <a:t>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smtClean="0">
                <a:latin typeface="+mj-ea"/>
              </a:rPr>
              <a:t>request”</a:t>
            </a:r>
            <a:r>
              <a:rPr lang="en-US" altLang="zh-CN" sz="1200" b="1" dirty="0" err="1" smtClean="0">
                <a:solidFill>
                  <a:srgbClr val="FF0000"/>
                </a:solidFill>
                <a:latin typeface="+mj-ea"/>
              </a:rPr>
              <a:t>WON</a:t>
            </a:r>
            <a:r>
              <a:rPr lang="en-US" altLang="zh-CN" sz="1200" b="1" dirty="0" err="1" smtClean="0">
                <a:solidFill>
                  <a:srgbClr val="FF0000"/>
                </a:solidFill>
                <a:latin typeface="+mj-ea"/>
                <a:ea typeface="+mj-ea"/>
              </a:rPr>
              <a:t>´T</a:t>
            </a:r>
            <a:r>
              <a:rPr lang="en-US" altLang="zh-CN" sz="1200" dirty="0" smtClean="0">
                <a:latin typeface="+mj-ea"/>
                <a:ea typeface="+mj-ea"/>
              </a:rPr>
              <a:t> be used for </a:t>
            </a:r>
            <a:r>
              <a:rPr lang="en-US" altLang="zh-CN" sz="1200" dirty="0" err="1" smtClean="0">
                <a:latin typeface="+mj-ea"/>
                <a:ea typeface="+mj-ea"/>
              </a:rPr>
              <a:t>tdoc</a:t>
            </a:r>
            <a:r>
              <a:rPr lang="en-US" altLang="zh-CN" sz="1200" dirty="0" smtClean="0">
                <a:latin typeface="+mj-ea"/>
                <a:ea typeface="+mj-ea"/>
              </a:rPr>
              <a:t> request and allocation since it is difficult for session chairs to handle email during face-to-face meeting.</a:t>
            </a:r>
            <a:endParaRPr lang="en-US" altLang="zh-CN" sz="1200" dirty="0">
              <a:latin typeface="+mj-ea"/>
              <a:ea typeface="+mj-ea"/>
            </a:endParaRP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r>
              <a:rPr lang="en-US" altLang="zh-CN" sz="1400" dirty="0" smtClean="0"/>
              <a:t>.</a:t>
            </a:r>
          </a:p>
          <a:p>
            <a:pPr>
              <a:spcBef>
                <a:spcPts val="0"/>
              </a:spcBef>
              <a:spcAft>
                <a:spcPts val="600"/>
              </a:spcAft>
            </a:pPr>
            <a:endParaRPr lang="en-US" altLang="zh-CN" sz="1400" dirty="0"/>
          </a:p>
          <a:p>
            <a:pPr>
              <a:spcBef>
                <a:spcPts val="0"/>
              </a:spcBef>
              <a:spcAft>
                <a:spcPts val="600"/>
              </a:spcAft>
            </a:pPr>
            <a:r>
              <a:rPr lang="en-US" altLang="zh-CN" sz="1400" dirty="0" smtClean="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r>
              <a:rPr lang="en-US" altLang="zh-CN" sz="1200" dirty="0" smtClean="0"/>
              <a:t>.</a:t>
            </a:r>
          </a:p>
          <a:p>
            <a:pPr lvl="2">
              <a:spcBef>
                <a:spcPts val="0"/>
              </a:spcBef>
              <a:spcAft>
                <a:spcPts val="600"/>
              </a:spcAft>
            </a:pPr>
            <a:r>
              <a:rPr lang="en-US" altLang="zh-CN" sz="1200" dirty="0" smtClean="0"/>
              <a:t>Example of TEI identifier: </a:t>
            </a:r>
            <a:r>
              <a:rPr lang="en-GB" altLang="zh-CN" sz="1200" dirty="0"/>
              <a:t>[n77 Canada</a:t>
            </a:r>
            <a:r>
              <a:rPr lang="en-GB" altLang="zh-CN" sz="1200" dirty="0" smtClean="0"/>
              <a:t>].</a:t>
            </a:r>
            <a:endParaRPr lang="en-US" altLang="zh-CN" sz="1200" dirty="0"/>
          </a:p>
          <a:p>
            <a:pPr lvl="1">
              <a:spcBef>
                <a:spcPts val="0"/>
              </a:spcBef>
              <a:spcAft>
                <a:spcPts val="600"/>
              </a:spcAft>
            </a:pPr>
            <a:r>
              <a:rPr lang="en-US" altLang="zh-CN" sz="1200" dirty="0"/>
              <a:t>The first CRs of one TEI </a:t>
            </a:r>
            <a:r>
              <a:rPr lang="en-US" altLang="zh-CN" sz="1200" dirty="0" smtClean="0"/>
              <a:t>topic to introduce a new should </a:t>
            </a:r>
            <a:r>
              <a:rPr lang="en-US" altLang="zh-CN" sz="1200" dirty="0"/>
              <a:t>be prepared as Cat-B </a:t>
            </a:r>
            <a:r>
              <a:rPr lang="en-US" altLang="zh-CN" sz="1200" dirty="0" smtClean="0"/>
              <a:t>CRs. The CRs which correct the specification for the previous TEI topics should be submitted as Cat-F or Cat-A.</a:t>
            </a:r>
            <a:endParaRPr lang="en-US" altLang="zh-CN" sz="1200" dirty="0"/>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a:t>
            </a:r>
            <a:r>
              <a:rPr lang="en-US" altLang="zh-CN" sz="1200" dirty="0" smtClean="0"/>
              <a:t>TEI.</a:t>
            </a:r>
            <a:endParaRPr lang="en-US" altLang="zh-CN" sz="1200" dirty="0"/>
          </a:p>
          <a:p>
            <a:pPr>
              <a:spcBef>
                <a:spcPts val="0"/>
              </a:spcBef>
              <a:spcAft>
                <a:spcPts val="600"/>
              </a:spcAft>
            </a:pPr>
            <a:endParaRPr lang="en-US" altLang="zh-CN" sz="1400" dirty="0" smtClean="0"/>
          </a:p>
        </p:txBody>
      </p:sp>
    </p:spTree>
    <p:extLst>
      <p:ext uri="{BB962C8B-B14F-4D97-AF65-F5344CB8AC3E}">
        <p14:creationId xmlns:p14="http://schemas.microsoft.com/office/powerpoint/2010/main" val="22615670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www.3gpp.org/ftp/tsg_ran/WG4_Radio/TSGR4_111/Template</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www.3gpp.org/ftp/tsg_ran/WG4_Radio/TSGR4_111/Templates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http://purl.org/dc/dcmitype/"/>
    <ds:schemaRef ds:uri="23d77754-4ccc-4c57-9291-cab09e81894a"/>
    <ds:schemaRef ds:uri="http://www.w3.org/XML/1998/namespace"/>
    <ds:schemaRef ds:uri="http://schemas.openxmlformats.org/package/2006/metadata/core-properties"/>
    <ds:schemaRef ds:uri="http://purl.org/dc/terms/"/>
    <ds:schemaRef ds:uri="http://schemas.microsoft.com/office/2006/documentManagement/types"/>
    <ds:schemaRef ds:uri="a915fe38-2618-47b6-8303-829fb71466d5"/>
    <ds:schemaRef ds:uri="http://purl.org/dc/elements/1.1/"/>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391937</TotalTime>
  <Words>5219</Words>
  <Application>Microsoft Office PowerPoint</Application>
  <PresentationFormat>宽屏</PresentationFormat>
  <Paragraphs>447</Paragraphs>
  <Slides>24</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黑体</vt:lpstr>
      <vt:lpstr>宋体</vt:lpstr>
      <vt:lpstr>微软雅黑</vt:lpstr>
      <vt:lpstr>Arial</vt:lpstr>
      <vt:lpstr>Arial Black</vt:lpstr>
      <vt:lpstr>Calibri</vt:lpstr>
      <vt:lpstr>Times New Roman</vt:lpstr>
      <vt:lpstr>3gpp</vt:lpstr>
      <vt:lpstr>RAN4#111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RAN4#111)</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Rel-18 feature list/UE capability </vt:lpstr>
      <vt:lpstr>Meeting rooms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1913</cp:revision>
  <cp:lastPrinted>2016-09-15T08:31:35Z</cp:lastPrinted>
  <dcterms:created xsi:type="dcterms:W3CDTF">2009-11-27T05:15:11Z</dcterms:created>
  <dcterms:modified xsi:type="dcterms:W3CDTF">2024-05-16T06:35:57Z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(3)K1LFzzoq/NEJiTUT5f/oYZoMwlHacXE5N4ABwZE58abedrHowHLHpWO1lihJz+Cg7+0wlCcg
6C7EZC5bV7URdjklRf0+AOKqfWJ45xbjpYVs8H5glOMw1zvHQmDm6WBS/GFRDlREJ561XWTv
GULC09ln7JryYrayZVTeLEQiNjvrpBbS2ejCzyI+qRgz0GE8TESucLuiM4IEewcv/w7AflqV
WJVhpkTo1L7g5afwbq</vt:lpwstr>
  </property>
  <property fmtid="{D5CDD505-2E9C-101B-9397-08002B2CF9AE}" pid="11" name="_2015_ms_pID_7253431">
    <vt:lpwstr>AWrWesRrE6YURcFdG4vK6T1FhjvJ5H5uLwl9s/ACVuEmCaMmtnE6A0
bj5z4vog7qjSZp2mTYLlL2LwJV/tokqq3zlCxMOah+kzClsdJPhnHPtSwMBW8lWWCFli2BPN
PFQ/Eo6DBJlXFWTsOiWj0fMjX4fYsNwwMgkWK1DZPj2lqeMszkQQoUuIU+9ryozD65XzCuGS
1BLTrxCebm8dUqox/0wCvMd2le3dkxKFACP+</vt:lpwstr>
  </property>
  <property fmtid="{D5CDD505-2E9C-101B-9397-08002B2CF9AE}" pid="12" name="_2015_ms_pID_7253432">
    <vt:lpwstr>hw==</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