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heme/theme3.xml" ContentType="application/vnd.openxmlformats-officedocument.them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5"/>
  </p:notesMasterIdLst>
  <p:sldIdLst>
    <p:sldId id="411" r:id="rId3"/>
    <p:sldId id="448" r:id="rId4"/>
    <p:sldId id="449" r:id="rId5"/>
    <p:sldId id="450" r:id="rId6"/>
    <p:sldId id="451" r:id="rId7"/>
    <p:sldId id="452" r:id="rId8"/>
    <p:sldId id="475" r:id="rId9"/>
    <p:sldId id="453" r:id="rId10"/>
    <p:sldId id="500" r:id="rId11"/>
    <p:sldId id="501" r:id="rId12"/>
    <p:sldId id="528" r:id="rId13"/>
    <p:sldId id="257" r:id="rId14"/>
    <p:sldId id="258" r:id="rId15"/>
    <p:sldId id="511" r:id="rId16"/>
    <p:sldId id="520" r:id="rId17"/>
    <p:sldId id="521" r:id="rId18"/>
    <p:sldId id="522" r:id="rId19"/>
    <p:sldId id="523" r:id="rId20"/>
    <p:sldId id="524" r:id="rId21"/>
    <p:sldId id="466" r:id="rId22"/>
    <p:sldId id="459" r:id="rId23"/>
    <p:sldId id="432"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userDrawn="1">
          <p15:clr>
            <a:srgbClr val="A4A3A4"/>
          </p15:clr>
        </p15:guide>
        <p15:guide id="2" pos="382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18C99"/>
    <a:srgbClr val="238AD9"/>
    <a:srgbClr val="8FC4ED"/>
    <a:srgbClr val="8FC0E4"/>
    <a:srgbClr val="6AAFE7"/>
    <a:srgbClr val="B9E7F7"/>
    <a:srgbClr val="55C3EB"/>
    <a:srgbClr val="8FD6F2"/>
    <a:srgbClr val="4F669B"/>
    <a:srgbClr val="9592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67" d="100"/>
          <a:sy n="67" d="100"/>
        </p:scale>
        <p:origin x="90" y="3816"/>
      </p:cViewPr>
      <p:guideLst>
        <p:guide orient="horz"/>
        <p:guide pos="382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2024/4/10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887387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Master" Target="../slideMasters/slideMaster1.xml"/><Relationship Id="rId5" Type="http://schemas.openxmlformats.org/officeDocument/2006/relationships/tags" Target="../tags/tag35.xml"/><Relationship Id="rId4" Type="http://schemas.openxmlformats.org/officeDocument/2006/relationships/tags" Target="../tags/tag34.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slideMaster" Target="../slideMasters/slideMaster1.xml"/><Relationship Id="rId4" Type="http://schemas.openxmlformats.org/officeDocument/2006/relationships/tags" Target="../tags/tag8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slideMaster" Target="../slideMasters/slideMaster1.xml"/><Relationship Id="rId5" Type="http://schemas.openxmlformats.org/officeDocument/2006/relationships/tags" Target="../tags/tag86.xml"/><Relationship Id="rId4" Type="http://schemas.openxmlformats.org/officeDocument/2006/relationships/tags" Target="../tags/tag85.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slideMaster" Target="../slideMasters/slideMaster2.xml"/><Relationship Id="rId5" Type="http://schemas.openxmlformats.org/officeDocument/2006/relationships/tags" Target="../tags/tag120.xml"/><Relationship Id="rId4" Type="http://schemas.openxmlformats.org/officeDocument/2006/relationships/tags" Target="../tags/tag119.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slideMaster" Target="../slideMasters/slideMaster2.xml"/><Relationship Id="rId5" Type="http://schemas.openxmlformats.org/officeDocument/2006/relationships/tags" Target="../tags/tag130.xml"/><Relationship Id="rId4" Type="http://schemas.openxmlformats.org/officeDocument/2006/relationships/tags" Target="../tags/tag129.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133.xml"/><Relationship Id="rId7" Type="http://schemas.openxmlformats.org/officeDocument/2006/relationships/slideMaster" Target="../slideMasters/slideMaster2.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44.xml"/><Relationship Id="rId3" Type="http://schemas.openxmlformats.org/officeDocument/2006/relationships/tags" Target="../tags/tag139.xml"/><Relationship Id="rId7" Type="http://schemas.openxmlformats.org/officeDocument/2006/relationships/tags" Target="../tags/tag143.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 Id="rId5" Type="http://schemas.openxmlformats.org/officeDocument/2006/relationships/slideMaster" Target="../slideMasters/slideMaster2.xml"/><Relationship Id="rId4" Type="http://schemas.openxmlformats.org/officeDocument/2006/relationships/tags" Target="../tags/tag148.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54.xml"/><Relationship Id="rId7" Type="http://schemas.openxmlformats.org/officeDocument/2006/relationships/slideMaster" Target="../slideMasters/slideMaster2.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slideMaster" Target="../slideMasters/slideMaster1.xml"/><Relationship Id="rId5" Type="http://schemas.openxmlformats.org/officeDocument/2006/relationships/tags" Target="../tags/tag40.xml"/><Relationship Id="rId4" Type="http://schemas.openxmlformats.org/officeDocument/2006/relationships/tags" Target="../tags/tag39.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slideMaster" Target="../slideMasters/slideMaster2.xml"/><Relationship Id="rId5" Type="http://schemas.openxmlformats.org/officeDocument/2006/relationships/tags" Target="../tags/tag162.xml"/><Relationship Id="rId4" Type="http://schemas.openxmlformats.org/officeDocument/2006/relationships/tags" Target="../tags/tag161.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5" Type="http://schemas.openxmlformats.org/officeDocument/2006/relationships/slideMaster" Target="../slideMasters/slideMaster2.xml"/><Relationship Id="rId4" Type="http://schemas.openxmlformats.org/officeDocument/2006/relationships/tags" Target="../tags/tag166.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slideMaster" Target="../slideMasters/slideMaster2.xml"/><Relationship Id="rId5" Type="http://schemas.openxmlformats.org/officeDocument/2006/relationships/tags" Target="../tags/tag171.xml"/><Relationship Id="rId4" Type="http://schemas.openxmlformats.org/officeDocument/2006/relationships/tags" Target="../tags/tag170.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slideMaster" Target="../slideMasters/slideMaster1.xml"/><Relationship Id="rId5" Type="http://schemas.openxmlformats.org/officeDocument/2006/relationships/tags" Target="../tags/tag45.xml"/><Relationship Id="rId4" Type="http://schemas.openxmlformats.org/officeDocument/2006/relationships/tags" Target="../tags/tag4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48.xml"/><Relationship Id="rId7" Type="http://schemas.openxmlformats.org/officeDocument/2006/relationships/slideMaster" Target="../slideMasters/slideMaster1.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59.xml"/><Relationship Id="rId3" Type="http://schemas.openxmlformats.org/officeDocument/2006/relationships/tags" Target="../tags/tag54.xml"/><Relationship Id="rId7" Type="http://schemas.openxmlformats.org/officeDocument/2006/relationships/tags" Target="../tags/tag58.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5" Type="http://schemas.openxmlformats.org/officeDocument/2006/relationships/slideMaster" Target="../slideMasters/slideMaster1.xml"/><Relationship Id="rId4" Type="http://schemas.openxmlformats.org/officeDocument/2006/relationships/tags" Target="../tags/tag63.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9.xml"/><Relationship Id="rId7" Type="http://schemas.openxmlformats.org/officeDocument/2006/relationships/slideMaster" Target="../slideMasters/slideMaster1.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slideMaster" Target="../slideMasters/slideMaster1.xml"/><Relationship Id="rId5" Type="http://schemas.openxmlformats.org/officeDocument/2006/relationships/tags" Target="../tags/tag77.xml"/><Relationship Id="rId4" Type="http://schemas.openxmlformats.org/officeDocument/2006/relationships/tags" Target="../tags/tag7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2024/4/10</a:t>
            </a:fld>
            <a:endParaRPr lang="zh-CN" altLang="en-US"/>
          </a:p>
        </p:txBody>
      </p:sp>
      <p:sp>
        <p:nvSpPr>
          <p:cNvPr id="17" name="页脚占位符 16"/>
          <p:cNvSpPr>
            <a:spLocks noGrp="1"/>
          </p:cNvSpPr>
          <p:nvPr>
            <p:ph type="ftr" sz="quarter" idx="11"/>
            <p:custDataLst>
              <p:tags r:id="rId4"/>
            </p:custDataLst>
          </p:nvPr>
        </p:nvSpPr>
        <p:spPr>
          <a:xfrm>
            <a:off x="4116000" y="6314400"/>
            <a:ext cx="3960000" cy="316800"/>
          </a:xfrm>
        </p:spPr>
        <p:txBody>
          <a:bodyPr/>
          <a:lstStyle/>
          <a:p>
            <a:endParaRPr lang="zh-CN" altLang="en-US" dirty="0"/>
          </a:p>
        </p:txBody>
      </p:sp>
      <p:sp>
        <p:nvSpPr>
          <p:cNvPr id="18" name="灯片编号占位符 17"/>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2024/4/10</a:t>
            </a:fld>
            <a:endParaRPr lang="zh-CN" altLang="en-US"/>
          </a:p>
        </p:txBody>
      </p:sp>
      <p:sp>
        <p:nvSpPr>
          <p:cNvPr id="4" name="页脚占位符 3"/>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2024/4/10</a:t>
            </a:fld>
            <a:endParaRPr lang="zh-CN" altLang="en-US"/>
          </a:p>
        </p:txBody>
      </p:sp>
      <p:sp>
        <p:nvSpPr>
          <p:cNvPr id="4" name="页脚占位符 3"/>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2024/4/10</a:t>
            </a:fld>
            <a:endParaRPr lang="zh-CN" altLang="en-US"/>
          </a:p>
        </p:txBody>
      </p:sp>
      <p:sp>
        <p:nvSpPr>
          <p:cNvPr id="17" name="页脚占位符 16"/>
          <p:cNvSpPr>
            <a:spLocks noGrp="1"/>
          </p:cNvSpPr>
          <p:nvPr>
            <p:ph type="ftr" sz="quarter" idx="11"/>
            <p:custDataLst>
              <p:tags r:id="rId4"/>
            </p:custDataLst>
          </p:nvPr>
        </p:nvSpPr>
        <p:spPr>
          <a:xfrm>
            <a:off x="4116000" y="6314400"/>
            <a:ext cx="3960000" cy="316800"/>
          </a:xfrm>
        </p:spPr>
        <p:txBody>
          <a:bodyPr/>
          <a:lstStyle/>
          <a:p>
            <a:endParaRPr lang="zh-CN" altLang="en-US" dirty="0"/>
          </a:p>
        </p:txBody>
      </p:sp>
      <p:sp>
        <p:nvSpPr>
          <p:cNvPr id="18" name="灯片编号占位符 17"/>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dirty="0"/>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2024/4/10</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grpSp>
        <p:nvGrpSpPr>
          <p:cNvPr id="45" name="组合 44"/>
          <p:cNvGrpSpPr/>
          <p:nvPr userDrawn="1"/>
        </p:nvGrpSpPr>
        <p:grpSpPr>
          <a:xfrm>
            <a:off x="-1216025" y="4486275"/>
            <a:ext cx="2915920" cy="3907155"/>
            <a:chOff x="-6871" y="-1500"/>
            <a:chExt cx="15712" cy="21060"/>
          </a:xfrm>
        </p:grpSpPr>
        <p:sp>
          <p:nvSpPr>
            <p:cNvPr id="29" name="任意多边形 28"/>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userDrawn="1"/>
        </p:nvGrpSpPr>
        <p:grpSpPr>
          <a:xfrm flipH="1" flipV="1">
            <a:off x="10482580" y="-1617345"/>
            <a:ext cx="2916000" cy="3906000"/>
            <a:chOff x="-6871" y="-1500"/>
            <a:chExt cx="15712" cy="21060"/>
          </a:xfrm>
        </p:grpSpPr>
        <p:sp>
          <p:nvSpPr>
            <p:cNvPr id="8" name="任意多边形 7"/>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2024/4/10</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2024/4/10</a:t>
            </a:fld>
            <a:endParaRPr lang="zh-CN" altLang="en-US"/>
          </a:p>
        </p:txBody>
      </p:sp>
      <p:sp>
        <p:nvSpPr>
          <p:cNvPr id="6" name="页脚占位符 5"/>
          <p:cNvSpPr>
            <a:spLocks noGrp="1"/>
          </p:cNvSpPr>
          <p:nvPr>
            <p:ph type="ftr" sz="quarter" idx="11"/>
            <p:custDataLst>
              <p:tags r:id="rId5"/>
            </p:custDataLst>
          </p:nvPr>
        </p:nvSpPr>
        <p:spPr>
          <a:xfrm>
            <a:off x="4116000" y="6314400"/>
            <a:ext cx="3960000" cy="316800"/>
          </a:xfrm>
        </p:spPr>
        <p:txBody>
          <a:bodyPr/>
          <a:lstStyle/>
          <a:p>
            <a:endParaRPr lang="zh-CN" altLang="en-US"/>
          </a:p>
        </p:txBody>
      </p:sp>
      <p:sp>
        <p:nvSpPr>
          <p:cNvPr id="7" name="灯片编号占位符 6"/>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2024/4/10</a:t>
            </a:fld>
            <a:endParaRPr lang="zh-CN" altLang="en-US"/>
          </a:p>
        </p:txBody>
      </p:sp>
      <p:sp>
        <p:nvSpPr>
          <p:cNvPr id="8" name="页脚占位符 7"/>
          <p:cNvSpPr>
            <a:spLocks noGrp="1"/>
          </p:cNvSpPr>
          <p:nvPr>
            <p:ph type="ftr" sz="quarter" idx="11"/>
            <p:custDataLst>
              <p:tags r:id="rId7"/>
            </p:custDataLst>
          </p:nvPr>
        </p:nvSpPr>
        <p:spPr>
          <a:xfrm>
            <a:off x="4116000" y="6314400"/>
            <a:ext cx="3960000" cy="316800"/>
          </a:xfrm>
        </p:spPr>
        <p:txBody>
          <a:bodyPr/>
          <a:lstStyle/>
          <a:p>
            <a:endParaRPr lang="zh-CN" altLang="en-US"/>
          </a:p>
        </p:txBody>
      </p:sp>
      <p:sp>
        <p:nvSpPr>
          <p:cNvPr id="9" name="灯片编号占位符 8"/>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2024/4/10</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2024/4/10</a:t>
            </a:fld>
            <a:endParaRPr lang="zh-CN" altLang="en-US"/>
          </a:p>
        </p:txBody>
      </p:sp>
      <p:sp>
        <p:nvSpPr>
          <p:cNvPr id="3" name="页脚占位符 2"/>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4" name="灯片编号占位符 3"/>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2024/4/10</a:t>
            </a:fld>
            <a:endParaRPr lang="zh-CN" altLang="en-US" dirty="0"/>
          </a:p>
        </p:txBody>
      </p:sp>
      <p:sp>
        <p:nvSpPr>
          <p:cNvPr id="6" name="页脚占位符 5"/>
          <p:cNvSpPr>
            <a:spLocks noGrp="1"/>
          </p:cNvSpPr>
          <p:nvPr>
            <p:ph type="ftr" sz="quarter" idx="11"/>
            <p:custDataLst>
              <p:tags r:id="rId4"/>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5"/>
            </p:custDataLst>
          </p:nvPr>
        </p:nvSpPr>
        <p:spPr>
          <a:xfrm>
            <a:off x="8877600" y="6314400"/>
            <a:ext cx="2700000" cy="316800"/>
          </a:xfrm>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a:xfrm>
            <a:off x="608400" y="608400"/>
            <a:ext cx="10969200" cy="705600"/>
          </a:xfrm>
        </p:spPr>
        <p:txBody>
          <a:bodyPr/>
          <a:lstStyle>
            <a:lvl1pPr>
              <a:defRPr baseline="0"/>
            </a:lvl1pPr>
          </a:lstStyle>
          <a:p>
            <a:r>
              <a:rPr lang="zh-CN" altLang="en-US"/>
              <a:t>单击此处编辑母版标题样式</a:t>
            </a: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2024/4/10</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grpSp>
        <p:nvGrpSpPr>
          <p:cNvPr id="45" name="组合 44"/>
          <p:cNvGrpSpPr/>
          <p:nvPr userDrawn="1"/>
        </p:nvGrpSpPr>
        <p:grpSpPr>
          <a:xfrm>
            <a:off x="-1216025" y="4486275"/>
            <a:ext cx="2915920" cy="3907155"/>
            <a:chOff x="-6871" y="-1500"/>
            <a:chExt cx="15712" cy="21060"/>
          </a:xfrm>
        </p:grpSpPr>
        <p:sp>
          <p:nvSpPr>
            <p:cNvPr id="29" name="任意多边形 28"/>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userDrawn="1"/>
        </p:nvGrpSpPr>
        <p:grpSpPr>
          <a:xfrm flipH="1" flipV="1">
            <a:off x="10482580" y="-1617345"/>
            <a:ext cx="2916000" cy="3906000"/>
            <a:chOff x="-6871" y="-1500"/>
            <a:chExt cx="15712" cy="21060"/>
          </a:xfrm>
        </p:grpSpPr>
        <p:sp>
          <p:nvSpPr>
            <p:cNvPr id="8" name="任意多边形 7"/>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2024/4/10</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2024/4/10</a:t>
            </a:fld>
            <a:endParaRPr lang="zh-CN" altLang="en-US"/>
          </a:p>
        </p:txBody>
      </p:sp>
      <p:sp>
        <p:nvSpPr>
          <p:cNvPr id="4" name="页脚占位符 3"/>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2024/4/10</a:t>
            </a:fld>
            <a:endParaRPr lang="zh-CN" altLang="en-US"/>
          </a:p>
        </p:txBody>
      </p:sp>
      <p:sp>
        <p:nvSpPr>
          <p:cNvPr id="4" name="页脚占位符 3"/>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2024/4/10</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2024/4/10</a:t>
            </a:fld>
            <a:endParaRPr lang="zh-CN" altLang="en-US"/>
          </a:p>
        </p:txBody>
      </p:sp>
      <p:sp>
        <p:nvSpPr>
          <p:cNvPr id="6" name="页脚占位符 5"/>
          <p:cNvSpPr>
            <a:spLocks noGrp="1"/>
          </p:cNvSpPr>
          <p:nvPr>
            <p:ph type="ftr" sz="quarter" idx="11"/>
            <p:custDataLst>
              <p:tags r:id="rId5"/>
            </p:custDataLst>
          </p:nvPr>
        </p:nvSpPr>
        <p:spPr>
          <a:xfrm>
            <a:off x="4116000" y="6314400"/>
            <a:ext cx="3960000" cy="316800"/>
          </a:xfrm>
        </p:spPr>
        <p:txBody>
          <a:bodyPr/>
          <a:lstStyle/>
          <a:p>
            <a:endParaRPr lang="zh-CN" altLang="en-US"/>
          </a:p>
        </p:txBody>
      </p:sp>
      <p:sp>
        <p:nvSpPr>
          <p:cNvPr id="7" name="灯片编号占位符 6"/>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2024/4/10</a:t>
            </a:fld>
            <a:endParaRPr lang="zh-CN" altLang="en-US"/>
          </a:p>
        </p:txBody>
      </p:sp>
      <p:sp>
        <p:nvSpPr>
          <p:cNvPr id="8" name="页脚占位符 7"/>
          <p:cNvSpPr>
            <a:spLocks noGrp="1"/>
          </p:cNvSpPr>
          <p:nvPr>
            <p:ph type="ftr" sz="quarter" idx="11"/>
            <p:custDataLst>
              <p:tags r:id="rId7"/>
            </p:custDataLst>
          </p:nvPr>
        </p:nvSpPr>
        <p:spPr>
          <a:xfrm>
            <a:off x="4116000" y="6314400"/>
            <a:ext cx="3960000" cy="316800"/>
          </a:xfrm>
        </p:spPr>
        <p:txBody>
          <a:bodyPr/>
          <a:lstStyle/>
          <a:p>
            <a:endParaRPr lang="zh-CN" altLang="en-US"/>
          </a:p>
        </p:txBody>
      </p:sp>
      <p:sp>
        <p:nvSpPr>
          <p:cNvPr id="9" name="灯片编号占位符 8"/>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2024/4/10</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2024/4/10</a:t>
            </a:fld>
            <a:endParaRPr lang="zh-CN" altLang="en-US"/>
          </a:p>
        </p:txBody>
      </p:sp>
      <p:sp>
        <p:nvSpPr>
          <p:cNvPr id="3" name="页脚占位符 2"/>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4" name="灯片编号占位符 3"/>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2024/4/10</a:t>
            </a:fld>
            <a:endParaRPr lang="zh-CN" altLang="en-US" dirty="0"/>
          </a:p>
        </p:txBody>
      </p:sp>
      <p:sp>
        <p:nvSpPr>
          <p:cNvPr id="6" name="页脚占位符 5"/>
          <p:cNvSpPr>
            <a:spLocks noGrp="1"/>
          </p:cNvSpPr>
          <p:nvPr>
            <p:ph type="ftr" sz="quarter" idx="11"/>
            <p:custDataLst>
              <p:tags r:id="rId4"/>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5"/>
            </p:custDataLst>
          </p:nvPr>
        </p:nvSpPr>
        <p:spPr>
          <a:xfrm>
            <a:off x="8877600" y="6314400"/>
            <a:ext cx="2700000" cy="316800"/>
          </a:xfrm>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a:xfrm>
            <a:off x="608400" y="608400"/>
            <a:ext cx="10969200" cy="705600"/>
          </a:xfrm>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2024/4/10</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tags" Target="../tags/tag2.xml"/><Relationship Id="rId18" Type="http://schemas.openxmlformats.org/officeDocument/2006/relationships/tags" Target="../tags/tag7.xml"/><Relationship Id="rId26" Type="http://schemas.openxmlformats.org/officeDocument/2006/relationships/tags" Target="../tags/tag15.xml"/><Relationship Id="rId39" Type="http://schemas.openxmlformats.org/officeDocument/2006/relationships/tags" Target="../tags/tag28.xml"/><Relationship Id="rId21" Type="http://schemas.openxmlformats.org/officeDocument/2006/relationships/tags" Target="../tags/tag10.xml"/><Relationship Id="rId34" Type="http://schemas.openxmlformats.org/officeDocument/2006/relationships/tags" Target="../tags/tag2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tags" Target="../tags/tag5.xml"/><Relationship Id="rId20" Type="http://schemas.openxmlformats.org/officeDocument/2006/relationships/tags" Target="../tags/tag9.xml"/><Relationship Id="rId29" Type="http://schemas.openxmlformats.org/officeDocument/2006/relationships/tags" Target="../tags/tag18.xml"/><Relationship Id="rId41" Type="http://schemas.openxmlformats.org/officeDocument/2006/relationships/tags" Target="../tags/tag3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13.xml"/><Relationship Id="rId32" Type="http://schemas.openxmlformats.org/officeDocument/2006/relationships/tags" Target="../tags/tag21.xml"/><Relationship Id="rId37" Type="http://schemas.openxmlformats.org/officeDocument/2006/relationships/tags" Target="../tags/tag26.xml"/><Relationship Id="rId40" Type="http://schemas.openxmlformats.org/officeDocument/2006/relationships/tags" Target="../tags/tag29.xml"/><Relationship Id="rId5" Type="http://schemas.openxmlformats.org/officeDocument/2006/relationships/slideLayout" Target="../slideLayouts/slideLayout5.xml"/><Relationship Id="rId15" Type="http://schemas.openxmlformats.org/officeDocument/2006/relationships/tags" Target="../tags/tag4.xml"/><Relationship Id="rId23" Type="http://schemas.openxmlformats.org/officeDocument/2006/relationships/tags" Target="../tags/tag12.xml"/><Relationship Id="rId28" Type="http://schemas.openxmlformats.org/officeDocument/2006/relationships/tags" Target="../tags/tag17.xml"/><Relationship Id="rId36" Type="http://schemas.openxmlformats.org/officeDocument/2006/relationships/tags" Target="../tags/tag25.xml"/><Relationship Id="rId10" Type="http://schemas.openxmlformats.org/officeDocument/2006/relationships/slideLayout" Target="../slideLayouts/slideLayout10.xml"/><Relationship Id="rId19" Type="http://schemas.openxmlformats.org/officeDocument/2006/relationships/tags" Target="../tags/tag8.xml"/><Relationship Id="rId31" Type="http://schemas.openxmlformats.org/officeDocument/2006/relationships/tags" Target="../tags/tag2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 Id="rId22" Type="http://schemas.openxmlformats.org/officeDocument/2006/relationships/tags" Target="../tags/tag11.xml"/><Relationship Id="rId27" Type="http://schemas.openxmlformats.org/officeDocument/2006/relationships/tags" Target="../tags/tag16.xml"/><Relationship Id="rId30" Type="http://schemas.openxmlformats.org/officeDocument/2006/relationships/tags" Target="../tags/tag19.xml"/><Relationship Id="rId35" Type="http://schemas.openxmlformats.org/officeDocument/2006/relationships/tags" Target="../tags/tag24.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theme" Target="../theme/theme1.xml"/><Relationship Id="rId17" Type="http://schemas.openxmlformats.org/officeDocument/2006/relationships/tags" Target="../tags/tag6.xml"/><Relationship Id="rId25" Type="http://schemas.openxmlformats.org/officeDocument/2006/relationships/tags" Target="../tags/tag14.xml"/><Relationship Id="rId33" Type="http://schemas.openxmlformats.org/officeDocument/2006/relationships/tags" Target="../tags/tag22.xml"/><Relationship Id="rId38" Type="http://schemas.openxmlformats.org/officeDocument/2006/relationships/tags" Target="../tags/tag27.xml"/></Relationships>
</file>

<file path=ppt/slideMasters/_rels/slideMaster2.xml.rels><?xml version="1.0" encoding="UTF-8" standalone="yes"?>
<Relationships xmlns="http://schemas.openxmlformats.org/package/2006/relationships"><Relationship Id="rId13" Type="http://schemas.openxmlformats.org/officeDocument/2006/relationships/tags" Target="../tags/tag87.xml"/><Relationship Id="rId18" Type="http://schemas.openxmlformats.org/officeDocument/2006/relationships/tags" Target="../tags/tag92.xml"/><Relationship Id="rId26" Type="http://schemas.openxmlformats.org/officeDocument/2006/relationships/tags" Target="../tags/tag100.xml"/><Relationship Id="rId39" Type="http://schemas.openxmlformats.org/officeDocument/2006/relationships/tags" Target="../tags/tag113.xml"/><Relationship Id="rId21" Type="http://schemas.openxmlformats.org/officeDocument/2006/relationships/tags" Target="../tags/tag95.xml"/><Relationship Id="rId34" Type="http://schemas.openxmlformats.org/officeDocument/2006/relationships/tags" Target="../tags/tag108.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tags" Target="../tags/tag90.xml"/><Relationship Id="rId20" Type="http://schemas.openxmlformats.org/officeDocument/2006/relationships/tags" Target="../tags/tag94.xml"/><Relationship Id="rId29" Type="http://schemas.openxmlformats.org/officeDocument/2006/relationships/tags" Target="../tags/tag103.xml"/><Relationship Id="rId41" Type="http://schemas.openxmlformats.org/officeDocument/2006/relationships/tags" Target="../tags/tag115.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98.xml"/><Relationship Id="rId32" Type="http://schemas.openxmlformats.org/officeDocument/2006/relationships/tags" Target="../tags/tag106.xml"/><Relationship Id="rId37" Type="http://schemas.openxmlformats.org/officeDocument/2006/relationships/tags" Target="../tags/tag111.xml"/><Relationship Id="rId40" Type="http://schemas.openxmlformats.org/officeDocument/2006/relationships/tags" Target="../tags/tag114.xml"/><Relationship Id="rId5" Type="http://schemas.openxmlformats.org/officeDocument/2006/relationships/slideLayout" Target="../slideLayouts/slideLayout16.xml"/><Relationship Id="rId15" Type="http://schemas.openxmlformats.org/officeDocument/2006/relationships/tags" Target="../tags/tag89.xml"/><Relationship Id="rId23" Type="http://schemas.openxmlformats.org/officeDocument/2006/relationships/tags" Target="../tags/tag97.xml"/><Relationship Id="rId28" Type="http://schemas.openxmlformats.org/officeDocument/2006/relationships/tags" Target="../tags/tag102.xml"/><Relationship Id="rId36" Type="http://schemas.openxmlformats.org/officeDocument/2006/relationships/tags" Target="../tags/tag110.xml"/><Relationship Id="rId10" Type="http://schemas.openxmlformats.org/officeDocument/2006/relationships/slideLayout" Target="../slideLayouts/slideLayout21.xml"/><Relationship Id="rId19" Type="http://schemas.openxmlformats.org/officeDocument/2006/relationships/tags" Target="../tags/tag93.xml"/><Relationship Id="rId31" Type="http://schemas.openxmlformats.org/officeDocument/2006/relationships/tags" Target="../tags/tag105.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88.xml"/><Relationship Id="rId22" Type="http://schemas.openxmlformats.org/officeDocument/2006/relationships/tags" Target="../tags/tag96.xml"/><Relationship Id="rId27" Type="http://schemas.openxmlformats.org/officeDocument/2006/relationships/tags" Target="../tags/tag101.xml"/><Relationship Id="rId30" Type="http://schemas.openxmlformats.org/officeDocument/2006/relationships/tags" Target="../tags/tag104.xml"/><Relationship Id="rId35" Type="http://schemas.openxmlformats.org/officeDocument/2006/relationships/tags" Target="../tags/tag109.xml"/><Relationship Id="rId8" Type="http://schemas.openxmlformats.org/officeDocument/2006/relationships/slideLayout" Target="../slideLayouts/slideLayout19.xml"/><Relationship Id="rId3" Type="http://schemas.openxmlformats.org/officeDocument/2006/relationships/slideLayout" Target="../slideLayouts/slideLayout14.xml"/><Relationship Id="rId12" Type="http://schemas.openxmlformats.org/officeDocument/2006/relationships/theme" Target="../theme/theme2.xml"/><Relationship Id="rId17" Type="http://schemas.openxmlformats.org/officeDocument/2006/relationships/tags" Target="../tags/tag91.xml"/><Relationship Id="rId25" Type="http://schemas.openxmlformats.org/officeDocument/2006/relationships/tags" Target="../tags/tag99.xml"/><Relationship Id="rId33" Type="http://schemas.openxmlformats.org/officeDocument/2006/relationships/tags" Target="../tags/tag107.xml"/><Relationship Id="rId38" Type="http://schemas.openxmlformats.org/officeDocument/2006/relationships/tags" Target="../tags/tag1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2024/4/10</a:t>
            </a:fld>
            <a:endParaRPr lang="zh-CN" altLang="en-US"/>
          </a:p>
        </p:txBody>
      </p:sp>
      <p:grpSp>
        <p:nvGrpSpPr>
          <p:cNvPr id="45" name="组合 44"/>
          <p:cNvGrpSpPr/>
          <p:nvPr userDrawn="1"/>
        </p:nvGrpSpPr>
        <p:grpSpPr>
          <a:xfrm>
            <a:off x="-2824480" y="1210945"/>
            <a:ext cx="6750000" cy="9043200"/>
            <a:chOff x="-6871" y="-1500"/>
            <a:chExt cx="15712" cy="21060"/>
          </a:xfrm>
        </p:grpSpPr>
        <p:sp>
          <p:nvSpPr>
            <p:cNvPr id="29" name="任意多边形 28"/>
            <p:cNvSpPr/>
            <p:nvPr>
              <p:custDataLst>
                <p:tags r:id="rId28"/>
              </p:custDataLst>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custDataLst>
                <p:tags r:id="rId29"/>
              </p:custDataLst>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custDataLst>
                <p:tags r:id="rId30"/>
              </p:custDataLst>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custDataLst>
                <p:tags r:id="rId31"/>
              </p:custDataLst>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custDataLst>
                <p:tags r:id="rId32"/>
              </p:custDataLst>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custDataLst>
                <p:tags r:id="rId33"/>
              </p:custDataLst>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custDataLst>
                <p:tags r:id="rId34"/>
              </p:custDataLst>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custDataLst>
                <p:tags r:id="rId35"/>
              </p:custDataLst>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custDataLst>
                <p:tags r:id="rId36"/>
              </p:custDataLst>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custDataLst>
                <p:tags r:id="rId37"/>
              </p:custDataLst>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custDataLst>
                <p:tags r:id="rId38"/>
              </p:custDataLst>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custDataLst>
                <p:tags r:id="rId39"/>
              </p:custDataLst>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custDataLst>
                <p:tags r:id="rId40"/>
              </p:custDataLst>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41"/>
              </p:custDataLst>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nvGrpSpPr>
        <p:grpSpPr>
          <a:xfrm flipH="1" flipV="1">
            <a:off x="8304735" y="-3485515"/>
            <a:ext cx="6750430" cy="9043200"/>
            <a:chOff x="-6871" y="-1500"/>
            <a:chExt cx="15713" cy="21060"/>
          </a:xfrm>
        </p:grpSpPr>
        <p:sp>
          <p:nvSpPr>
            <p:cNvPr id="16" name="任意多边形 15"/>
            <p:cNvSpPr/>
            <p:nvPr>
              <p:custDataLst>
                <p:tags r:id="rId15"/>
              </p:custDataLst>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custDataLst>
                <p:tags r:id="rId16"/>
              </p:custDataLst>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custDataLst>
                <p:tags r:id="rId17"/>
              </p:custDataLst>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custDataLst>
                <p:tags r:id="rId18"/>
              </p:custDataLst>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custDataLst>
                <p:tags r:id="rId19"/>
              </p:custDataLst>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custDataLst>
                <p:tags r:id="rId20"/>
              </p:custDataLst>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custDataLst>
                <p:tags r:id="rId21"/>
              </p:custDataLst>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custDataLst>
                <p:tags r:id="rId22"/>
              </p:custDataLst>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custDataLst>
                <p:tags r:id="rId23"/>
              </p:custDataLst>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custDataLst>
                <p:tags r:id="rId24"/>
              </p:custDataLst>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custDataLst>
                <p:tags r:id="rId25"/>
              </p:custDataLst>
            </p:nvPr>
          </p:nvSpPr>
          <p:spPr>
            <a:xfrm>
              <a:off x="1566" y="10126"/>
              <a:ext cx="541" cy="54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custDataLst>
                <p:tags r:id="rId26"/>
              </p:custDataLst>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custDataLst>
                <p:tags r:id="rId27"/>
              </p:custDataLst>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2024/4/10</a:t>
            </a:fld>
            <a:endParaRPr lang="zh-CN" altLang="en-US"/>
          </a:p>
        </p:txBody>
      </p:sp>
      <p:grpSp>
        <p:nvGrpSpPr>
          <p:cNvPr id="45" name="组合 44"/>
          <p:cNvGrpSpPr/>
          <p:nvPr userDrawn="1"/>
        </p:nvGrpSpPr>
        <p:grpSpPr>
          <a:xfrm>
            <a:off x="-2824480" y="1210945"/>
            <a:ext cx="6750000" cy="9043200"/>
            <a:chOff x="-6871" y="-1500"/>
            <a:chExt cx="15712" cy="21060"/>
          </a:xfrm>
        </p:grpSpPr>
        <p:sp>
          <p:nvSpPr>
            <p:cNvPr id="29" name="任意多边形 28"/>
            <p:cNvSpPr/>
            <p:nvPr>
              <p:custDataLst>
                <p:tags r:id="rId28"/>
              </p:custDataLst>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custDataLst>
                <p:tags r:id="rId29"/>
              </p:custDataLst>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custDataLst>
                <p:tags r:id="rId30"/>
              </p:custDataLst>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custDataLst>
                <p:tags r:id="rId31"/>
              </p:custDataLst>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custDataLst>
                <p:tags r:id="rId32"/>
              </p:custDataLst>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custDataLst>
                <p:tags r:id="rId33"/>
              </p:custDataLst>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custDataLst>
                <p:tags r:id="rId34"/>
              </p:custDataLst>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custDataLst>
                <p:tags r:id="rId35"/>
              </p:custDataLst>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custDataLst>
                <p:tags r:id="rId36"/>
              </p:custDataLst>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custDataLst>
                <p:tags r:id="rId37"/>
              </p:custDataLst>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custDataLst>
                <p:tags r:id="rId38"/>
              </p:custDataLst>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custDataLst>
                <p:tags r:id="rId39"/>
              </p:custDataLst>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custDataLst>
                <p:tags r:id="rId40"/>
              </p:custDataLst>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41"/>
              </p:custDataLst>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nvGrpSpPr>
        <p:grpSpPr>
          <a:xfrm flipH="1" flipV="1">
            <a:off x="8304735" y="-3485515"/>
            <a:ext cx="6750430" cy="9043200"/>
            <a:chOff x="-6871" y="-1500"/>
            <a:chExt cx="15713" cy="21060"/>
          </a:xfrm>
        </p:grpSpPr>
        <p:sp>
          <p:nvSpPr>
            <p:cNvPr id="16" name="任意多边形 15"/>
            <p:cNvSpPr/>
            <p:nvPr>
              <p:custDataLst>
                <p:tags r:id="rId15"/>
              </p:custDataLst>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custDataLst>
                <p:tags r:id="rId16"/>
              </p:custDataLst>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custDataLst>
                <p:tags r:id="rId17"/>
              </p:custDataLst>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custDataLst>
                <p:tags r:id="rId18"/>
              </p:custDataLst>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custDataLst>
                <p:tags r:id="rId19"/>
              </p:custDataLst>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custDataLst>
                <p:tags r:id="rId20"/>
              </p:custDataLst>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custDataLst>
                <p:tags r:id="rId21"/>
              </p:custDataLst>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custDataLst>
                <p:tags r:id="rId22"/>
              </p:custDataLst>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custDataLst>
                <p:tags r:id="rId23"/>
              </p:custDataLst>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custDataLst>
                <p:tags r:id="rId24"/>
              </p:custDataLst>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custDataLst>
                <p:tags r:id="rId25"/>
              </p:custDataLst>
            </p:nvPr>
          </p:nvSpPr>
          <p:spPr>
            <a:xfrm>
              <a:off x="1566" y="10126"/>
              <a:ext cx="541" cy="54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custDataLst>
                <p:tags r:id="rId26"/>
              </p:custDataLst>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custDataLst>
                <p:tags r:id="rId27"/>
              </p:custDataLst>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3"/>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3.xml"/><Relationship Id="rId1" Type="http://schemas.openxmlformats.org/officeDocument/2006/relationships/tags" Target="../tags/tag17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19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193.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tags" Target="../tags/tag19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6.xml"/><Relationship Id="rId1" Type="http://schemas.openxmlformats.org/officeDocument/2006/relationships/tags" Target="../tags/tag19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8.xml"/><Relationship Id="rId1" Type="http://schemas.openxmlformats.org/officeDocument/2006/relationships/tags" Target="../tags/tag19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0.xml"/><Relationship Id="rId1" Type="http://schemas.openxmlformats.org/officeDocument/2006/relationships/tags" Target="../tags/tag19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2.xml"/><Relationship Id="rId1" Type="http://schemas.openxmlformats.org/officeDocument/2006/relationships/tags" Target="../tags/tag20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4.xml"/><Relationship Id="rId1" Type="http://schemas.openxmlformats.org/officeDocument/2006/relationships/tags" Target="../tags/tag203.xml"/></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76.xml"/><Relationship Id="rId7" Type="http://schemas.openxmlformats.org/officeDocument/2006/relationships/image" Target="../media/image3.png"/><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image" Target="../media/image2.png"/><Relationship Id="rId5" Type="http://schemas.openxmlformats.org/officeDocument/2006/relationships/slideLayout" Target="../slideLayouts/slideLayout2.xml"/><Relationship Id="rId4" Type="http://schemas.openxmlformats.org/officeDocument/2006/relationships/tags" Target="../tags/tag177.xml"/><Relationship Id="rId9" Type="http://schemas.openxmlformats.org/officeDocument/2006/relationships/image" Target="../media/image5.svg"/></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slideLayout" Target="../slideLayouts/slideLayout13.xml"/><Relationship Id="rId7" Type="http://schemas.openxmlformats.org/officeDocument/2006/relationships/image" Target="../media/image23.wmf"/><Relationship Id="rId2" Type="http://schemas.openxmlformats.org/officeDocument/2006/relationships/tags" Target="../tags/tag205.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24.wm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9.xml"/><Relationship Id="rId1" Type="http://schemas.openxmlformats.org/officeDocument/2006/relationships/tags" Target="../tags/tag178.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80.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8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18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183.xml"/></Relationships>
</file>

<file path=ppt/slides/_rels/slide8.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tags" Target="../tags/tag186.xml"/><Relationship Id="rId7" Type="http://schemas.openxmlformats.org/officeDocument/2006/relationships/image" Target="../media/image13.jpeg"/><Relationship Id="rId2" Type="http://schemas.openxmlformats.org/officeDocument/2006/relationships/tags" Target="../tags/tag185.xml"/><Relationship Id="rId1" Type="http://schemas.openxmlformats.org/officeDocument/2006/relationships/tags" Target="../tags/tag184.xml"/><Relationship Id="rId6" Type="http://schemas.openxmlformats.org/officeDocument/2006/relationships/slideLayout" Target="../slideLayouts/slideLayout2.xml"/><Relationship Id="rId5" Type="http://schemas.openxmlformats.org/officeDocument/2006/relationships/tags" Target="../tags/tag188.xml"/><Relationship Id="rId10" Type="http://schemas.openxmlformats.org/officeDocument/2006/relationships/image" Target="../media/image16.jpeg"/><Relationship Id="rId4" Type="http://schemas.openxmlformats.org/officeDocument/2006/relationships/tags" Target="../tags/tag187.xml"/><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截屏2024-03-21 下午3.01.27"/>
          <p:cNvPicPr>
            <a:picLocks noChangeAspect="1"/>
          </p:cNvPicPr>
          <p:nvPr/>
        </p:nvPicPr>
        <p:blipFill>
          <a:blip r:embed="rId4"/>
          <a:srcRect r="2370"/>
          <a:stretch>
            <a:fillRect/>
          </a:stretch>
        </p:blipFill>
        <p:spPr>
          <a:xfrm>
            <a:off x="3204845" y="2830195"/>
            <a:ext cx="5755005" cy="3317875"/>
          </a:xfrm>
          <a:prstGeom prst="rect">
            <a:avLst/>
          </a:prstGeom>
        </p:spPr>
      </p:pic>
      <p:sp>
        <p:nvSpPr>
          <p:cNvPr id="251" name="圆角矩形 250"/>
          <p:cNvSpPr/>
          <p:nvPr/>
        </p:nvSpPr>
        <p:spPr>
          <a:xfrm>
            <a:off x="3437255" y="2217420"/>
            <a:ext cx="5468620" cy="549275"/>
          </a:xfrm>
          <a:prstGeom prst="roundRect">
            <a:avLst>
              <a:gd name="adj" fmla="val 50000"/>
            </a:avLst>
          </a:prstGeom>
          <a:solidFill>
            <a:srgbClr val="238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sym typeface="+mn-ea"/>
              </a:rPr>
              <a:t>Changsha, China, 15-19 April, 2024</a:t>
            </a:r>
          </a:p>
        </p:txBody>
      </p:sp>
      <p:sp>
        <p:nvSpPr>
          <p:cNvPr id="21" name="任意多边形 20"/>
          <p:cNvSpPr/>
          <p:nvPr/>
        </p:nvSpPr>
        <p:spPr>
          <a:xfrm>
            <a:off x="9435465" y="-259715"/>
            <a:ext cx="8205470" cy="5611495"/>
          </a:xfrm>
          <a:custGeom>
            <a:avLst/>
            <a:gdLst>
              <a:gd name="connisteX0" fmla="*/ 0 w 8205450"/>
              <a:gd name="connsiteY0" fmla="*/ 0 h 5611609"/>
              <a:gd name="connisteX1" fmla="*/ 1650365 w 8205450"/>
              <a:gd name="connsiteY1" fmla="*/ 698500 h 5611609"/>
              <a:gd name="connisteX2" fmla="*/ 1840865 w 8205450"/>
              <a:gd name="connsiteY2" fmla="*/ 1917700 h 5611609"/>
              <a:gd name="connisteX3" fmla="*/ 3098165 w 8205450"/>
              <a:gd name="connsiteY3" fmla="*/ 2247900 h 5611609"/>
              <a:gd name="connisteX4" fmla="*/ 3123565 w 8205450"/>
              <a:gd name="connsiteY4" fmla="*/ 3606800 h 5611609"/>
              <a:gd name="connisteX5" fmla="*/ 4444365 w 8205450"/>
              <a:gd name="connsiteY5" fmla="*/ 3911600 h 5611609"/>
              <a:gd name="connisteX6" fmla="*/ 4634865 w 8205450"/>
              <a:gd name="connsiteY6" fmla="*/ 5384800 h 5611609"/>
              <a:gd name="connisteX7" fmla="*/ 6844665 w 8205450"/>
              <a:gd name="connsiteY7" fmla="*/ 5270500 h 5611609"/>
              <a:gd name="connisteX8" fmla="*/ 7898765 w 8205450"/>
              <a:gd name="connsiteY8" fmla="*/ 5486400 h 5611609"/>
              <a:gd name="connisteX9" fmla="*/ 2348865 w 8205450"/>
              <a:gd name="connsiteY9" fmla="*/ 5537200 h 5611609"/>
              <a:gd name="connisteX10" fmla="*/ -736600 w 8205450"/>
              <a:gd name="connsiteY10" fmla="*/ 4635500 h 561160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8205451" h="5611610">
                <a:moveTo>
                  <a:pt x="0" y="0"/>
                </a:moveTo>
                <a:cubicBezTo>
                  <a:pt x="326390" y="115570"/>
                  <a:pt x="1282065" y="314960"/>
                  <a:pt x="1650365" y="698500"/>
                </a:cubicBezTo>
                <a:cubicBezTo>
                  <a:pt x="2018665" y="1082040"/>
                  <a:pt x="1551305" y="1607820"/>
                  <a:pt x="1840865" y="1917700"/>
                </a:cubicBezTo>
                <a:cubicBezTo>
                  <a:pt x="2130425" y="2227580"/>
                  <a:pt x="2841625" y="1910080"/>
                  <a:pt x="3098165" y="2247900"/>
                </a:cubicBezTo>
                <a:cubicBezTo>
                  <a:pt x="3354705" y="2585720"/>
                  <a:pt x="2854325" y="3274060"/>
                  <a:pt x="3123565" y="3606800"/>
                </a:cubicBezTo>
                <a:cubicBezTo>
                  <a:pt x="3392805" y="3939540"/>
                  <a:pt x="4142105" y="3556000"/>
                  <a:pt x="4444365" y="3911600"/>
                </a:cubicBezTo>
                <a:cubicBezTo>
                  <a:pt x="4746625" y="4267200"/>
                  <a:pt x="4154805" y="5113020"/>
                  <a:pt x="4634865" y="5384800"/>
                </a:cubicBezTo>
                <a:cubicBezTo>
                  <a:pt x="5114925" y="5656580"/>
                  <a:pt x="6191885" y="5250180"/>
                  <a:pt x="6844665" y="5270500"/>
                </a:cubicBezTo>
                <a:cubicBezTo>
                  <a:pt x="7497445" y="5290820"/>
                  <a:pt x="8797925" y="5433060"/>
                  <a:pt x="7898765" y="5486400"/>
                </a:cubicBezTo>
                <a:cubicBezTo>
                  <a:pt x="6999605" y="5539740"/>
                  <a:pt x="4076065" y="5707380"/>
                  <a:pt x="2348865" y="5537200"/>
                </a:cubicBezTo>
              </a:path>
            </a:pathLst>
          </a:custGeom>
          <a:noFill/>
          <a:ln w="5080">
            <a:solidFill>
              <a:schemeClr val="bg1">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7739380" y="6358255"/>
            <a:ext cx="4124325" cy="143510"/>
            <a:chOff x="12188" y="10013"/>
            <a:chExt cx="6495" cy="226"/>
          </a:xfrm>
          <a:solidFill>
            <a:schemeClr val="bg1">
              <a:lumMod val="75000"/>
            </a:schemeClr>
          </a:solidFill>
        </p:grpSpPr>
        <p:sp>
          <p:nvSpPr>
            <p:cNvPr id="69" name="椭圆 68"/>
            <p:cNvSpPr/>
            <p:nvPr/>
          </p:nvSpPr>
          <p:spPr>
            <a:xfrm>
              <a:off x="12188" y="10115"/>
              <a:ext cx="23" cy="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12522" y="10109"/>
              <a:ext cx="34" cy="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2867" y="10104"/>
              <a:ext cx="45" cy="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3223" y="10098"/>
              <a:ext cx="56" cy="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3590" y="10092"/>
              <a:ext cx="68" cy="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3969" y="10087"/>
              <a:ext cx="79" cy="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4359" y="10081"/>
              <a:ext cx="90" cy="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4760" y="10075"/>
              <a:ext cx="102" cy="1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15173" y="10070"/>
              <a:ext cx="113" cy="1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5597" y="10064"/>
              <a:ext cx="124" cy="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16032" y="10058"/>
              <a:ext cx="136" cy="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16479" y="10047"/>
              <a:ext cx="158" cy="1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16948" y="10039"/>
              <a:ext cx="175" cy="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17434" y="10030"/>
              <a:ext cx="192" cy="1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17937" y="10022"/>
              <a:ext cx="209" cy="2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8457" y="10013"/>
              <a:ext cx="226" cy="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flipH="1">
            <a:off x="325120" y="327660"/>
            <a:ext cx="4124325" cy="143510"/>
            <a:chOff x="12188" y="10013"/>
            <a:chExt cx="6495" cy="226"/>
          </a:xfrm>
          <a:solidFill>
            <a:schemeClr val="bg1">
              <a:lumMod val="75000"/>
            </a:schemeClr>
          </a:solidFill>
        </p:grpSpPr>
        <p:sp>
          <p:nvSpPr>
            <p:cNvPr id="87" name="椭圆 86"/>
            <p:cNvSpPr/>
            <p:nvPr/>
          </p:nvSpPr>
          <p:spPr>
            <a:xfrm>
              <a:off x="12188" y="10115"/>
              <a:ext cx="23" cy="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2522" y="10109"/>
              <a:ext cx="34" cy="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12867" y="10104"/>
              <a:ext cx="45" cy="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13223" y="10098"/>
              <a:ext cx="56" cy="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13590" y="10092"/>
              <a:ext cx="68" cy="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13969" y="10087"/>
              <a:ext cx="79" cy="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4359" y="10081"/>
              <a:ext cx="90" cy="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4760" y="10075"/>
              <a:ext cx="102" cy="1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15173" y="10070"/>
              <a:ext cx="113" cy="1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5597" y="10064"/>
              <a:ext cx="124" cy="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16032" y="10058"/>
              <a:ext cx="136" cy="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16479" y="10047"/>
              <a:ext cx="158" cy="1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16948" y="10039"/>
              <a:ext cx="175" cy="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17434" y="10030"/>
              <a:ext cx="192" cy="1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17937" y="10022"/>
              <a:ext cx="209" cy="2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18457" y="10013"/>
              <a:ext cx="226" cy="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103"/>
          <p:cNvGrpSpPr/>
          <p:nvPr/>
        </p:nvGrpSpPr>
        <p:grpSpPr>
          <a:xfrm>
            <a:off x="8726170" y="6062980"/>
            <a:ext cx="3133725" cy="111760"/>
            <a:chOff x="12188" y="10039"/>
            <a:chExt cx="4935" cy="176"/>
          </a:xfrm>
          <a:solidFill>
            <a:schemeClr val="bg1">
              <a:lumMod val="75000"/>
            </a:schemeClr>
          </a:solidFill>
        </p:grpSpPr>
        <p:sp>
          <p:nvSpPr>
            <p:cNvPr id="105" name="椭圆 104"/>
            <p:cNvSpPr/>
            <p:nvPr/>
          </p:nvSpPr>
          <p:spPr>
            <a:xfrm>
              <a:off x="12188" y="10115"/>
              <a:ext cx="23" cy="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2522" y="10109"/>
              <a:ext cx="34" cy="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12867" y="10104"/>
              <a:ext cx="45" cy="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13223" y="10098"/>
              <a:ext cx="56" cy="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3590" y="10092"/>
              <a:ext cx="68" cy="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13969" y="10087"/>
              <a:ext cx="79" cy="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14359" y="10081"/>
              <a:ext cx="90" cy="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14760" y="10075"/>
              <a:ext cx="102" cy="1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15173" y="10070"/>
              <a:ext cx="113" cy="1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15597" y="10064"/>
              <a:ext cx="124" cy="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16032" y="10058"/>
              <a:ext cx="136" cy="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16479" y="10047"/>
              <a:ext cx="158" cy="1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16948" y="10039"/>
              <a:ext cx="175" cy="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flipH="1">
            <a:off x="346710" y="671830"/>
            <a:ext cx="3133725" cy="111760"/>
            <a:chOff x="12188" y="10039"/>
            <a:chExt cx="4935" cy="176"/>
          </a:xfrm>
          <a:solidFill>
            <a:schemeClr val="bg1">
              <a:lumMod val="75000"/>
            </a:schemeClr>
          </a:solidFill>
        </p:grpSpPr>
        <p:sp>
          <p:nvSpPr>
            <p:cNvPr id="122" name="椭圆 121"/>
            <p:cNvSpPr/>
            <p:nvPr/>
          </p:nvSpPr>
          <p:spPr>
            <a:xfrm>
              <a:off x="12188" y="10115"/>
              <a:ext cx="23" cy="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12522" y="10109"/>
              <a:ext cx="34" cy="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12867" y="10104"/>
              <a:ext cx="45" cy="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13223" y="10098"/>
              <a:ext cx="56" cy="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13590" y="10092"/>
              <a:ext cx="68" cy="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13969" y="10087"/>
              <a:ext cx="79" cy="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14359" y="10081"/>
              <a:ext cx="90" cy="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14760" y="10075"/>
              <a:ext cx="102" cy="1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15173" y="10070"/>
              <a:ext cx="113" cy="1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15597" y="10064"/>
              <a:ext cx="124" cy="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16032" y="10058"/>
              <a:ext cx="136" cy="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16479" y="10047"/>
              <a:ext cx="158" cy="1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16948" y="10039"/>
              <a:ext cx="175" cy="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5" name="组合 134"/>
          <p:cNvGrpSpPr/>
          <p:nvPr/>
        </p:nvGrpSpPr>
        <p:grpSpPr>
          <a:xfrm>
            <a:off x="-3258820" y="-12631420"/>
            <a:ext cx="6750000" cy="9043200"/>
            <a:chOff x="-6871" y="-1500"/>
            <a:chExt cx="15712" cy="21060"/>
          </a:xfrm>
        </p:grpSpPr>
        <p:sp>
          <p:nvSpPr>
            <p:cNvPr id="136" name="任意多边形 135"/>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645FE8">
                    <a:alpha val="20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45FE8"/>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645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4340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2901" y="4012"/>
              <a:ext cx="332" cy="332"/>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517" y="2608"/>
              <a:ext cx="332" cy="332"/>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1188" y="4012"/>
              <a:ext cx="164" cy="164"/>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3550" y="5404"/>
              <a:ext cx="219" cy="219"/>
            </a:xfrm>
            <a:prstGeom prst="ellipse">
              <a:avLst/>
            </a:prstGeom>
            <a:solidFill>
              <a:srgbClr val="8E8AE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5201" y="8526"/>
              <a:ext cx="506" cy="506"/>
            </a:xfrm>
            <a:prstGeom prst="ellipse">
              <a:avLst/>
            </a:prstGeom>
            <a:solidFill>
              <a:srgbClr val="B3B1F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7576" y="9754"/>
              <a:ext cx="332" cy="332"/>
            </a:xfrm>
            <a:prstGeom prst="ellipse">
              <a:avLst/>
            </a:prstGeom>
            <a:solidFill>
              <a:srgbClr val="9592E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7357" y="8661"/>
              <a:ext cx="219" cy="219"/>
            </a:xfrm>
            <a:prstGeom prst="ellipse">
              <a:avLst/>
            </a:prstGeom>
            <a:solidFill>
              <a:srgbClr val="8E8AE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p:cNvGrpSpPr/>
          <p:nvPr/>
        </p:nvGrpSpPr>
        <p:grpSpPr>
          <a:xfrm flipH="1" flipV="1">
            <a:off x="7752921" y="-17668875"/>
            <a:ext cx="6748574" cy="9044940"/>
            <a:chOff x="-6871" y="-1500"/>
            <a:chExt cx="15713" cy="21060"/>
          </a:xfrm>
        </p:grpSpPr>
        <p:sp>
          <p:nvSpPr>
            <p:cNvPr id="151" name="任意多边形 150"/>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645FE8">
                    <a:alpha val="20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151"/>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45FE8"/>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任意多边形 152"/>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645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4340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2901" y="4012"/>
              <a:ext cx="332" cy="332"/>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517" y="2608"/>
              <a:ext cx="332" cy="332"/>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1188" y="4012"/>
              <a:ext cx="164" cy="164"/>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a:off x="3550" y="5404"/>
              <a:ext cx="219" cy="219"/>
            </a:xfrm>
            <a:prstGeom prst="ellipse">
              <a:avLst/>
            </a:prstGeom>
            <a:solidFill>
              <a:srgbClr val="8E8AE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5201" y="8526"/>
              <a:ext cx="506" cy="506"/>
            </a:xfrm>
            <a:prstGeom prst="ellipse">
              <a:avLst/>
            </a:prstGeom>
            <a:solidFill>
              <a:srgbClr val="B3B1F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a:off x="7576" y="9754"/>
              <a:ext cx="332" cy="332"/>
            </a:xfrm>
            <a:prstGeom prst="ellipse">
              <a:avLst/>
            </a:prstGeom>
            <a:solidFill>
              <a:srgbClr val="9592E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1973" y="10038"/>
              <a:ext cx="404" cy="404"/>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7357" y="8661"/>
              <a:ext cx="219" cy="219"/>
            </a:xfrm>
            <a:prstGeom prst="ellipse">
              <a:avLst/>
            </a:prstGeom>
            <a:solidFill>
              <a:srgbClr val="8E8AE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副标题 2"/>
          <p:cNvSpPr>
            <a:spLocks noGrp="1"/>
          </p:cNvSpPr>
          <p:nvPr>
            <p:ph type="subTitle" idx="1"/>
            <p:custDataLst>
              <p:tags r:id="rId2"/>
            </p:custDataLst>
          </p:nvPr>
        </p:nvSpPr>
        <p:spPr>
          <a:xfrm>
            <a:off x="2284730" y="814070"/>
            <a:ext cx="7776845" cy="546100"/>
          </a:xfrm>
        </p:spPr>
        <p:txBody>
          <a:bodyPr/>
          <a:lstStyle/>
          <a:p>
            <a:pPr lvl="0" algn="ctr"/>
            <a:r>
              <a:rPr lang="en-US" altLang="zh-CN" b="1" dirty="0">
                <a:solidFill>
                  <a:schemeClr val="accent1">
                    <a:lumMod val="75000"/>
                  </a:schemeClr>
                </a:solidFill>
              </a:rPr>
              <a:t>CF3 has </a:t>
            </a:r>
            <a:r>
              <a:rPr lang="en-GB" altLang="zh-CN" b="1" dirty="0">
                <a:solidFill>
                  <a:schemeClr val="accent1">
                    <a:lumMod val="75000"/>
                  </a:schemeClr>
                </a:solidFill>
              </a:rPr>
              <a:t>the pleasure of welcoming you to</a:t>
            </a:r>
          </a:p>
        </p:txBody>
      </p:sp>
      <p:sp>
        <p:nvSpPr>
          <p:cNvPr id="6" name="文本框 5"/>
          <p:cNvSpPr txBox="1"/>
          <p:nvPr/>
        </p:nvSpPr>
        <p:spPr>
          <a:xfrm>
            <a:off x="2546985" y="1548765"/>
            <a:ext cx="7062470" cy="583565"/>
          </a:xfrm>
          <a:prstGeom prst="rect">
            <a:avLst/>
          </a:prstGeom>
          <a:noFill/>
        </p:spPr>
        <p:txBody>
          <a:bodyPr wrap="square" rtlCol="0">
            <a:spAutoFit/>
          </a:bodyPr>
          <a:lstStyle/>
          <a:p>
            <a:pPr algn="ctr"/>
            <a:r>
              <a:rPr lang="en-US" altLang="zh-CN" sz="3200" b="1">
                <a:sym typeface="+mn-ea"/>
              </a:rPr>
              <a:t>3GPP RAN4#</a:t>
            </a:r>
            <a:r>
              <a:rPr lang="en-US" altLang="zh-CN" sz="3200" b="1">
                <a:latin typeface="微软雅黑" panose="020B0503020204020204" pitchFamily="34" charset="-122"/>
                <a:ea typeface="微软雅黑" panose="020B0503020204020204" pitchFamily="34" charset="-122"/>
                <a:sym typeface="+mn-ea"/>
              </a:rPr>
              <a:t>110</a:t>
            </a:r>
            <a:r>
              <a:rPr lang="en-US" altLang="zh-CN" sz="3200" b="1">
                <a:sym typeface="+mn-ea"/>
              </a:rPr>
              <a:t>-bis</a:t>
            </a:r>
            <a:r>
              <a:rPr lang="en-US" altLang="zh-CN" sz="3200" b="1"/>
              <a:t> </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Hotel Location</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pic>
        <p:nvPicPr>
          <p:cNvPr id="2" name="图片 1" descr="微信图片_20240320114606"/>
          <p:cNvPicPr>
            <a:picLocks noChangeAspect="1"/>
          </p:cNvPicPr>
          <p:nvPr/>
        </p:nvPicPr>
        <p:blipFill>
          <a:blip r:embed="rId3"/>
          <a:stretch>
            <a:fillRect/>
          </a:stretch>
        </p:blipFill>
        <p:spPr>
          <a:xfrm>
            <a:off x="1060450" y="907415"/>
            <a:ext cx="10071735" cy="5575300"/>
          </a:xfrm>
          <a:prstGeom prst="rect">
            <a:avLst/>
          </a:prstGeom>
        </p:spPr>
      </p:pic>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896620" y="833120"/>
            <a:ext cx="9874885" cy="5897245"/>
          </a:xfrm>
          <a:prstGeom prst="rect">
            <a:avLst/>
          </a:prstGeom>
        </p:spPr>
      </p:pic>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dirty="0">
                  <a:solidFill>
                    <a:schemeClr val="tx1"/>
                  </a:solidFill>
                  <a:latin typeface="微软雅黑" panose="020B0503020204020204" pitchFamily="34" charset="-122"/>
                  <a:ea typeface="微软雅黑" panose="020B0503020204020204" pitchFamily="34" charset="-122"/>
                  <a:sym typeface="+mn-ea"/>
                </a:rPr>
                <a:t>Around the hotel</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pic>
        <p:nvPicPr>
          <p:cNvPr id="7" name="图片 6" descr="3b333634323633323bd7f8b1ea"/>
          <p:cNvPicPr>
            <a:picLocks noChangeAspect="1"/>
          </p:cNvPicPr>
          <p:nvPr>
            <p:custDataLst>
              <p:tags r:id="rId1"/>
            </p:custDataLst>
          </p:nvPr>
        </p:nvPicPr>
        <p:blipFill>
          <a:blip r:embed="rId4"/>
          <a:stretch>
            <a:fillRect/>
          </a:stretch>
        </p:blipFill>
        <p:spPr>
          <a:xfrm>
            <a:off x="6327775" y="3219450"/>
            <a:ext cx="419735" cy="419735"/>
          </a:xfrm>
          <a:prstGeom prst="rect">
            <a:avLst/>
          </a:prstGeom>
        </p:spPr>
      </p:pic>
      <p:sp>
        <p:nvSpPr>
          <p:cNvPr id="11" name="矩形 10"/>
          <p:cNvSpPr/>
          <p:nvPr/>
        </p:nvSpPr>
        <p:spPr>
          <a:xfrm>
            <a:off x="6747510" y="3219450"/>
            <a:ext cx="1883410" cy="595630"/>
          </a:xfrm>
          <a:prstGeom prst="rect">
            <a:avLst/>
          </a:prstGeom>
          <a:solidFill>
            <a:schemeClr val="accent1">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sz="1600" b="1">
                <a:solidFill>
                  <a:schemeClr val="tx1"/>
                </a:solidFill>
                <a:latin typeface="Times New Roman" panose="02020603050405020304" pitchFamily="18" charset="0"/>
                <a:cs typeface="Times New Roman" panose="02020603050405020304" pitchFamily="18" charset="0"/>
                <a:sym typeface="+mn-ea"/>
              </a:rPr>
              <a:t>H</a:t>
            </a:r>
            <a:r>
              <a:rPr lang="en-US" sz="1600" b="1">
                <a:solidFill>
                  <a:schemeClr val="tx1"/>
                </a:solidFill>
                <a:latin typeface="Times New Roman" panose="02020603050405020304" pitchFamily="18" charset="0"/>
                <a:cs typeface="Times New Roman" panose="02020603050405020304" pitchFamily="18" charset="0"/>
                <a:sym typeface="+mn-ea"/>
              </a:rPr>
              <a:t>ilton</a:t>
            </a:r>
            <a:r>
              <a:rPr sz="1600" b="1">
                <a:solidFill>
                  <a:schemeClr val="tx1"/>
                </a:solidFill>
                <a:latin typeface="Times New Roman" panose="02020603050405020304" pitchFamily="18" charset="0"/>
                <a:cs typeface="Times New Roman" panose="02020603050405020304" pitchFamily="18" charset="0"/>
                <a:sym typeface="+mn-ea"/>
              </a:rPr>
              <a:t> C</a:t>
            </a:r>
            <a:r>
              <a:rPr lang="en-US" sz="1600" b="1">
                <a:solidFill>
                  <a:schemeClr val="tx1"/>
                </a:solidFill>
                <a:latin typeface="Times New Roman" panose="02020603050405020304" pitchFamily="18" charset="0"/>
                <a:cs typeface="Times New Roman" panose="02020603050405020304" pitchFamily="18" charset="0"/>
                <a:sym typeface="+mn-ea"/>
              </a:rPr>
              <a:t>hangsha</a:t>
            </a:r>
            <a:r>
              <a:rPr sz="1600" b="1">
                <a:solidFill>
                  <a:schemeClr val="tx1"/>
                </a:solidFill>
                <a:latin typeface="Times New Roman" panose="02020603050405020304" pitchFamily="18" charset="0"/>
                <a:cs typeface="Times New Roman" panose="02020603050405020304" pitchFamily="18" charset="0"/>
                <a:sym typeface="+mn-ea"/>
              </a:rPr>
              <a:t> R</a:t>
            </a:r>
            <a:r>
              <a:rPr lang="en-US" sz="1600" b="1">
                <a:solidFill>
                  <a:schemeClr val="tx1"/>
                </a:solidFill>
                <a:latin typeface="Times New Roman" panose="02020603050405020304" pitchFamily="18" charset="0"/>
                <a:cs typeface="Times New Roman" panose="02020603050405020304" pitchFamily="18" charset="0"/>
                <a:sym typeface="+mn-ea"/>
              </a:rPr>
              <a:t>iverside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0819" y="609691"/>
            <a:ext cx="2234214" cy="5734903"/>
          </a:xfrm>
          <a:prstGeom prst="rect">
            <a:avLst/>
          </a:prstGeom>
        </p:spPr>
        <p:txBody>
          <a:bodyPr wrap="square">
            <a:spAutoFit/>
          </a:bodyPr>
          <a:lstStyle/>
          <a:p>
            <a:pPr algn="ctr">
              <a:lnSpc>
                <a:spcPts val="2000"/>
              </a:lnSpc>
            </a:pPr>
            <a:r>
              <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RMB: 98/Set </a:t>
            </a:r>
            <a:endParaRPr lang="en-US"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endPar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A</a:t>
            </a:r>
            <a:r>
              <a:rPr lang="zh-CN" alt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套</a:t>
            </a:r>
            <a:endParaRPr lang="en-US"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endParaRPr lang="en-US" altLang="zh-CN" sz="12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zh-CN" altLang="en-US" sz="1200" dirty="0">
                <a:latin typeface="Calibri" panose="020F0502020204030204" pitchFamily="34" charset="0"/>
                <a:ea typeface="DengXian" panose="02010600030101010101" pitchFamily="2" charset="-122"/>
                <a:cs typeface="Times New Roman" panose="02020603050405020304" pitchFamily="18" charset="0"/>
              </a:rPr>
              <a:t>香菇蒸滑鸡</a:t>
            </a:r>
            <a:endParaRPr lang="en-US" sz="12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200" dirty="0">
                <a:latin typeface="Calibri" panose="020F0502020204030204" pitchFamily="34" charset="0"/>
                <a:ea typeface="DengXian" panose="02010600030101010101" pitchFamily="2" charset="-122"/>
                <a:cs typeface="Times New Roman" panose="02020603050405020304" pitchFamily="18" charset="0"/>
              </a:rPr>
              <a:t>Steamed chicken with mushroom </a:t>
            </a:r>
          </a:p>
          <a:p>
            <a:pPr algn="ctr">
              <a:lnSpc>
                <a:spcPts val="2000"/>
              </a:lnSpc>
            </a:pPr>
            <a:r>
              <a:rPr lang="zh-CN" altLang="en-US" sz="1200" dirty="0">
                <a:latin typeface="Calibri" panose="020F0502020204030204" pitchFamily="34" charset="0"/>
                <a:ea typeface="DengXian" panose="02010600030101010101" pitchFamily="2" charset="-122"/>
                <a:cs typeface="Times New Roman" panose="02020603050405020304" pitchFamily="18" charset="0"/>
              </a:rPr>
              <a:t>黑椒牛肉</a:t>
            </a:r>
            <a:endParaRPr lang="en-US" sz="12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200" dirty="0">
                <a:latin typeface="Calibri" panose="020F0502020204030204" pitchFamily="34" charset="0"/>
                <a:ea typeface="DengXian" panose="02010600030101010101" pitchFamily="2" charset="-122"/>
                <a:cs typeface="Times New Roman" panose="02020603050405020304" pitchFamily="18" charset="0"/>
              </a:rPr>
              <a:t>Work fried beef with black pepper powder </a:t>
            </a:r>
          </a:p>
          <a:p>
            <a:pPr algn="ctr">
              <a:lnSpc>
                <a:spcPts val="2000"/>
              </a:lnSpc>
            </a:pPr>
            <a:r>
              <a:rPr lang="zh-CN" altLang="en-US" sz="1200" dirty="0">
                <a:latin typeface="Calibri" panose="020F0502020204030204" pitchFamily="34" charset="0"/>
                <a:ea typeface="DengXian" panose="02010600030101010101" pitchFamily="2" charset="-122"/>
                <a:cs typeface="Times New Roman" panose="02020603050405020304" pitchFamily="18" charset="0"/>
              </a:rPr>
              <a:t>麻婆豆腐</a:t>
            </a:r>
            <a:endParaRPr lang="en-US" sz="12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200" dirty="0">
                <a:latin typeface="Calibri" panose="020F0502020204030204" pitchFamily="34" charset="0"/>
                <a:ea typeface="DengXian" panose="02010600030101010101" pitchFamily="2" charset="-122"/>
                <a:cs typeface="Times New Roman" panose="02020603050405020304" pitchFamily="18" charset="0"/>
              </a:rPr>
              <a:t>Spicy bean curd with Sichuan pepper </a:t>
            </a:r>
          </a:p>
          <a:p>
            <a:pPr algn="ctr">
              <a:lnSpc>
                <a:spcPts val="2000"/>
              </a:lnSpc>
            </a:pPr>
            <a:r>
              <a:rPr lang="zh-CN" altLang="en-US" sz="1200" dirty="0">
                <a:latin typeface="Calibri" panose="020F0502020204030204" pitchFamily="34" charset="0"/>
                <a:ea typeface="DengXian" panose="02010600030101010101" pitchFamily="2" charset="-122"/>
                <a:cs typeface="Times New Roman" panose="02020603050405020304" pitchFamily="18" charset="0"/>
              </a:rPr>
              <a:t>清炒菜心</a:t>
            </a:r>
            <a:endParaRPr lang="en-US" sz="12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200" dirty="0">
                <a:latin typeface="Calibri" panose="020F0502020204030204" pitchFamily="34" charset="0"/>
                <a:ea typeface="DengXian" panose="02010600030101010101" pitchFamily="2" charset="-122"/>
                <a:cs typeface="Times New Roman" panose="02020603050405020304" pitchFamily="18" charset="0"/>
              </a:rPr>
              <a:t>Work fried choy sum </a:t>
            </a:r>
          </a:p>
          <a:p>
            <a:pPr algn="ctr">
              <a:lnSpc>
                <a:spcPts val="2000"/>
              </a:lnSpc>
            </a:pPr>
            <a:r>
              <a:rPr lang="zh-CN" altLang="en-US" sz="1200" dirty="0">
                <a:latin typeface="Calibri" panose="020F0502020204030204" pitchFamily="34" charset="0"/>
                <a:ea typeface="DengXian" panose="02010600030101010101" pitchFamily="2" charset="-122"/>
                <a:cs typeface="Times New Roman" panose="02020603050405020304" pitchFamily="18" charset="0"/>
              </a:rPr>
              <a:t>香米饭</a:t>
            </a:r>
            <a:endParaRPr lang="en-US" sz="12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200" dirty="0">
                <a:latin typeface="Calibri" panose="020F0502020204030204" pitchFamily="34" charset="0"/>
                <a:ea typeface="DengXian" panose="02010600030101010101" pitchFamily="2" charset="-122"/>
                <a:cs typeface="Times New Roman" panose="02020603050405020304" pitchFamily="18" charset="0"/>
              </a:rPr>
              <a:t>Steamed Rice </a:t>
            </a:r>
          </a:p>
          <a:p>
            <a:pPr algn="ctr">
              <a:lnSpc>
                <a:spcPts val="2000"/>
              </a:lnSpc>
            </a:pPr>
            <a:r>
              <a:rPr lang="zh-CN" altLang="en-US" sz="1200" dirty="0">
                <a:latin typeface="Calibri" panose="020F0502020204030204" pitchFamily="34" charset="0"/>
                <a:ea typeface="DengXian" panose="02010600030101010101" pitchFamily="2" charset="-122"/>
                <a:cs typeface="Times New Roman" panose="02020603050405020304" pitchFamily="18" charset="0"/>
              </a:rPr>
              <a:t>酸奶</a:t>
            </a:r>
            <a:endParaRPr lang="en-US" sz="12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200" dirty="0">
                <a:latin typeface="Calibri" panose="020F0502020204030204" pitchFamily="34" charset="0"/>
                <a:ea typeface="DengXian" panose="02010600030101010101" pitchFamily="2" charset="-122"/>
                <a:cs typeface="Times New Roman" panose="02020603050405020304" pitchFamily="18" charset="0"/>
              </a:rPr>
              <a:t>Yoghurt  </a:t>
            </a:r>
          </a:p>
          <a:p>
            <a:pPr algn="ctr">
              <a:lnSpc>
                <a:spcPts val="2000"/>
              </a:lnSpc>
            </a:pPr>
            <a:r>
              <a:rPr lang="zh-CN" altLang="en-US" sz="1200" dirty="0">
                <a:latin typeface="Calibri" panose="020F0502020204030204" pitchFamily="34" charset="0"/>
                <a:ea typeface="DengXian" panose="02010600030101010101" pitchFamily="2" charset="-122"/>
                <a:cs typeface="Times New Roman" panose="02020603050405020304" pitchFamily="18" charset="0"/>
              </a:rPr>
              <a:t>香蕉</a:t>
            </a:r>
            <a:endParaRPr lang="en-US" sz="12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200" dirty="0">
                <a:latin typeface="Calibri" panose="020F0502020204030204" pitchFamily="34" charset="0"/>
                <a:ea typeface="DengXian" panose="02010600030101010101" pitchFamily="2" charset="-122"/>
                <a:cs typeface="Times New Roman" panose="02020603050405020304" pitchFamily="18" charset="0"/>
              </a:rPr>
              <a:t>Banana </a:t>
            </a:r>
          </a:p>
          <a:p>
            <a:pPr algn="ctr">
              <a:lnSpc>
                <a:spcPts val="2000"/>
              </a:lnSpc>
            </a:pPr>
            <a:endParaRPr lang="en-US" sz="1200" dirty="0">
              <a:latin typeface="Calibri" panose="020F0502020204030204" pitchFamily="34" charset="0"/>
              <a:ea typeface="DengXian" panose="02010600030101010101" pitchFamily="2" charset="-122"/>
              <a:cs typeface="Times New Roman" panose="02020603050405020304" pitchFamily="18" charset="0"/>
            </a:endParaRPr>
          </a:p>
        </p:txBody>
      </p:sp>
      <p:sp>
        <p:nvSpPr>
          <p:cNvPr id="5" name="矩形 4"/>
          <p:cNvSpPr/>
          <p:nvPr/>
        </p:nvSpPr>
        <p:spPr>
          <a:xfrm>
            <a:off x="2885242" y="624609"/>
            <a:ext cx="2355831" cy="5478423"/>
          </a:xfrm>
          <a:prstGeom prst="rect">
            <a:avLst/>
          </a:prstGeom>
        </p:spPr>
        <p:txBody>
          <a:bodyPr wrap="square">
            <a:spAutoFit/>
          </a:bodyPr>
          <a:lstStyle/>
          <a:p>
            <a:pPr algn="ctr">
              <a:lnSpc>
                <a:spcPts val="2000"/>
              </a:lnSpc>
            </a:pPr>
            <a:r>
              <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RMB: 98/Set </a:t>
            </a:r>
          </a:p>
          <a:p>
            <a:pPr algn="ctr">
              <a:lnSpc>
                <a:spcPts val="2000"/>
              </a:lnSpc>
            </a:pPr>
            <a:endPar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B </a:t>
            </a:r>
            <a:r>
              <a:rPr lang="zh-CN" alt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套</a:t>
            </a:r>
            <a:r>
              <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(Vegetarian)</a:t>
            </a:r>
            <a:endParaRPr lang="en-US"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endParaRPr lang="en-US" altLang="zh-CN"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家常脆青瓜</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Stir fried salted baby cucumber</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小炒牛肝菌</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Work fried porcini mushroom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青椒香干</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Smoked bean curd with green chili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清炒菜心</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Work fried choy sum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香米饭</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Steamed rice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酸奶</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Yoghurt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香蕉</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Banana </a:t>
            </a:r>
          </a:p>
          <a:p>
            <a:pPr algn="ctr">
              <a:lnSpc>
                <a:spcPts val="2000"/>
              </a:lnSpc>
            </a:pPr>
            <a:endParaRPr lang="en-US" sz="1400" dirty="0">
              <a:latin typeface="Calibri" panose="020F0502020204030204" pitchFamily="34" charset="0"/>
              <a:ea typeface="DengXian" panose="02010600030101010101" pitchFamily="2" charset="-122"/>
              <a:cs typeface="Times New Roman" panose="02020603050405020304" pitchFamily="18" charset="0"/>
            </a:endParaRPr>
          </a:p>
        </p:txBody>
      </p:sp>
      <p:sp>
        <p:nvSpPr>
          <p:cNvPr id="7" name="矩形 6"/>
          <p:cNvSpPr/>
          <p:nvPr/>
        </p:nvSpPr>
        <p:spPr>
          <a:xfrm>
            <a:off x="5768122" y="752849"/>
            <a:ext cx="2601157" cy="5221942"/>
          </a:xfrm>
          <a:prstGeom prst="rect">
            <a:avLst/>
          </a:prstGeom>
        </p:spPr>
        <p:txBody>
          <a:bodyPr wrap="square">
            <a:spAutoFit/>
          </a:bodyPr>
          <a:lstStyle/>
          <a:p>
            <a:pPr algn="ctr">
              <a:lnSpc>
                <a:spcPts val="2000"/>
              </a:lnSpc>
            </a:pPr>
            <a:r>
              <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RMB: 108/Set </a:t>
            </a:r>
            <a:endParaRPr lang="en-US"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endPar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A</a:t>
            </a:r>
            <a:r>
              <a:rPr lang="zh-CN" alt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套</a:t>
            </a:r>
            <a:endParaRPr lang="en-US"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endParaRPr lang="en-US" altLang="zh-CN"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港式烧鸭</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Roasted Duck with Sauce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宫保鸡丁</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Kung </a:t>
            </a:r>
            <a:r>
              <a:rPr lang="en-US" sz="1400" dirty="0" err="1">
                <a:latin typeface="Calibri" panose="020F0502020204030204" pitchFamily="34" charset="0"/>
                <a:ea typeface="DengXian" panose="02010600030101010101" pitchFamily="2" charset="-122"/>
                <a:cs typeface="Times New Roman" panose="02020603050405020304" pitchFamily="18" charset="0"/>
              </a:rPr>
              <a:t>Pao</a:t>
            </a:r>
            <a:r>
              <a:rPr lang="en-US" sz="1400" dirty="0">
                <a:latin typeface="Calibri" panose="020F0502020204030204" pitchFamily="34" charset="0"/>
                <a:ea typeface="DengXian" panose="02010600030101010101" pitchFamily="2" charset="-122"/>
                <a:cs typeface="Times New Roman" panose="02020603050405020304" pitchFamily="18" charset="0"/>
              </a:rPr>
              <a:t> Chicken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肉末四季豆（</a:t>
            </a:r>
            <a:r>
              <a:rPr lang="en-US" sz="1400" dirty="0">
                <a:latin typeface="Calibri" panose="020F0502020204030204" pitchFamily="34" charset="0"/>
                <a:ea typeface="DengXian" panose="02010600030101010101" pitchFamily="2" charset="-122"/>
                <a:cs typeface="Times New Roman" panose="02020603050405020304" pitchFamily="18" charset="0"/>
              </a:rPr>
              <a:t>pork </a:t>
            </a:r>
            <a:r>
              <a:rPr lang="zh-CN" altLang="en-US" sz="1400" dirty="0">
                <a:latin typeface="Calibri" panose="020F0502020204030204" pitchFamily="34" charset="0"/>
                <a:ea typeface="DengXian" panose="02010600030101010101" pitchFamily="2" charset="-122"/>
                <a:cs typeface="Times New Roman" panose="02020603050405020304" pitchFamily="18" charset="0"/>
              </a:rPr>
              <a:t>猪肉）</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Stir fried string bean with minced pork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清炒西蓝花</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Fried broccoli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蔬菜炒面</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Fried noodles with vegetables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酸奶</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Yoghurt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香蕉</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Banana </a:t>
            </a:r>
          </a:p>
          <a:p>
            <a:pPr algn="ctr">
              <a:lnSpc>
                <a:spcPts val="2000"/>
              </a:lnSpc>
            </a:pPr>
            <a:endParaRPr lang="en-US" sz="1000" dirty="0">
              <a:latin typeface="Calibri" panose="020F0502020204030204" pitchFamily="34" charset="0"/>
              <a:ea typeface="DengXian" panose="02010600030101010101" pitchFamily="2" charset="-122"/>
              <a:cs typeface="Times New Roman" panose="02020603050405020304" pitchFamily="18" charset="0"/>
            </a:endParaRPr>
          </a:p>
        </p:txBody>
      </p:sp>
      <p:sp>
        <p:nvSpPr>
          <p:cNvPr id="8" name="矩形 7"/>
          <p:cNvSpPr/>
          <p:nvPr/>
        </p:nvSpPr>
        <p:spPr>
          <a:xfrm>
            <a:off x="8896328" y="777182"/>
            <a:ext cx="3048000" cy="5734903"/>
          </a:xfrm>
          <a:prstGeom prst="rect">
            <a:avLst/>
          </a:prstGeom>
        </p:spPr>
        <p:txBody>
          <a:bodyPr wrap="square">
            <a:spAutoFit/>
          </a:bodyPr>
          <a:lstStyle/>
          <a:p>
            <a:pPr algn="ctr">
              <a:lnSpc>
                <a:spcPts val="2000"/>
              </a:lnSpc>
            </a:pPr>
            <a:r>
              <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RMB: 108/Set </a:t>
            </a:r>
          </a:p>
          <a:p>
            <a:pPr algn="ctr">
              <a:lnSpc>
                <a:spcPts val="2000"/>
              </a:lnSpc>
            </a:pPr>
            <a:endPar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B</a:t>
            </a:r>
            <a:r>
              <a:rPr lang="zh-CN" alt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套</a:t>
            </a:r>
            <a:endParaRPr lang="en-US" altLang="zh-CN" sz="10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endParaRPr lang="en-US" altLang="zh-CN"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冬瓜鸭汤 </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Winter melon and duck soup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姜蓉白切鸡</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Poached chicken with ginger sauce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湖南小炒肉（</a:t>
            </a:r>
            <a:r>
              <a:rPr lang="en-US" sz="1400" dirty="0">
                <a:latin typeface="Calibri" panose="020F0502020204030204" pitchFamily="34" charset="0"/>
                <a:ea typeface="DengXian" panose="02010600030101010101" pitchFamily="2" charset="-122"/>
                <a:cs typeface="Times New Roman" panose="02020603050405020304" pitchFamily="18" charset="0"/>
              </a:rPr>
              <a:t>Pork</a:t>
            </a:r>
            <a:r>
              <a:rPr lang="zh-CN" altLang="en-US" sz="1400" dirty="0">
                <a:latin typeface="Calibri" panose="020F0502020204030204" pitchFamily="34" charset="0"/>
                <a:ea typeface="DengXian" panose="02010600030101010101" pitchFamily="2" charset="-122"/>
                <a:cs typeface="Times New Roman" panose="02020603050405020304" pitchFamily="18" charset="0"/>
              </a:rPr>
              <a:t>猪肉）</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Hunan style fried pork with green chili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酸包菜炒粉皮</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Stewed pickle cabbage with sweet potato noodles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青椒茄子</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Work fried eggplant with green pepper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香米饭</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Steamed Rice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酸奶</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Yoghurt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香蕉</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Banana </a:t>
            </a:r>
          </a:p>
          <a:p>
            <a:pPr algn="ctr">
              <a:lnSpc>
                <a:spcPts val="2000"/>
              </a:lnSpc>
            </a:pPr>
            <a:endParaRPr lang="en-US" sz="1000" dirty="0">
              <a:latin typeface="Calibri" panose="020F0502020204030204" pitchFamily="34" charset="0"/>
              <a:ea typeface="DengXian" panose="02010600030101010101" pitchFamily="2" charset="-122"/>
              <a:cs typeface="Times New Roman" panose="02020603050405020304" pitchFamily="18" charset="0"/>
            </a:endParaRPr>
          </a:p>
        </p:txBody>
      </p:sp>
      <p:sp>
        <p:nvSpPr>
          <p:cNvPr id="3" name="文本框 2">
            <a:extLst>
              <a:ext uri="{FF2B5EF4-FFF2-40B4-BE49-F238E27FC236}">
                <a16:creationId xmlns="" xmlns:a16="http://schemas.microsoft.com/office/drawing/2014/main" id="{79D474B5-527A-5455-8645-14B006E3F942}"/>
              </a:ext>
            </a:extLst>
          </p:cNvPr>
          <p:cNvSpPr txBox="1"/>
          <p:nvPr/>
        </p:nvSpPr>
        <p:spPr>
          <a:xfrm>
            <a:off x="1229193" y="143448"/>
            <a:ext cx="9455046" cy="369332"/>
          </a:xfrm>
          <a:prstGeom prst="rect">
            <a:avLst/>
          </a:prstGeom>
          <a:noFill/>
        </p:spPr>
        <p:txBody>
          <a:bodyPr wrap="square">
            <a:spAutoFit/>
          </a:bodyPr>
          <a:lstStyle/>
          <a:p>
            <a:r>
              <a:rPr lang="zh-CN" altLang="en-US" sz="1800" b="1" dirty="0">
                <a:solidFill>
                  <a:schemeClr val="tx1"/>
                </a:solidFill>
              </a:rPr>
              <a:t>中餐套餐菜单</a:t>
            </a:r>
            <a:r>
              <a:rPr lang="en-US" altLang="zh-CN" sz="1800" b="1" dirty="0">
                <a:solidFill>
                  <a:schemeClr val="tx1"/>
                </a:solidFill>
              </a:rPr>
              <a:t>Chinese Set Menu </a:t>
            </a:r>
            <a:r>
              <a:rPr lang="zh-CN" altLang="en-US" sz="1800" b="1" dirty="0">
                <a:solidFill>
                  <a:schemeClr val="tx1"/>
                </a:solidFill>
              </a:rPr>
              <a:t>（</a:t>
            </a:r>
            <a:r>
              <a:rPr lang="en-US" altLang="zh-CN" sz="1800" b="1" dirty="0">
                <a:solidFill>
                  <a:schemeClr val="tx1"/>
                </a:solidFill>
              </a:rPr>
              <a:t>Served from 11:30AM-14:30PM 17:30PM-21:00PM</a:t>
            </a:r>
            <a:r>
              <a:rPr lang="zh-CN" altLang="en-US" sz="1800" b="1" dirty="0">
                <a:solidFill>
                  <a:schemeClr val="tx1"/>
                </a:solidFill>
              </a:rPr>
              <a:t>）</a:t>
            </a:r>
            <a:endParaRPr lang="zh-CN" altLang="en-US" b="1" dirty="0"/>
          </a:p>
        </p:txBody>
      </p:sp>
    </p:spTree>
    <p:extLst>
      <p:ext uri="{BB962C8B-B14F-4D97-AF65-F5344CB8AC3E}">
        <p14:creationId xmlns:p14="http://schemas.microsoft.com/office/powerpoint/2010/main" val="40470856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0725" y="351399"/>
            <a:ext cx="5831295" cy="6247864"/>
          </a:xfrm>
          <a:prstGeom prst="rect">
            <a:avLst/>
          </a:prstGeom>
        </p:spPr>
        <p:txBody>
          <a:bodyPr wrap="square">
            <a:spAutoFit/>
          </a:bodyPr>
          <a:lstStyle/>
          <a:p>
            <a:pPr algn="ctr">
              <a:lnSpc>
                <a:spcPts val="2000"/>
              </a:lnSpc>
            </a:pPr>
            <a:r>
              <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RMB: 118/Set </a:t>
            </a:r>
            <a:endParaRPr lang="en-US"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A</a:t>
            </a:r>
            <a:r>
              <a:rPr lang="zh-CN" alt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套</a:t>
            </a:r>
            <a:endParaRPr lang="en-US"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endParaRPr lang="en-US" altLang="zh-CN"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虾仁滑蛋</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Stir fried peeled shrimp with eggs</a:t>
            </a:r>
          </a:p>
          <a:p>
            <a:pPr algn="ctr">
              <a:lnSpc>
                <a:spcPts val="2000"/>
              </a:lnSpc>
            </a:pP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菠萝咕噜肉（</a:t>
            </a:r>
            <a:r>
              <a:rPr lang="en-US" sz="1400" dirty="0" err="1">
                <a:latin typeface="Calibri" panose="020F0502020204030204" pitchFamily="34" charset="0"/>
                <a:ea typeface="DengXian" panose="02010600030101010101" pitchFamily="2" charset="-122"/>
                <a:cs typeface="Times New Roman" panose="02020603050405020304" pitchFamily="18" charset="0"/>
              </a:rPr>
              <a:t>Prok</a:t>
            </a:r>
            <a:r>
              <a:rPr lang="zh-CN" altLang="en-US" sz="1400" dirty="0">
                <a:latin typeface="Calibri" panose="020F0502020204030204" pitchFamily="34" charset="0"/>
                <a:ea typeface="DengXian" panose="02010600030101010101" pitchFamily="2" charset="-122"/>
                <a:cs typeface="Times New Roman" panose="02020603050405020304" pitchFamily="18" charset="0"/>
              </a:rPr>
              <a:t>猪肉）</a:t>
            </a:r>
            <a:endParaRPr lang="en-US" altLang="zh-CN"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Sweet and sour pork and pineapple</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肉末粉丝（</a:t>
            </a:r>
            <a:r>
              <a:rPr lang="en-US" sz="1400" dirty="0">
                <a:latin typeface="Calibri" panose="020F0502020204030204" pitchFamily="34" charset="0"/>
                <a:ea typeface="DengXian" panose="02010600030101010101" pitchFamily="2" charset="-122"/>
                <a:cs typeface="Times New Roman" panose="02020603050405020304" pitchFamily="18" charset="0"/>
              </a:rPr>
              <a:t>Pork </a:t>
            </a:r>
            <a:r>
              <a:rPr lang="zh-CN" altLang="en-US" sz="1400" dirty="0">
                <a:latin typeface="Calibri" panose="020F0502020204030204" pitchFamily="34" charset="0"/>
                <a:ea typeface="DengXian" panose="02010600030101010101" pitchFamily="2" charset="-122"/>
                <a:cs typeface="Times New Roman" panose="02020603050405020304" pitchFamily="18" charset="0"/>
              </a:rPr>
              <a:t>猪肉）</a:t>
            </a:r>
            <a:endParaRPr lang="en-US" altLang="zh-CN"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Stewed vermicelli with minced pork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清炒莴笋</a:t>
            </a:r>
            <a:endParaRPr lang="en-US" altLang="zh-CN"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Work fried asparagus lettuce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香米饭</a:t>
            </a:r>
            <a:endParaRPr lang="en-US" altLang="zh-CN"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Steamed Rice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酸奶</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Yoghurt </a:t>
            </a: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 </a:t>
            </a: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香蕉</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Banana </a:t>
            </a:r>
          </a:p>
          <a:p>
            <a:pPr algn="ctr">
              <a:lnSpc>
                <a:spcPts val="2000"/>
              </a:lnSpc>
            </a:pPr>
            <a:endParaRPr lang="en-US" sz="1000" dirty="0">
              <a:latin typeface="Calibri" panose="020F0502020204030204" pitchFamily="34" charset="0"/>
              <a:ea typeface="DengXian" panose="02010600030101010101" pitchFamily="2" charset="-122"/>
              <a:cs typeface="Times New Roman" panose="02020603050405020304" pitchFamily="18" charset="0"/>
            </a:endParaRPr>
          </a:p>
        </p:txBody>
      </p:sp>
      <p:sp>
        <p:nvSpPr>
          <p:cNvPr id="5" name="矩形 4"/>
          <p:cNvSpPr/>
          <p:nvPr/>
        </p:nvSpPr>
        <p:spPr>
          <a:xfrm>
            <a:off x="5419493" y="223024"/>
            <a:ext cx="6772507" cy="6760825"/>
          </a:xfrm>
          <a:prstGeom prst="rect">
            <a:avLst/>
          </a:prstGeom>
        </p:spPr>
        <p:txBody>
          <a:bodyPr wrap="square">
            <a:spAutoFit/>
          </a:bodyPr>
          <a:lstStyle/>
          <a:p>
            <a:pPr algn="ctr">
              <a:lnSpc>
                <a:spcPts val="2000"/>
              </a:lnSpc>
            </a:pPr>
            <a:r>
              <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RMB: 118/Set </a:t>
            </a:r>
          </a:p>
          <a:p>
            <a:pPr algn="ctr">
              <a:lnSpc>
                <a:spcPts val="2000"/>
              </a:lnSpc>
            </a:pPr>
            <a:r>
              <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B</a:t>
            </a:r>
            <a:r>
              <a:rPr lang="zh-CN" alt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rPr>
              <a:t>套</a:t>
            </a:r>
            <a:endParaRPr lang="en-US" b="1" dirty="0">
              <a:solidFill>
                <a:srgbClr val="FF0000"/>
              </a:solidFill>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endParaRPr lang="en-US" altLang="zh-CN"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香菇鸡汤 </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Mushroom and chicken soup</a:t>
            </a:r>
          </a:p>
          <a:p>
            <a:pPr algn="ctr">
              <a:lnSpc>
                <a:spcPts val="2000"/>
              </a:lnSpc>
            </a:pP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口味虾</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Spicy shrimp with cucumber</a:t>
            </a:r>
          </a:p>
          <a:p>
            <a:pPr algn="ctr">
              <a:lnSpc>
                <a:spcPts val="2000"/>
              </a:lnSpc>
            </a:pP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蜜汁叉烧（</a:t>
            </a:r>
            <a:r>
              <a:rPr lang="en-US" sz="1400" dirty="0">
                <a:latin typeface="Calibri" panose="020F0502020204030204" pitchFamily="34" charset="0"/>
                <a:ea typeface="DengXian" panose="02010600030101010101" pitchFamily="2" charset="-122"/>
                <a:cs typeface="Times New Roman" panose="02020603050405020304" pitchFamily="18" charset="0"/>
              </a:rPr>
              <a:t>Pork</a:t>
            </a:r>
            <a:r>
              <a:rPr lang="zh-CN" altLang="en-US" sz="1400" dirty="0">
                <a:latin typeface="Calibri" panose="020F0502020204030204" pitchFamily="34" charset="0"/>
                <a:ea typeface="DengXian" panose="02010600030101010101" pitchFamily="2" charset="-122"/>
                <a:cs typeface="Times New Roman" panose="02020603050405020304" pitchFamily="18" charset="0"/>
              </a:rPr>
              <a:t>猪肉）</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Barbecue pork with honey sauce </a:t>
            </a:r>
          </a:p>
          <a:p>
            <a:pPr algn="ctr">
              <a:lnSpc>
                <a:spcPts val="2000"/>
              </a:lnSpc>
            </a:pP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小炒笋子</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Fried pickle bamboo shoots </a:t>
            </a:r>
          </a:p>
          <a:p>
            <a:pPr algn="ctr">
              <a:lnSpc>
                <a:spcPts val="2000"/>
              </a:lnSpc>
            </a:pP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清炒娃娃菜</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Fried baby cabbage with oyster sauce </a:t>
            </a:r>
          </a:p>
          <a:p>
            <a:pPr algn="ctr">
              <a:lnSpc>
                <a:spcPts val="2000"/>
              </a:lnSpc>
            </a:pP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酸菜酱油炒饭</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Fried rice with pickled cabbage with soy sauce</a:t>
            </a:r>
          </a:p>
          <a:p>
            <a:pPr algn="ctr">
              <a:lnSpc>
                <a:spcPts val="2000"/>
              </a:lnSpc>
            </a:pP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酸奶</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Yoghurt  </a:t>
            </a:r>
          </a:p>
          <a:p>
            <a:pPr algn="ctr">
              <a:lnSpc>
                <a:spcPts val="2000"/>
              </a:lnSpc>
            </a:pPr>
            <a:endParaRPr lang="en-US" altLang="zh-CN"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zh-CN" altLang="en-US" sz="1400" dirty="0">
                <a:latin typeface="Calibri" panose="020F0502020204030204" pitchFamily="34" charset="0"/>
                <a:ea typeface="DengXian" panose="02010600030101010101" pitchFamily="2" charset="-122"/>
                <a:cs typeface="Times New Roman" panose="02020603050405020304" pitchFamily="18" charset="0"/>
              </a:rPr>
              <a:t>香蕉</a:t>
            </a:r>
            <a:endParaRPr lang="en-US" sz="1400" dirty="0">
              <a:latin typeface="Calibri" panose="020F0502020204030204" pitchFamily="34" charset="0"/>
              <a:ea typeface="DengXian" panose="02010600030101010101" pitchFamily="2" charset="-122"/>
              <a:cs typeface="Times New Roman" panose="02020603050405020304" pitchFamily="18" charset="0"/>
            </a:endParaRPr>
          </a:p>
          <a:p>
            <a:pPr algn="ctr">
              <a:lnSpc>
                <a:spcPts val="2000"/>
              </a:lnSpc>
            </a:pPr>
            <a:r>
              <a:rPr lang="en-US" sz="1400" dirty="0">
                <a:latin typeface="Calibri" panose="020F0502020204030204" pitchFamily="34" charset="0"/>
                <a:ea typeface="DengXian" panose="02010600030101010101" pitchFamily="2" charset="-122"/>
                <a:cs typeface="Times New Roman" panose="02020603050405020304" pitchFamily="18" charset="0"/>
              </a:rPr>
              <a:t>Banana  </a:t>
            </a:r>
          </a:p>
        </p:txBody>
      </p:sp>
    </p:spTree>
    <p:extLst>
      <p:ext uri="{BB962C8B-B14F-4D97-AF65-F5344CB8AC3E}">
        <p14:creationId xmlns:p14="http://schemas.microsoft.com/office/powerpoint/2010/main" val="15483973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sym typeface="+mn-ea"/>
                </a:rPr>
                <a:t>Meeting Room Map</a:t>
              </a:r>
              <a:endParaRPr lang="en-US" altLang="zh-CN" sz="2400" b="1">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pic>
        <p:nvPicPr>
          <p:cNvPr id="2" name="图片 1"/>
          <p:cNvPicPr>
            <a:picLocks noChangeAspect="1"/>
          </p:cNvPicPr>
          <p:nvPr/>
        </p:nvPicPr>
        <p:blipFill>
          <a:blip r:embed="rId3"/>
          <a:stretch>
            <a:fillRect/>
          </a:stretch>
        </p:blipFill>
        <p:spPr>
          <a:xfrm>
            <a:off x="626745" y="1261745"/>
            <a:ext cx="10639425" cy="4333875"/>
          </a:xfrm>
          <a:prstGeom prst="rect">
            <a:avLst/>
          </a:prstGeom>
        </p:spPr>
      </p:pic>
      <p:sp>
        <p:nvSpPr>
          <p:cNvPr id="7" name="文本框 6"/>
          <p:cNvSpPr txBox="1"/>
          <p:nvPr/>
        </p:nvSpPr>
        <p:spPr>
          <a:xfrm>
            <a:off x="5247005" y="5815330"/>
            <a:ext cx="1398905" cy="398780"/>
          </a:xfrm>
          <a:prstGeom prst="rect">
            <a:avLst/>
          </a:prstGeom>
          <a:noFill/>
        </p:spPr>
        <p:txBody>
          <a:bodyPr wrap="square" rtlCol="0">
            <a:spAutoFit/>
          </a:bodyPr>
          <a:lstStyle/>
          <a:p>
            <a:r>
              <a:rPr lang="en-US" altLang="zh-CN" sz="2000" b="1" dirty="0"/>
              <a:t>4th floor</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dirty="0">
                  <a:solidFill>
                    <a:schemeClr val="tx1"/>
                  </a:solidFill>
                  <a:latin typeface="微软雅黑" panose="020B0503020204020204" pitchFamily="34" charset="-122"/>
                  <a:ea typeface="微软雅黑" panose="020B0503020204020204" pitchFamily="34" charset="-122"/>
                  <a:sym typeface="+mn-ea"/>
                </a:rPr>
                <a:t>Meeting Room Allocation-MON</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graphicFrame>
        <p:nvGraphicFramePr>
          <p:cNvPr id="4" name="表格 3"/>
          <p:cNvGraphicFramePr>
            <a:graphicFrameLocks noGrp="1"/>
          </p:cNvGraphicFramePr>
          <p:nvPr>
            <p:custDataLst>
              <p:tags r:id="rId2"/>
            </p:custDataLst>
          </p:nvPr>
        </p:nvGraphicFramePr>
        <p:xfrm>
          <a:off x="646169" y="1020498"/>
          <a:ext cx="10180320" cy="2929595"/>
        </p:xfrm>
        <a:graphic>
          <a:graphicData uri="http://schemas.openxmlformats.org/drawingml/2006/table">
            <a:tbl>
              <a:tblPr firstRow="1" firstCol="1" bandRow="1">
                <a:tableStyleId>{5C22544A-7EE6-4342-B048-85BDC9FD1C3A}</a:tableStyleId>
              </a:tblPr>
              <a:tblGrid>
                <a:gridCol w="1260475">
                  <a:extLst>
                    <a:ext uri="{9D8B030D-6E8A-4147-A177-3AD203B41FA5}">
                      <a16:colId xmlns="" xmlns:a16="http://schemas.microsoft.com/office/drawing/2014/main" val="20000"/>
                    </a:ext>
                  </a:extLst>
                </a:gridCol>
                <a:gridCol w="1939290">
                  <a:extLst>
                    <a:ext uri="{9D8B030D-6E8A-4147-A177-3AD203B41FA5}">
                      <a16:colId xmlns="" xmlns:a16="http://schemas.microsoft.com/office/drawing/2014/main" val="20001"/>
                    </a:ext>
                  </a:extLst>
                </a:gridCol>
                <a:gridCol w="2978150">
                  <a:extLst>
                    <a:ext uri="{9D8B030D-6E8A-4147-A177-3AD203B41FA5}">
                      <a16:colId xmlns="" xmlns:a16="http://schemas.microsoft.com/office/drawing/2014/main" val="20002"/>
                    </a:ext>
                  </a:extLst>
                </a:gridCol>
                <a:gridCol w="4002405">
                  <a:extLst>
                    <a:ext uri="{9D8B030D-6E8A-4147-A177-3AD203B41FA5}">
                      <a16:colId xmlns="" xmlns:a16="http://schemas.microsoft.com/office/drawing/2014/main" val="20003"/>
                    </a:ext>
                  </a:extLst>
                </a:gridCol>
              </a:tblGrid>
              <a:tr h="404576">
                <a:tc>
                  <a:txBody>
                    <a:bodyPr/>
                    <a:lstStyle/>
                    <a:p>
                      <a:pPr algn="ctr">
                        <a:lnSpc>
                          <a:spcPct val="100000"/>
                        </a:lnSpc>
                        <a:spcAft>
                          <a:spcPts val="0"/>
                        </a:spcAft>
                      </a:pPr>
                      <a:r>
                        <a:rPr lang="en-US" sz="1800" kern="0" dirty="0">
                          <a:effectLst/>
                        </a:rPr>
                        <a:t>Date</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effectLst/>
                        </a:rPr>
                        <a:t>Time</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effectLst/>
                        </a:rPr>
                        <a:t>Event</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effectLst/>
                        </a:rPr>
                        <a:t>Function room/C</a:t>
                      </a:r>
                      <a:r>
                        <a:rPr lang="en-US" altLang="zh-CN" sz="1800" kern="0" dirty="0">
                          <a:effectLst/>
                        </a:rPr>
                        <a:t>apacity</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extLst>
                  <a:ext uri="{0D108BD9-81ED-4DB2-BD59-A6C34878D82A}">
                    <a16:rowId xmlns="" xmlns:a16="http://schemas.microsoft.com/office/drawing/2014/main" val="10000"/>
                  </a:ext>
                </a:extLst>
              </a:tr>
              <a:tr h="480817">
                <a:tc rowSpan="5">
                  <a:txBody>
                    <a:bodyPr/>
                    <a:lstStyle/>
                    <a:p>
                      <a:pPr algn="ctr">
                        <a:lnSpc>
                          <a:spcPct val="100000"/>
                        </a:lnSpc>
                        <a:spcAft>
                          <a:spcPts val="0"/>
                        </a:spcAft>
                      </a:pPr>
                      <a:r>
                        <a:rPr lang="en-US" altLang="en-GB" sz="1800" kern="0" dirty="0">
                          <a:effectLst/>
                        </a:rPr>
                        <a:t>15</a:t>
                      </a:r>
                      <a:r>
                        <a:rPr lang="en-GB" sz="1800" kern="0" baseline="30000" dirty="0">
                          <a:effectLst/>
                        </a:rPr>
                        <a:t>th</a:t>
                      </a:r>
                      <a:r>
                        <a:rPr lang="en-GB" sz="1800" kern="0" dirty="0">
                          <a:effectLst/>
                        </a:rPr>
                        <a:t> </a:t>
                      </a:r>
                      <a:r>
                        <a:rPr lang="en-US" altLang="en-GB" sz="1800" kern="0" dirty="0">
                          <a:effectLst/>
                        </a:rPr>
                        <a:t>Apr</a:t>
                      </a:r>
                      <a:r>
                        <a:rPr lang="en-US" sz="1800" kern="0" dirty="0">
                          <a:effectLst/>
                        </a:rPr>
                        <a:t> </a:t>
                      </a:r>
                    </a:p>
                    <a:p>
                      <a:pPr algn="ctr">
                        <a:lnSpc>
                          <a:spcPct val="100000"/>
                        </a:lnSpc>
                        <a:spcAft>
                          <a:spcPts val="0"/>
                        </a:spcAft>
                      </a:pPr>
                      <a:r>
                        <a:rPr lang="en-US" altLang="zh-CN" sz="1800" kern="0" dirty="0">
                          <a:effectLst/>
                          <a:latin typeface="Calibri" panose="020F0502020204030204"/>
                          <a:ea typeface="宋体" panose="02010600030101010101" pitchFamily="2" charset="-122"/>
                          <a:cs typeface="Times New Roman" panose="02020603050405020304"/>
                        </a:rPr>
                        <a:t>(MON)</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spcAft>
                          <a:spcPts val="0"/>
                        </a:spcAft>
                        <a:buClrTx/>
                        <a:buSzTx/>
                        <a:buFontTx/>
                        <a:buNone/>
                      </a:pPr>
                      <a:r>
                        <a:rPr lang="en-US" altLang="zh-CN" sz="1800" b="0" dirty="0">
                          <a:solidFill>
                            <a:schemeClr val="tx1"/>
                          </a:solidFill>
                          <a:effectLst/>
                        </a:rPr>
                        <a:t>9:00-20:00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RAN4-Main session</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ShiMao Grand Ballroom1+2(4F)/320</a:t>
                      </a:r>
                    </a:p>
                  </a:txBody>
                  <a:tcPr marL="12700" marR="12700" marT="12700" anchor="b"/>
                </a:tc>
                <a:extLst>
                  <a:ext uri="{0D108BD9-81ED-4DB2-BD59-A6C34878D82A}">
                    <a16:rowId xmlns="" xmlns:a16="http://schemas.microsoft.com/office/drawing/2014/main" val="10001"/>
                  </a:ext>
                </a:extLst>
              </a:tr>
              <a:tr h="404495">
                <a:tc vMerge="1">
                  <a:txBody>
                    <a:bodyPr/>
                    <a:lstStyle/>
                    <a:p>
                      <a:endParaRPr lang="zh-CN"/>
                    </a:p>
                  </a:txBody>
                  <a:tcPr/>
                </a:tc>
                <a:tc>
                  <a:txBody>
                    <a:bodyPr/>
                    <a:lstStyle/>
                    <a:p>
                      <a:pPr algn="ctr">
                        <a:spcAft>
                          <a:spcPts val="0"/>
                        </a:spcAft>
                        <a:buClrTx/>
                        <a:buSzTx/>
                        <a:buFontTx/>
                        <a:buNone/>
                      </a:pPr>
                      <a:r>
                        <a:rPr lang="en-US" altLang="zh-CN" sz="1800" b="0" dirty="0">
                          <a:solidFill>
                            <a:schemeClr val="tx1"/>
                          </a:solidFill>
                          <a:effectLst/>
                        </a:rPr>
                        <a:t>8:00-20：00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RAN4-RRM session</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ShiMao Grand Ballroom 3(4F)/100</a:t>
                      </a:r>
                    </a:p>
                  </a:txBody>
                  <a:tcPr marL="12700" marR="12700" marT="12700" anchor="b"/>
                </a:tc>
                <a:extLst>
                  <a:ext uri="{0D108BD9-81ED-4DB2-BD59-A6C34878D82A}">
                    <a16:rowId xmlns="" xmlns:a16="http://schemas.microsoft.com/office/drawing/2014/main" val="10002"/>
                  </a:ext>
                </a:extLst>
              </a:tr>
              <a:tr h="404576">
                <a:tc vMerge="1">
                  <a:txBody>
                    <a:bodyPr/>
                    <a:lstStyle/>
                    <a:p>
                      <a:endParaRPr lang="zh-CN"/>
                    </a:p>
                  </a:txBody>
                  <a:tcPr/>
                </a:tc>
                <a:tc>
                  <a:txBody>
                    <a:bodyPr/>
                    <a:lstStyle/>
                    <a:p>
                      <a:pPr algn="ctr">
                        <a:spcAft>
                          <a:spcPts val="0"/>
                        </a:spcAft>
                        <a:buClrTx/>
                        <a:buSzTx/>
                        <a:buFontTx/>
                        <a:buNone/>
                      </a:pPr>
                      <a:r>
                        <a:rPr lang="en-US" altLang="zh-CN" sz="1800" b="0" dirty="0">
                          <a:solidFill>
                            <a:schemeClr val="tx1"/>
                          </a:solidFill>
                          <a:effectLst/>
                        </a:rPr>
                        <a:t>8:00-20：00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RAN4-BDaT session</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Orange Island 1+2+3(4F)/100</a:t>
                      </a:r>
                    </a:p>
                  </a:txBody>
                  <a:tcPr marL="12700" marR="12700" marT="12700" anchor="b"/>
                </a:tc>
                <a:extLst>
                  <a:ext uri="{0D108BD9-81ED-4DB2-BD59-A6C34878D82A}">
                    <a16:rowId xmlns="" xmlns:a16="http://schemas.microsoft.com/office/drawing/2014/main" val="10003"/>
                  </a:ext>
                </a:extLst>
              </a:tr>
              <a:tr h="404576">
                <a:tc vMerge="1">
                  <a:txBody>
                    <a:bodyPr/>
                    <a:lstStyle/>
                    <a:p>
                      <a:endParaRPr lang="zh-CN"/>
                    </a:p>
                  </a:txBody>
                  <a:tcPr/>
                </a:tc>
                <a:tc>
                  <a:txBody>
                    <a:bodyPr/>
                    <a:lstStyle/>
                    <a:p>
                      <a:pPr algn="ctr">
                        <a:spcAft>
                          <a:spcPts val="0"/>
                        </a:spcAft>
                        <a:buClrTx/>
                        <a:buSzTx/>
                        <a:buFontTx/>
                        <a:buNone/>
                      </a:pPr>
                      <a:r>
                        <a:rPr lang="en-US" altLang="zh-CN" sz="1800" b="0" dirty="0">
                          <a:solidFill>
                            <a:schemeClr val="tx1"/>
                          </a:solidFill>
                          <a:effectLst/>
                        </a:rPr>
                        <a:t>8:00-20：00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RAN4-Ad hoc room</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YueLu Room 1+2(4F)/50</a:t>
                      </a:r>
                    </a:p>
                  </a:txBody>
                  <a:tcPr marL="12700" marR="12700" marT="12700" anchor="b"/>
                </a:tc>
                <a:extLst>
                  <a:ext uri="{0D108BD9-81ED-4DB2-BD59-A6C34878D82A}">
                    <a16:rowId xmlns="" xmlns:a16="http://schemas.microsoft.com/office/drawing/2014/main" val="10004"/>
                  </a:ext>
                </a:extLst>
              </a:tr>
              <a:tr h="830555">
                <a:tc vMerge="1">
                  <a:txBody>
                    <a:bodyPr/>
                    <a:lstStyle/>
                    <a:p>
                      <a:endParaRPr lang="zh-CN"/>
                    </a:p>
                  </a:txBody>
                  <a:tcPr/>
                </a:tc>
                <a:tc>
                  <a:txBody>
                    <a:bodyPr/>
                    <a:lstStyle/>
                    <a:p>
                      <a:pPr algn="ctr">
                        <a:lnSpc>
                          <a:spcPct val="100000"/>
                        </a:lnSpc>
                        <a:spcAft>
                          <a:spcPts val="0"/>
                        </a:spcAft>
                      </a:pPr>
                      <a:r>
                        <a:rPr lang="en-US" sz="1800" kern="0" dirty="0">
                          <a:effectLst/>
                        </a:rPr>
                        <a:t>10:30-11:00/</a:t>
                      </a:r>
                      <a:endParaRPr lang="zh-CN" altLang="en-US" sz="1800" kern="100" dirty="0">
                        <a:effectLst/>
                      </a:endParaRPr>
                    </a:p>
                    <a:p>
                      <a:pPr algn="ctr">
                        <a:lnSpc>
                          <a:spcPct val="100000"/>
                        </a:lnSpc>
                        <a:spcAft>
                          <a:spcPts val="0"/>
                        </a:spcAft>
                      </a:pPr>
                      <a:r>
                        <a:rPr lang="en-US" sz="1800" kern="0" dirty="0">
                          <a:effectLst/>
                          <a:sym typeface="+mn-ea"/>
                        </a:rPr>
                        <a:t>15:30-16:00</a:t>
                      </a:r>
                      <a:endParaRPr lang="zh-CN" altLang="en-US" sz="1800" kern="100" dirty="0">
                        <a:solidFill>
                          <a:srgbClr val="FF0000"/>
                        </a:solidFill>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effectLst/>
                        </a:rPr>
                        <a:t>Coffee Break</a:t>
                      </a:r>
                      <a:endParaRPr lang="zh-CN" altLang="en-US"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altLang="zh-CN" sz="1800" kern="1200" dirty="0">
                          <a:solidFill>
                            <a:schemeClr val="dk1"/>
                          </a:solidFill>
                          <a:effectLst/>
                          <a:latin typeface="+mn-lt"/>
                          <a:ea typeface="+mn-ea"/>
                          <a:cs typeface="+mn-cs"/>
                        </a:rPr>
                        <a:t>Foyer</a:t>
                      </a:r>
                      <a:endParaRPr lang="zh-CN" altLang="en-US"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extLst>
                  <a:ext uri="{0D108BD9-81ED-4DB2-BD59-A6C34878D82A}">
                    <a16:rowId xmlns="" xmlns:a16="http://schemas.microsoft.com/office/drawing/2014/main" val="10005"/>
                  </a:ext>
                </a:extLst>
              </a:tr>
            </a:tbl>
          </a:graphicData>
        </a:graphic>
      </p:graphicFrame>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dirty="0">
                  <a:solidFill>
                    <a:schemeClr val="tx1"/>
                  </a:solidFill>
                  <a:latin typeface="微软雅黑" panose="020B0503020204020204" pitchFamily="34" charset="-122"/>
                  <a:ea typeface="微软雅黑" panose="020B0503020204020204" pitchFamily="34" charset="-122"/>
                  <a:sym typeface="+mn-ea"/>
                </a:rPr>
                <a:t>Meeting Room Allocation-TUE</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graphicFrame>
        <p:nvGraphicFramePr>
          <p:cNvPr id="4" name="表格 3"/>
          <p:cNvGraphicFramePr>
            <a:graphicFrameLocks noGrp="1"/>
          </p:cNvGraphicFramePr>
          <p:nvPr>
            <p:custDataLst>
              <p:tags r:id="rId2"/>
            </p:custDataLst>
          </p:nvPr>
        </p:nvGraphicFramePr>
        <p:xfrm>
          <a:off x="698635" y="1096427"/>
          <a:ext cx="10180320" cy="3029834"/>
        </p:xfrm>
        <a:graphic>
          <a:graphicData uri="http://schemas.openxmlformats.org/drawingml/2006/table">
            <a:tbl>
              <a:tblPr firstRow="1" firstCol="1" bandRow="1">
                <a:tableStyleId>{5C22544A-7EE6-4342-B048-85BDC9FD1C3A}</a:tableStyleId>
              </a:tblPr>
              <a:tblGrid>
                <a:gridCol w="1260475">
                  <a:extLst>
                    <a:ext uri="{9D8B030D-6E8A-4147-A177-3AD203B41FA5}">
                      <a16:colId xmlns="" xmlns:a16="http://schemas.microsoft.com/office/drawing/2014/main" val="20000"/>
                    </a:ext>
                  </a:extLst>
                </a:gridCol>
                <a:gridCol w="1939290">
                  <a:extLst>
                    <a:ext uri="{9D8B030D-6E8A-4147-A177-3AD203B41FA5}">
                      <a16:colId xmlns="" xmlns:a16="http://schemas.microsoft.com/office/drawing/2014/main" val="20001"/>
                    </a:ext>
                  </a:extLst>
                </a:gridCol>
                <a:gridCol w="2978150">
                  <a:extLst>
                    <a:ext uri="{9D8B030D-6E8A-4147-A177-3AD203B41FA5}">
                      <a16:colId xmlns="" xmlns:a16="http://schemas.microsoft.com/office/drawing/2014/main" val="20002"/>
                    </a:ext>
                  </a:extLst>
                </a:gridCol>
                <a:gridCol w="4002405">
                  <a:extLst>
                    <a:ext uri="{9D8B030D-6E8A-4147-A177-3AD203B41FA5}">
                      <a16:colId xmlns="" xmlns:a16="http://schemas.microsoft.com/office/drawing/2014/main" val="20003"/>
                    </a:ext>
                  </a:extLst>
                </a:gridCol>
              </a:tblGrid>
              <a:tr h="461645">
                <a:tc>
                  <a:txBody>
                    <a:bodyPr/>
                    <a:lstStyle/>
                    <a:p>
                      <a:pPr algn="ctr">
                        <a:lnSpc>
                          <a:spcPct val="100000"/>
                        </a:lnSpc>
                        <a:spcAft>
                          <a:spcPts val="0"/>
                        </a:spcAft>
                      </a:pPr>
                      <a:r>
                        <a:rPr lang="en-US" sz="1800" kern="0" dirty="0">
                          <a:effectLst/>
                        </a:rPr>
                        <a:t>Date</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effectLst/>
                        </a:rPr>
                        <a:t>Time</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a:effectLst/>
                        </a:rPr>
                        <a:t>Event</a:t>
                      </a:r>
                      <a:endParaRPr lang="zh-CN" sz="1800" kern="10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effectLst/>
                        </a:rPr>
                        <a:t>Function room/Capacity</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extLst>
                  <a:ext uri="{0D108BD9-81ED-4DB2-BD59-A6C34878D82A}">
                    <a16:rowId xmlns="" xmlns:a16="http://schemas.microsoft.com/office/drawing/2014/main" val="10000"/>
                  </a:ext>
                </a:extLst>
              </a:tr>
              <a:tr h="461010">
                <a:tc rowSpan="5">
                  <a:txBody>
                    <a:bodyPr/>
                    <a:lstStyle/>
                    <a:p>
                      <a:pPr algn="ctr">
                        <a:lnSpc>
                          <a:spcPct val="100000"/>
                        </a:lnSpc>
                        <a:spcAft>
                          <a:spcPts val="0"/>
                        </a:spcAft>
                      </a:pPr>
                      <a:r>
                        <a:rPr lang="en-US" altLang="en-GB" sz="1800" kern="0" dirty="0">
                          <a:effectLst/>
                          <a:sym typeface="+mn-ea"/>
                        </a:rPr>
                        <a:t>16</a:t>
                      </a:r>
                      <a:r>
                        <a:rPr lang="en-GB" sz="1800" kern="0" baseline="30000" dirty="0">
                          <a:effectLst/>
                          <a:sym typeface="+mn-ea"/>
                        </a:rPr>
                        <a:t>th</a:t>
                      </a:r>
                      <a:r>
                        <a:rPr lang="en-GB" sz="1800" kern="0" dirty="0">
                          <a:effectLst/>
                          <a:sym typeface="+mn-ea"/>
                        </a:rPr>
                        <a:t> </a:t>
                      </a:r>
                      <a:r>
                        <a:rPr lang="en-US" altLang="en-GB" sz="1800" kern="0" dirty="0">
                          <a:effectLst/>
                          <a:sym typeface="+mn-ea"/>
                        </a:rPr>
                        <a:t>Apr</a:t>
                      </a:r>
                      <a:r>
                        <a:rPr lang="en-US" sz="1800" kern="0" dirty="0">
                          <a:effectLst/>
                          <a:sym typeface="+mn-ea"/>
                        </a:rPr>
                        <a:t> </a:t>
                      </a:r>
                      <a:r>
                        <a:rPr lang="en-US" sz="1800" kern="0" dirty="0">
                          <a:effectLst/>
                        </a:rPr>
                        <a:t> </a:t>
                      </a:r>
                    </a:p>
                    <a:p>
                      <a:pPr algn="ctr">
                        <a:lnSpc>
                          <a:spcPct val="100000"/>
                        </a:lnSpc>
                        <a:spcAft>
                          <a:spcPts val="0"/>
                        </a:spcAft>
                      </a:pPr>
                      <a:r>
                        <a:rPr lang="en-US" altLang="zh-CN" sz="1800" kern="0" dirty="0">
                          <a:effectLst/>
                          <a:latin typeface="Calibri" panose="020F0502020204030204"/>
                          <a:ea typeface="宋体" panose="02010600030101010101" pitchFamily="2" charset="-122"/>
                          <a:cs typeface="Times New Roman" panose="02020603050405020304"/>
                        </a:rPr>
                        <a:t>(TUE)</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spcAft>
                          <a:spcPts val="0"/>
                        </a:spcAft>
                        <a:buClrTx/>
                        <a:buSzTx/>
                        <a:buFontTx/>
                        <a:buNone/>
                      </a:pPr>
                      <a:r>
                        <a:rPr lang="en-US" altLang="zh-CN" sz="1800" b="0" dirty="0">
                          <a:solidFill>
                            <a:schemeClr val="tx1"/>
                          </a:solidFill>
                          <a:effectLst/>
                        </a:rPr>
                        <a:t>8:00-20:00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RAN4-Main session</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ShiMao Grand Ballroom1+2(4F)/320</a:t>
                      </a:r>
                    </a:p>
                  </a:txBody>
                  <a:tcPr marL="12700" marR="12700" marT="12700" anchor="b"/>
                </a:tc>
                <a:extLst>
                  <a:ext uri="{0D108BD9-81ED-4DB2-BD59-A6C34878D82A}">
                    <a16:rowId xmlns="" xmlns:a16="http://schemas.microsoft.com/office/drawing/2014/main" val="10001"/>
                  </a:ext>
                </a:extLst>
              </a:tr>
              <a:tr h="461645">
                <a:tc vMerge="1">
                  <a:txBody>
                    <a:bodyPr/>
                    <a:lstStyle/>
                    <a:p>
                      <a:endParaRPr lang="zh-CN"/>
                    </a:p>
                  </a:txBody>
                  <a:tcPr/>
                </a:tc>
                <a:tc>
                  <a:txBody>
                    <a:bodyPr/>
                    <a:lstStyle/>
                    <a:p>
                      <a:pPr algn="ctr">
                        <a:spcAft>
                          <a:spcPts val="0"/>
                        </a:spcAft>
                        <a:buClrTx/>
                        <a:buSzTx/>
                        <a:buFontTx/>
                        <a:buNone/>
                      </a:pPr>
                      <a:r>
                        <a:rPr lang="en-US" altLang="zh-CN" sz="1800" b="0" dirty="0">
                          <a:solidFill>
                            <a:schemeClr val="tx1"/>
                          </a:solidFill>
                          <a:effectLst/>
                        </a:rPr>
                        <a:t>8:00-20:00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RAN4-RRM session</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ShiMao Grand Ballroom 3(4F)/100</a:t>
                      </a:r>
                    </a:p>
                  </a:txBody>
                  <a:tcPr marL="12700" marR="12700" marT="12700" anchor="b"/>
                </a:tc>
                <a:extLst>
                  <a:ext uri="{0D108BD9-81ED-4DB2-BD59-A6C34878D82A}">
                    <a16:rowId xmlns="" xmlns:a16="http://schemas.microsoft.com/office/drawing/2014/main" val="10002"/>
                  </a:ext>
                </a:extLst>
              </a:tr>
              <a:tr h="461645">
                <a:tc vMerge="1">
                  <a:txBody>
                    <a:bodyPr/>
                    <a:lstStyle/>
                    <a:p>
                      <a:endParaRPr lang="zh-CN"/>
                    </a:p>
                  </a:txBody>
                  <a:tcPr/>
                </a:tc>
                <a:tc>
                  <a:txBody>
                    <a:bodyPr/>
                    <a:lstStyle/>
                    <a:p>
                      <a:pPr algn="ctr">
                        <a:spcAft>
                          <a:spcPts val="0"/>
                        </a:spcAft>
                        <a:buClrTx/>
                        <a:buSzTx/>
                        <a:buFontTx/>
                        <a:buNone/>
                      </a:pPr>
                      <a:r>
                        <a:rPr lang="en-US" altLang="zh-CN" sz="1800" b="0" dirty="0">
                          <a:solidFill>
                            <a:schemeClr val="tx1"/>
                          </a:solidFill>
                          <a:effectLst/>
                        </a:rPr>
                        <a:t>8:00-20:00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RAN4-BDaT session</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Orange Island 1+2+3(4F)/100</a:t>
                      </a:r>
                    </a:p>
                  </a:txBody>
                  <a:tcPr marL="12700" marR="12700" marT="12700" anchor="b"/>
                </a:tc>
                <a:extLst>
                  <a:ext uri="{0D108BD9-81ED-4DB2-BD59-A6C34878D82A}">
                    <a16:rowId xmlns="" xmlns:a16="http://schemas.microsoft.com/office/drawing/2014/main" val="10003"/>
                  </a:ext>
                </a:extLst>
              </a:tr>
              <a:tr h="461645">
                <a:tc vMerge="1">
                  <a:txBody>
                    <a:bodyPr/>
                    <a:lstStyle/>
                    <a:p>
                      <a:endParaRPr lang="zh-CN"/>
                    </a:p>
                  </a:txBody>
                  <a:tcPr/>
                </a:tc>
                <a:tc>
                  <a:txBody>
                    <a:bodyPr/>
                    <a:lstStyle/>
                    <a:p>
                      <a:pPr algn="ctr">
                        <a:spcAft>
                          <a:spcPts val="0"/>
                        </a:spcAft>
                        <a:buClrTx/>
                        <a:buSzTx/>
                        <a:buFontTx/>
                        <a:buNone/>
                      </a:pPr>
                      <a:r>
                        <a:rPr lang="en-US" altLang="zh-CN" sz="1800" b="0" dirty="0">
                          <a:solidFill>
                            <a:schemeClr val="tx1"/>
                          </a:solidFill>
                          <a:effectLst/>
                        </a:rPr>
                        <a:t>8:00-20:00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RAN4-Ad hoc room</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YueLu Room 1+2(4F)/50</a:t>
                      </a:r>
                    </a:p>
                  </a:txBody>
                  <a:tcPr marL="12700" marR="12700" marT="12700" anchor="b"/>
                </a:tc>
                <a:extLst>
                  <a:ext uri="{0D108BD9-81ED-4DB2-BD59-A6C34878D82A}">
                    <a16:rowId xmlns="" xmlns:a16="http://schemas.microsoft.com/office/drawing/2014/main" val="10004"/>
                  </a:ext>
                </a:extLst>
              </a:tr>
              <a:tr h="722244">
                <a:tc vMerge="1">
                  <a:txBody>
                    <a:bodyPr/>
                    <a:lstStyle/>
                    <a:p>
                      <a:endParaRPr lang="zh-CN"/>
                    </a:p>
                  </a:txBody>
                  <a:tcPr marL="22802" marR="22802" marT="0" marB="0" anchor="ctr"/>
                </a:tc>
                <a:tc>
                  <a:txBody>
                    <a:bodyPr/>
                    <a:lstStyle/>
                    <a:p>
                      <a:pPr algn="ctr">
                        <a:lnSpc>
                          <a:spcPct val="100000"/>
                        </a:lnSpc>
                        <a:spcAft>
                          <a:spcPts val="0"/>
                        </a:spcAft>
                      </a:pPr>
                      <a:r>
                        <a:rPr lang="en-US" sz="1800" kern="0" dirty="0">
                          <a:solidFill>
                            <a:schemeClr val="tx1"/>
                          </a:solidFill>
                          <a:effectLst/>
                        </a:rPr>
                        <a:t>10:30-11:00/</a:t>
                      </a:r>
                      <a:endParaRPr lang="zh-CN" altLang="en-US" sz="1800" kern="100" dirty="0">
                        <a:solidFill>
                          <a:schemeClr val="tx1"/>
                        </a:solidFill>
                        <a:effectLst/>
                      </a:endParaRPr>
                    </a:p>
                    <a:p>
                      <a:pPr algn="ctr">
                        <a:lnSpc>
                          <a:spcPct val="100000"/>
                        </a:lnSpc>
                        <a:spcAft>
                          <a:spcPts val="0"/>
                        </a:spcAft>
                      </a:pPr>
                      <a:r>
                        <a:rPr lang="en-US" sz="1800" kern="0" dirty="0">
                          <a:solidFill>
                            <a:schemeClr val="tx1"/>
                          </a:solidFill>
                          <a:effectLst/>
                          <a:sym typeface="+mn-ea"/>
                        </a:rPr>
                        <a:t>15:30-16:00</a:t>
                      </a:r>
                      <a:endParaRPr lang="zh-CN" altLang="en-US" sz="1800" kern="100" dirty="0">
                        <a:solidFill>
                          <a:schemeClr val="tx1"/>
                        </a:solidFill>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solidFill>
                            <a:schemeClr val="tx1"/>
                          </a:solidFill>
                          <a:effectLst/>
                        </a:rPr>
                        <a:t>Coffee Break</a:t>
                      </a:r>
                      <a:endParaRPr lang="zh-CN" altLang="en-US" sz="1800" kern="100" dirty="0">
                        <a:solidFill>
                          <a:schemeClr val="tx1"/>
                        </a:solidFill>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altLang="zh-CN" sz="1800" kern="1200" dirty="0">
                          <a:solidFill>
                            <a:schemeClr val="tx1"/>
                          </a:solidFill>
                          <a:effectLst/>
                          <a:latin typeface="+mn-lt"/>
                          <a:ea typeface="+mn-ea"/>
                          <a:cs typeface="+mn-cs"/>
                        </a:rPr>
                        <a:t>Foyer</a:t>
                      </a:r>
                      <a:endParaRPr lang="zh-CN" altLang="en-US" sz="1800" kern="100" dirty="0">
                        <a:solidFill>
                          <a:schemeClr val="tx1"/>
                        </a:solidFill>
                        <a:effectLst/>
                        <a:latin typeface="Calibri" panose="020F0502020204030204"/>
                        <a:ea typeface="宋体" panose="02010600030101010101" pitchFamily="2" charset="-122"/>
                        <a:cs typeface="Times New Roman" panose="02020603050405020304"/>
                      </a:endParaRPr>
                    </a:p>
                  </a:txBody>
                  <a:tcPr marL="22802" marR="22802" marT="0" marB="0" anchor="ctr"/>
                </a:tc>
                <a:extLst>
                  <a:ext uri="{0D108BD9-81ED-4DB2-BD59-A6C34878D82A}">
                    <a16:rowId xmlns="" xmlns:a16="http://schemas.microsoft.com/office/drawing/2014/main" val="10005"/>
                  </a:ext>
                </a:extLst>
              </a:tr>
            </a:tbl>
          </a:graphicData>
        </a:graphic>
      </p:graphicFrame>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dirty="0">
                  <a:solidFill>
                    <a:schemeClr val="tx1"/>
                  </a:solidFill>
                  <a:latin typeface="微软雅黑" panose="020B0503020204020204" pitchFamily="34" charset="-122"/>
                  <a:ea typeface="微软雅黑" panose="020B0503020204020204" pitchFamily="34" charset="-122"/>
                  <a:sym typeface="+mn-ea"/>
                </a:rPr>
                <a:t>Meeting Room Allocation-WED</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graphicFrame>
        <p:nvGraphicFramePr>
          <p:cNvPr id="4" name="表格 3"/>
          <p:cNvGraphicFramePr>
            <a:graphicFrameLocks noGrp="1"/>
          </p:cNvGraphicFramePr>
          <p:nvPr>
            <p:custDataLst>
              <p:tags r:id="rId2"/>
            </p:custDataLst>
          </p:nvPr>
        </p:nvGraphicFramePr>
        <p:xfrm>
          <a:off x="668655" y="1214120"/>
          <a:ext cx="10180320" cy="3129499"/>
        </p:xfrm>
        <a:graphic>
          <a:graphicData uri="http://schemas.openxmlformats.org/drawingml/2006/table">
            <a:tbl>
              <a:tblPr firstRow="1" firstCol="1" bandRow="1">
                <a:tableStyleId>{5C22544A-7EE6-4342-B048-85BDC9FD1C3A}</a:tableStyleId>
              </a:tblPr>
              <a:tblGrid>
                <a:gridCol w="1260475">
                  <a:extLst>
                    <a:ext uri="{9D8B030D-6E8A-4147-A177-3AD203B41FA5}">
                      <a16:colId xmlns="" xmlns:a16="http://schemas.microsoft.com/office/drawing/2014/main" val="20000"/>
                    </a:ext>
                  </a:extLst>
                </a:gridCol>
                <a:gridCol w="1939290">
                  <a:extLst>
                    <a:ext uri="{9D8B030D-6E8A-4147-A177-3AD203B41FA5}">
                      <a16:colId xmlns="" xmlns:a16="http://schemas.microsoft.com/office/drawing/2014/main" val="20001"/>
                    </a:ext>
                  </a:extLst>
                </a:gridCol>
                <a:gridCol w="2978150">
                  <a:extLst>
                    <a:ext uri="{9D8B030D-6E8A-4147-A177-3AD203B41FA5}">
                      <a16:colId xmlns="" xmlns:a16="http://schemas.microsoft.com/office/drawing/2014/main" val="20002"/>
                    </a:ext>
                  </a:extLst>
                </a:gridCol>
                <a:gridCol w="4002405">
                  <a:extLst>
                    <a:ext uri="{9D8B030D-6E8A-4147-A177-3AD203B41FA5}">
                      <a16:colId xmlns="" xmlns:a16="http://schemas.microsoft.com/office/drawing/2014/main" val="20003"/>
                    </a:ext>
                  </a:extLst>
                </a:gridCol>
              </a:tblGrid>
              <a:tr h="461645">
                <a:tc>
                  <a:txBody>
                    <a:bodyPr/>
                    <a:lstStyle/>
                    <a:p>
                      <a:pPr algn="ctr">
                        <a:lnSpc>
                          <a:spcPct val="100000"/>
                        </a:lnSpc>
                        <a:spcAft>
                          <a:spcPts val="0"/>
                        </a:spcAft>
                      </a:pPr>
                      <a:r>
                        <a:rPr lang="en-US" sz="1800" kern="0" dirty="0">
                          <a:effectLst/>
                        </a:rPr>
                        <a:t>Date</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effectLst/>
                        </a:rPr>
                        <a:t>Time</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a:effectLst/>
                        </a:rPr>
                        <a:t>Event</a:t>
                      </a:r>
                      <a:endParaRPr lang="zh-CN" sz="1800" kern="10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effectLst/>
                        </a:rPr>
                        <a:t>Function room/Capacity</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extLst>
                  <a:ext uri="{0D108BD9-81ED-4DB2-BD59-A6C34878D82A}">
                    <a16:rowId xmlns="" xmlns:a16="http://schemas.microsoft.com/office/drawing/2014/main" val="10000"/>
                  </a:ext>
                </a:extLst>
              </a:tr>
              <a:tr h="461010">
                <a:tc rowSpan="4">
                  <a:txBody>
                    <a:bodyPr/>
                    <a:lstStyle/>
                    <a:p>
                      <a:pPr algn="ctr">
                        <a:lnSpc>
                          <a:spcPct val="100000"/>
                        </a:lnSpc>
                        <a:spcAft>
                          <a:spcPts val="0"/>
                        </a:spcAft>
                      </a:pPr>
                      <a:r>
                        <a:rPr lang="en-US" altLang="en-GB" sz="1800" kern="0" dirty="0">
                          <a:effectLst/>
                          <a:sym typeface="+mn-ea"/>
                        </a:rPr>
                        <a:t>17</a:t>
                      </a:r>
                      <a:r>
                        <a:rPr lang="en-GB" sz="1800" kern="0" baseline="30000" dirty="0">
                          <a:effectLst/>
                          <a:sym typeface="+mn-ea"/>
                        </a:rPr>
                        <a:t>th</a:t>
                      </a:r>
                      <a:r>
                        <a:rPr lang="en-GB" sz="1800" kern="0" dirty="0">
                          <a:effectLst/>
                          <a:sym typeface="+mn-ea"/>
                        </a:rPr>
                        <a:t> </a:t>
                      </a:r>
                      <a:r>
                        <a:rPr lang="en-US" altLang="en-GB" sz="1800" kern="0" dirty="0">
                          <a:effectLst/>
                          <a:sym typeface="+mn-ea"/>
                        </a:rPr>
                        <a:t>Apr</a:t>
                      </a:r>
                      <a:r>
                        <a:rPr lang="en-US" sz="1800" kern="0" dirty="0">
                          <a:effectLst/>
                          <a:sym typeface="+mn-ea"/>
                        </a:rPr>
                        <a:t> </a:t>
                      </a:r>
                      <a:endParaRPr lang="en-US" sz="1800" kern="0" dirty="0">
                        <a:effectLst/>
                      </a:endParaRPr>
                    </a:p>
                    <a:p>
                      <a:pPr algn="ctr">
                        <a:lnSpc>
                          <a:spcPct val="100000"/>
                        </a:lnSpc>
                        <a:spcAft>
                          <a:spcPts val="0"/>
                        </a:spcAft>
                      </a:pPr>
                      <a:r>
                        <a:rPr lang="en-US" altLang="zh-CN" sz="1800" kern="0" dirty="0">
                          <a:effectLst/>
                          <a:latin typeface="Calibri" panose="020F0502020204030204"/>
                          <a:ea typeface="宋体" panose="02010600030101010101" pitchFamily="2" charset="-122"/>
                          <a:cs typeface="Times New Roman" panose="02020603050405020304"/>
                        </a:rPr>
                        <a:t>(WED)</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spcAft>
                          <a:spcPts val="0"/>
                        </a:spcAft>
                        <a:buClrTx/>
                        <a:buSzTx/>
                        <a:buFontTx/>
                        <a:buNone/>
                      </a:pPr>
                      <a:r>
                        <a:rPr lang="en-US" altLang="zh-CN" sz="1800" b="0" dirty="0">
                          <a:solidFill>
                            <a:schemeClr val="tx1"/>
                          </a:solidFill>
                          <a:effectLst/>
                        </a:rPr>
                        <a:t>8:00-20:00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RAN4-Main session</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ShiMao Grand Ballroom1+2(4F)/320</a:t>
                      </a:r>
                    </a:p>
                  </a:txBody>
                  <a:tcPr marL="12700" marR="12700" marT="12700" anchor="b"/>
                </a:tc>
                <a:extLst>
                  <a:ext uri="{0D108BD9-81ED-4DB2-BD59-A6C34878D82A}">
                    <a16:rowId xmlns="" xmlns:a16="http://schemas.microsoft.com/office/drawing/2014/main" val="10001"/>
                  </a:ext>
                </a:extLst>
              </a:tr>
              <a:tr h="461645">
                <a:tc vMerge="1">
                  <a:txBody>
                    <a:bodyPr/>
                    <a:lstStyle/>
                    <a:p>
                      <a:endParaRPr lang="zh-CN"/>
                    </a:p>
                  </a:txBody>
                  <a:tcPr/>
                </a:tc>
                <a:tc>
                  <a:txBody>
                    <a:bodyPr/>
                    <a:lstStyle/>
                    <a:p>
                      <a:pPr algn="ctr">
                        <a:spcAft>
                          <a:spcPts val="0"/>
                        </a:spcAft>
                        <a:buClrTx/>
                        <a:buSzTx/>
                        <a:buFontTx/>
                        <a:buNone/>
                      </a:pPr>
                      <a:r>
                        <a:rPr lang="en-US" altLang="zh-CN" sz="1800" b="0" dirty="0">
                          <a:solidFill>
                            <a:schemeClr val="tx1"/>
                          </a:solidFill>
                          <a:effectLst/>
                        </a:rPr>
                        <a:t>8:00-20:00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RAN4-RRM session</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ShiMao Grand Ballroom 3(4F)/100</a:t>
                      </a:r>
                    </a:p>
                  </a:txBody>
                  <a:tcPr marL="12700" marR="12700" marT="12700" anchor="b"/>
                </a:tc>
                <a:extLst>
                  <a:ext uri="{0D108BD9-81ED-4DB2-BD59-A6C34878D82A}">
                    <a16:rowId xmlns="" xmlns:a16="http://schemas.microsoft.com/office/drawing/2014/main" val="10002"/>
                  </a:ext>
                </a:extLst>
              </a:tr>
              <a:tr h="461645">
                <a:tc vMerge="1">
                  <a:txBody>
                    <a:bodyPr/>
                    <a:lstStyle/>
                    <a:p>
                      <a:endParaRPr lang="zh-CN"/>
                    </a:p>
                  </a:txBody>
                  <a:tcPr/>
                </a:tc>
                <a:tc>
                  <a:txBody>
                    <a:bodyPr/>
                    <a:lstStyle/>
                    <a:p>
                      <a:pPr algn="ctr">
                        <a:spcAft>
                          <a:spcPts val="0"/>
                        </a:spcAft>
                        <a:buClrTx/>
                        <a:buSzTx/>
                        <a:buFontTx/>
                        <a:buNone/>
                      </a:pPr>
                      <a:r>
                        <a:rPr lang="en-US" altLang="zh-CN" sz="1800" b="0" dirty="0">
                          <a:solidFill>
                            <a:schemeClr val="tx1"/>
                          </a:solidFill>
                          <a:effectLst/>
                        </a:rPr>
                        <a:t>8:00-20:00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RAN4-BDaT session</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Orange Island 1+2+3(4F)/100</a:t>
                      </a:r>
                    </a:p>
                  </a:txBody>
                  <a:tcPr marL="12700" marR="12700" marT="12700" anchor="b"/>
                </a:tc>
                <a:extLst>
                  <a:ext uri="{0D108BD9-81ED-4DB2-BD59-A6C34878D82A}">
                    <a16:rowId xmlns="" xmlns:a16="http://schemas.microsoft.com/office/drawing/2014/main" val="10003"/>
                  </a:ext>
                </a:extLst>
              </a:tr>
              <a:tr h="461645">
                <a:tc vMerge="1">
                  <a:txBody>
                    <a:bodyPr/>
                    <a:lstStyle/>
                    <a:p>
                      <a:endParaRPr lang="zh-CN"/>
                    </a:p>
                  </a:txBody>
                  <a:tcPr marL="22802" marR="22802" marT="0" marB="0" anchor="ctr"/>
                </a:tc>
                <a:tc>
                  <a:txBody>
                    <a:bodyPr/>
                    <a:lstStyle/>
                    <a:p>
                      <a:pPr algn="ctr">
                        <a:spcAft>
                          <a:spcPts val="0"/>
                        </a:spcAft>
                        <a:buClrTx/>
                        <a:buSzTx/>
                        <a:buFontTx/>
                        <a:buNone/>
                      </a:pPr>
                      <a:r>
                        <a:rPr lang="en-US" altLang="zh-CN" sz="1800" b="0" dirty="0">
                          <a:solidFill>
                            <a:schemeClr val="tx1"/>
                          </a:solidFill>
                          <a:effectLst/>
                        </a:rPr>
                        <a:t>8:00-20:00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RAN4-Ad hoc room</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YueLu Room 1+2(4F)/50</a:t>
                      </a:r>
                    </a:p>
                  </a:txBody>
                  <a:tcPr marL="12700" marR="12700" marT="12700" anchor="b"/>
                </a:tc>
                <a:extLst>
                  <a:ext uri="{0D108BD9-81ED-4DB2-BD59-A6C34878D82A}">
                    <a16:rowId xmlns="" xmlns:a16="http://schemas.microsoft.com/office/drawing/2014/main" val="10004"/>
                  </a:ext>
                </a:extLst>
              </a:tr>
              <a:tr h="821909">
                <a:tc>
                  <a:txBody>
                    <a:bodyPr/>
                    <a:lstStyle/>
                    <a:p>
                      <a:pPr algn="ctr">
                        <a:lnSpc>
                          <a:spcPct val="100000"/>
                        </a:lnSpc>
                        <a:spcAft>
                          <a:spcPts val="0"/>
                        </a:spcAft>
                      </a:pP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effectLst/>
                        </a:rPr>
                        <a:t>10:30-11:00/</a:t>
                      </a:r>
                      <a:endParaRPr lang="zh-CN" altLang="en-US" sz="1800" kern="100" dirty="0">
                        <a:effectLst/>
                      </a:endParaRPr>
                    </a:p>
                    <a:p>
                      <a:pPr algn="ctr">
                        <a:lnSpc>
                          <a:spcPct val="100000"/>
                        </a:lnSpc>
                        <a:spcAft>
                          <a:spcPts val="0"/>
                        </a:spcAft>
                      </a:pPr>
                      <a:r>
                        <a:rPr lang="en-US" sz="1800" kern="0" dirty="0">
                          <a:effectLst/>
                          <a:sym typeface="+mn-ea"/>
                        </a:rPr>
                        <a:t>15:30-16:00</a:t>
                      </a:r>
                      <a:endParaRPr lang="zh-CN" altLang="en-US" sz="1800" kern="100" dirty="0">
                        <a:solidFill>
                          <a:srgbClr val="FF0000"/>
                        </a:solidFill>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effectLst/>
                        </a:rPr>
                        <a:t>Coffee Break</a:t>
                      </a:r>
                      <a:endParaRPr lang="zh-CN" altLang="en-US"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altLang="zh-CN" sz="1800" kern="1200" dirty="0">
                          <a:solidFill>
                            <a:schemeClr val="dk1"/>
                          </a:solidFill>
                          <a:effectLst/>
                          <a:latin typeface="+mn-lt"/>
                          <a:ea typeface="+mn-ea"/>
                          <a:cs typeface="+mn-cs"/>
                        </a:rPr>
                        <a:t>Foyer</a:t>
                      </a:r>
                      <a:endParaRPr lang="zh-CN" altLang="en-US"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extLst>
                  <a:ext uri="{0D108BD9-81ED-4DB2-BD59-A6C34878D82A}">
                    <a16:rowId xmlns="" xmlns:a16="http://schemas.microsoft.com/office/drawing/2014/main" val="10005"/>
                  </a:ext>
                </a:extLst>
              </a:tr>
            </a:tbl>
          </a:graphicData>
        </a:graphic>
      </p:graphicFrame>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dirty="0">
                  <a:solidFill>
                    <a:schemeClr val="tx1"/>
                  </a:solidFill>
                  <a:latin typeface="微软雅黑" panose="020B0503020204020204" pitchFamily="34" charset="-122"/>
                  <a:ea typeface="微软雅黑" panose="020B0503020204020204" pitchFamily="34" charset="-122"/>
                  <a:sym typeface="+mn-ea"/>
                </a:rPr>
                <a:t>Meeting Room Allocation-THU</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graphicFrame>
        <p:nvGraphicFramePr>
          <p:cNvPr id="4" name="表格 3"/>
          <p:cNvGraphicFramePr>
            <a:graphicFrameLocks noGrp="1"/>
          </p:cNvGraphicFramePr>
          <p:nvPr>
            <p:custDataLst>
              <p:tags r:id="rId2"/>
            </p:custDataLst>
          </p:nvPr>
        </p:nvGraphicFramePr>
        <p:xfrm>
          <a:off x="668655" y="1309370"/>
          <a:ext cx="10180320" cy="3086714"/>
        </p:xfrm>
        <a:graphic>
          <a:graphicData uri="http://schemas.openxmlformats.org/drawingml/2006/table">
            <a:tbl>
              <a:tblPr firstRow="1" firstCol="1" bandRow="1">
                <a:tableStyleId>{5C22544A-7EE6-4342-B048-85BDC9FD1C3A}</a:tableStyleId>
              </a:tblPr>
              <a:tblGrid>
                <a:gridCol w="1260475">
                  <a:extLst>
                    <a:ext uri="{9D8B030D-6E8A-4147-A177-3AD203B41FA5}">
                      <a16:colId xmlns="" xmlns:a16="http://schemas.microsoft.com/office/drawing/2014/main" val="20000"/>
                    </a:ext>
                  </a:extLst>
                </a:gridCol>
                <a:gridCol w="1939290">
                  <a:extLst>
                    <a:ext uri="{9D8B030D-6E8A-4147-A177-3AD203B41FA5}">
                      <a16:colId xmlns="" xmlns:a16="http://schemas.microsoft.com/office/drawing/2014/main" val="20001"/>
                    </a:ext>
                  </a:extLst>
                </a:gridCol>
                <a:gridCol w="2978150">
                  <a:extLst>
                    <a:ext uri="{9D8B030D-6E8A-4147-A177-3AD203B41FA5}">
                      <a16:colId xmlns="" xmlns:a16="http://schemas.microsoft.com/office/drawing/2014/main" val="20002"/>
                    </a:ext>
                  </a:extLst>
                </a:gridCol>
                <a:gridCol w="4002405">
                  <a:extLst>
                    <a:ext uri="{9D8B030D-6E8A-4147-A177-3AD203B41FA5}">
                      <a16:colId xmlns="" xmlns:a16="http://schemas.microsoft.com/office/drawing/2014/main" val="20003"/>
                    </a:ext>
                  </a:extLst>
                </a:gridCol>
              </a:tblGrid>
              <a:tr h="461645">
                <a:tc>
                  <a:txBody>
                    <a:bodyPr/>
                    <a:lstStyle/>
                    <a:p>
                      <a:pPr algn="ctr">
                        <a:lnSpc>
                          <a:spcPct val="100000"/>
                        </a:lnSpc>
                        <a:spcAft>
                          <a:spcPts val="0"/>
                        </a:spcAft>
                      </a:pPr>
                      <a:r>
                        <a:rPr lang="en-US" sz="1800" kern="0" dirty="0">
                          <a:effectLst/>
                        </a:rPr>
                        <a:t>Date</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effectLst/>
                        </a:rPr>
                        <a:t>Time</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a:effectLst/>
                        </a:rPr>
                        <a:t>Event</a:t>
                      </a:r>
                      <a:endParaRPr lang="zh-CN" sz="1800" kern="10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effectLst/>
                        </a:rPr>
                        <a:t>Function room/Capacity</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extLst>
                  <a:ext uri="{0D108BD9-81ED-4DB2-BD59-A6C34878D82A}">
                    <a16:rowId xmlns="" xmlns:a16="http://schemas.microsoft.com/office/drawing/2014/main" val="10000"/>
                  </a:ext>
                </a:extLst>
              </a:tr>
              <a:tr h="461010">
                <a:tc rowSpan="4">
                  <a:txBody>
                    <a:bodyPr/>
                    <a:lstStyle/>
                    <a:p>
                      <a:pPr algn="ctr">
                        <a:lnSpc>
                          <a:spcPct val="100000"/>
                        </a:lnSpc>
                        <a:spcAft>
                          <a:spcPts val="0"/>
                        </a:spcAft>
                      </a:pPr>
                      <a:r>
                        <a:rPr lang="en-US" altLang="en-GB" sz="1800" kern="0" dirty="0">
                          <a:effectLst/>
                          <a:sym typeface="+mn-ea"/>
                        </a:rPr>
                        <a:t>18</a:t>
                      </a:r>
                      <a:r>
                        <a:rPr lang="en-GB" sz="1800" kern="0" baseline="30000" dirty="0">
                          <a:effectLst/>
                          <a:sym typeface="+mn-ea"/>
                        </a:rPr>
                        <a:t>th</a:t>
                      </a:r>
                      <a:r>
                        <a:rPr lang="en-GB" sz="1800" kern="0" dirty="0">
                          <a:effectLst/>
                          <a:sym typeface="+mn-ea"/>
                        </a:rPr>
                        <a:t> </a:t>
                      </a:r>
                      <a:r>
                        <a:rPr lang="en-US" altLang="en-GB" sz="1800" kern="0" dirty="0">
                          <a:effectLst/>
                          <a:sym typeface="+mn-ea"/>
                        </a:rPr>
                        <a:t>Apr</a:t>
                      </a:r>
                      <a:r>
                        <a:rPr lang="en-US" sz="1800" kern="0" dirty="0">
                          <a:effectLst/>
                          <a:sym typeface="+mn-ea"/>
                        </a:rPr>
                        <a:t> </a:t>
                      </a:r>
                      <a:r>
                        <a:rPr lang="en-US" sz="1800" kern="0" dirty="0">
                          <a:effectLst/>
                        </a:rPr>
                        <a:t> </a:t>
                      </a:r>
                    </a:p>
                    <a:p>
                      <a:pPr algn="ctr">
                        <a:lnSpc>
                          <a:spcPct val="100000"/>
                        </a:lnSpc>
                        <a:spcAft>
                          <a:spcPts val="0"/>
                        </a:spcAft>
                      </a:pPr>
                      <a:r>
                        <a:rPr lang="en-US" altLang="zh-CN" sz="1800" kern="0" dirty="0">
                          <a:effectLst/>
                          <a:latin typeface="Calibri" panose="020F0502020204030204"/>
                          <a:ea typeface="宋体" panose="02010600030101010101" pitchFamily="2" charset="-122"/>
                          <a:cs typeface="Times New Roman" panose="02020603050405020304"/>
                        </a:rPr>
                        <a:t>(THU)</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spcAft>
                          <a:spcPts val="0"/>
                        </a:spcAft>
                        <a:buClrTx/>
                        <a:buSzTx/>
                        <a:buFontTx/>
                        <a:buNone/>
                      </a:pPr>
                      <a:r>
                        <a:rPr lang="en-US" altLang="zh-CN" sz="1800" b="0" dirty="0">
                          <a:solidFill>
                            <a:schemeClr val="tx1"/>
                          </a:solidFill>
                          <a:effectLst/>
                        </a:rPr>
                        <a:t>8:00-20:00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RAN4-Main session</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ShiMao Grand Ballroom1+2(4F)/320</a:t>
                      </a:r>
                    </a:p>
                  </a:txBody>
                  <a:tcPr marL="12700" marR="12700" marT="12700" anchor="b"/>
                </a:tc>
                <a:extLst>
                  <a:ext uri="{0D108BD9-81ED-4DB2-BD59-A6C34878D82A}">
                    <a16:rowId xmlns="" xmlns:a16="http://schemas.microsoft.com/office/drawing/2014/main" val="10001"/>
                  </a:ext>
                </a:extLst>
              </a:tr>
              <a:tr h="461645">
                <a:tc vMerge="1">
                  <a:txBody>
                    <a:bodyPr/>
                    <a:lstStyle/>
                    <a:p>
                      <a:endParaRPr lang="zh-CN"/>
                    </a:p>
                  </a:txBody>
                  <a:tcPr/>
                </a:tc>
                <a:tc>
                  <a:txBody>
                    <a:bodyPr/>
                    <a:lstStyle/>
                    <a:p>
                      <a:pPr algn="ctr">
                        <a:spcAft>
                          <a:spcPts val="0"/>
                        </a:spcAft>
                        <a:buClrTx/>
                        <a:buSzTx/>
                        <a:buFontTx/>
                        <a:buNone/>
                      </a:pPr>
                      <a:r>
                        <a:rPr lang="en-US" altLang="zh-CN" sz="1800" b="0" dirty="0">
                          <a:solidFill>
                            <a:schemeClr val="tx1"/>
                          </a:solidFill>
                          <a:effectLst/>
                        </a:rPr>
                        <a:t>8:00-20:00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RAN4-RRM session</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ShiMao Grand Ballroom 3(4F)/100</a:t>
                      </a:r>
                    </a:p>
                  </a:txBody>
                  <a:tcPr marL="12700" marR="12700" marT="12700" anchor="b"/>
                </a:tc>
                <a:extLst>
                  <a:ext uri="{0D108BD9-81ED-4DB2-BD59-A6C34878D82A}">
                    <a16:rowId xmlns="" xmlns:a16="http://schemas.microsoft.com/office/drawing/2014/main" val="10002"/>
                  </a:ext>
                </a:extLst>
              </a:tr>
              <a:tr h="461645">
                <a:tc vMerge="1">
                  <a:txBody>
                    <a:bodyPr/>
                    <a:lstStyle/>
                    <a:p>
                      <a:endParaRPr lang="zh-CN"/>
                    </a:p>
                  </a:txBody>
                  <a:tcPr/>
                </a:tc>
                <a:tc>
                  <a:txBody>
                    <a:bodyPr/>
                    <a:lstStyle/>
                    <a:p>
                      <a:pPr algn="ctr">
                        <a:spcAft>
                          <a:spcPts val="0"/>
                        </a:spcAft>
                        <a:buClrTx/>
                        <a:buSzTx/>
                        <a:buFontTx/>
                        <a:buNone/>
                      </a:pPr>
                      <a:r>
                        <a:rPr lang="en-US" altLang="zh-CN" sz="1800" b="0" dirty="0">
                          <a:solidFill>
                            <a:schemeClr val="tx1"/>
                          </a:solidFill>
                          <a:effectLst/>
                        </a:rPr>
                        <a:t>8:00-20:00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RAN4-BDaT session</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Orange Island 1+2+3(4F)/100</a:t>
                      </a:r>
                    </a:p>
                  </a:txBody>
                  <a:tcPr marL="12700" marR="12700" marT="12700" anchor="b"/>
                </a:tc>
                <a:extLst>
                  <a:ext uri="{0D108BD9-81ED-4DB2-BD59-A6C34878D82A}">
                    <a16:rowId xmlns="" xmlns:a16="http://schemas.microsoft.com/office/drawing/2014/main" val="10003"/>
                  </a:ext>
                </a:extLst>
              </a:tr>
              <a:tr h="461645">
                <a:tc vMerge="1">
                  <a:txBody>
                    <a:bodyPr/>
                    <a:lstStyle/>
                    <a:p>
                      <a:endParaRPr lang="zh-CN"/>
                    </a:p>
                  </a:txBody>
                  <a:tcPr marL="22802" marR="22802" marT="0" marB="0" anchor="ctr"/>
                </a:tc>
                <a:tc>
                  <a:txBody>
                    <a:bodyPr/>
                    <a:lstStyle/>
                    <a:p>
                      <a:pPr algn="ctr">
                        <a:spcAft>
                          <a:spcPts val="0"/>
                        </a:spcAft>
                        <a:buClrTx/>
                        <a:buSzTx/>
                        <a:buFontTx/>
                        <a:buNone/>
                      </a:pPr>
                      <a:r>
                        <a:rPr lang="en-US" altLang="zh-CN" sz="1800" b="0" dirty="0">
                          <a:solidFill>
                            <a:schemeClr val="tx1"/>
                          </a:solidFill>
                          <a:effectLst/>
                        </a:rPr>
                        <a:t>8:00-20:00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RAN4-Ad hoc room</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YueLu Room 1+2(4F)/50</a:t>
                      </a:r>
                    </a:p>
                  </a:txBody>
                  <a:tcPr marL="12700" marR="12700" marT="12700" anchor="b"/>
                </a:tc>
                <a:extLst>
                  <a:ext uri="{0D108BD9-81ED-4DB2-BD59-A6C34878D82A}">
                    <a16:rowId xmlns="" xmlns:a16="http://schemas.microsoft.com/office/drawing/2014/main" val="10004"/>
                  </a:ext>
                </a:extLst>
              </a:tr>
              <a:tr h="779124">
                <a:tc>
                  <a:txBody>
                    <a:bodyPr/>
                    <a:lstStyle/>
                    <a:p>
                      <a:pPr algn="ctr">
                        <a:lnSpc>
                          <a:spcPct val="100000"/>
                        </a:lnSpc>
                        <a:spcAft>
                          <a:spcPts val="0"/>
                        </a:spcAft>
                      </a:pP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effectLst/>
                        </a:rPr>
                        <a:t>10:30-11:00/</a:t>
                      </a:r>
                      <a:endParaRPr lang="zh-CN" altLang="en-US" sz="1800" kern="100" dirty="0">
                        <a:effectLst/>
                      </a:endParaRPr>
                    </a:p>
                    <a:p>
                      <a:pPr algn="ctr">
                        <a:lnSpc>
                          <a:spcPct val="100000"/>
                        </a:lnSpc>
                        <a:spcAft>
                          <a:spcPts val="0"/>
                        </a:spcAft>
                      </a:pPr>
                      <a:r>
                        <a:rPr lang="en-US" sz="1800" kern="0" dirty="0">
                          <a:effectLst/>
                          <a:sym typeface="+mn-ea"/>
                        </a:rPr>
                        <a:t>15:30-16:00</a:t>
                      </a:r>
                      <a:endParaRPr lang="zh-CN" altLang="en-US" sz="1800" kern="100" dirty="0">
                        <a:solidFill>
                          <a:srgbClr val="FF0000"/>
                        </a:solidFill>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effectLst/>
                        </a:rPr>
                        <a:t>Coffee Break</a:t>
                      </a:r>
                      <a:endParaRPr lang="zh-CN" altLang="en-US"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altLang="zh-CN" sz="1800" kern="1200" dirty="0">
                          <a:solidFill>
                            <a:schemeClr val="dk1"/>
                          </a:solidFill>
                          <a:effectLst/>
                          <a:latin typeface="+mn-lt"/>
                          <a:ea typeface="+mn-ea"/>
                          <a:cs typeface="+mn-cs"/>
                        </a:rPr>
                        <a:t>Foyer</a:t>
                      </a:r>
                      <a:endParaRPr lang="zh-CN" altLang="en-US"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extLst>
                  <a:ext uri="{0D108BD9-81ED-4DB2-BD59-A6C34878D82A}">
                    <a16:rowId xmlns="" xmlns:a16="http://schemas.microsoft.com/office/drawing/2014/main" val="10005"/>
                  </a:ext>
                </a:extLst>
              </a:tr>
            </a:tbl>
          </a:graphicData>
        </a:graphic>
      </p:graphicFrame>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dirty="0">
                  <a:solidFill>
                    <a:schemeClr val="tx1"/>
                  </a:solidFill>
                  <a:latin typeface="微软雅黑" panose="020B0503020204020204" pitchFamily="34" charset="-122"/>
                  <a:ea typeface="微软雅黑" panose="020B0503020204020204" pitchFamily="34" charset="-122"/>
                  <a:sym typeface="+mn-ea"/>
                </a:rPr>
                <a:t>Meeting Room Allocation-FRI</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graphicFrame>
        <p:nvGraphicFramePr>
          <p:cNvPr id="4" name="表格 3"/>
          <p:cNvGraphicFramePr>
            <a:graphicFrameLocks noGrp="1"/>
          </p:cNvGraphicFramePr>
          <p:nvPr>
            <p:custDataLst>
              <p:tags r:id="rId2"/>
            </p:custDataLst>
          </p:nvPr>
        </p:nvGraphicFramePr>
        <p:xfrm>
          <a:off x="668655" y="1583055"/>
          <a:ext cx="10180320" cy="3230245"/>
        </p:xfrm>
        <a:graphic>
          <a:graphicData uri="http://schemas.openxmlformats.org/drawingml/2006/table">
            <a:tbl>
              <a:tblPr firstRow="1" firstCol="1" bandRow="1">
                <a:tableStyleId>{5C22544A-7EE6-4342-B048-85BDC9FD1C3A}</a:tableStyleId>
              </a:tblPr>
              <a:tblGrid>
                <a:gridCol w="1260475">
                  <a:extLst>
                    <a:ext uri="{9D8B030D-6E8A-4147-A177-3AD203B41FA5}">
                      <a16:colId xmlns="" xmlns:a16="http://schemas.microsoft.com/office/drawing/2014/main" val="20000"/>
                    </a:ext>
                  </a:extLst>
                </a:gridCol>
                <a:gridCol w="1939290">
                  <a:extLst>
                    <a:ext uri="{9D8B030D-6E8A-4147-A177-3AD203B41FA5}">
                      <a16:colId xmlns="" xmlns:a16="http://schemas.microsoft.com/office/drawing/2014/main" val="20001"/>
                    </a:ext>
                  </a:extLst>
                </a:gridCol>
                <a:gridCol w="2978150">
                  <a:extLst>
                    <a:ext uri="{9D8B030D-6E8A-4147-A177-3AD203B41FA5}">
                      <a16:colId xmlns="" xmlns:a16="http://schemas.microsoft.com/office/drawing/2014/main" val="20002"/>
                    </a:ext>
                  </a:extLst>
                </a:gridCol>
                <a:gridCol w="4002405">
                  <a:extLst>
                    <a:ext uri="{9D8B030D-6E8A-4147-A177-3AD203B41FA5}">
                      <a16:colId xmlns="" xmlns:a16="http://schemas.microsoft.com/office/drawing/2014/main" val="20003"/>
                    </a:ext>
                  </a:extLst>
                </a:gridCol>
              </a:tblGrid>
              <a:tr h="461645">
                <a:tc>
                  <a:txBody>
                    <a:bodyPr/>
                    <a:lstStyle/>
                    <a:p>
                      <a:pPr algn="ctr">
                        <a:lnSpc>
                          <a:spcPct val="100000"/>
                        </a:lnSpc>
                        <a:spcAft>
                          <a:spcPts val="0"/>
                        </a:spcAft>
                      </a:pPr>
                      <a:r>
                        <a:rPr lang="en-US" sz="1800" kern="0" dirty="0">
                          <a:effectLst/>
                        </a:rPr>
                        <a:t>Date</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effectLst/>
                        </a:rPr>
                        <a:t>Time</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a:effectLst/>
                        </a:rPr>
                        <a:t>Event</a:t>
                      </a:r>
                      <a:endParaRPr lang="zh-CN" sz="1800" kern="10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sz="1800" kern="0" dirty="0">
                          <a:effectLst/>
                        </a:rPr>
                        <a:t>Function room/Capacity</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extLst>
                  <a:ext uri="{0D108BD9-81ED-4DB2-BD59-A6C34878D82A}">
                    <a16:rowId xmlns="" xmlns:a16="http://schemas.microsoft.com/office/drawing/2014/main" val="10000"/>
                  </a:ext>
                </a:extLst>
              </a:tr>
              <a:tr h="461010">
                <a:tc rowSpan="5">
                  <a:txBody>
                    <a:bodyPr/>
                    <a:lstStyle/>
                    <a:p>
                      <a:pPr algn="ctr">
                        <a:lnSpc>
                          <a:spcPct val="100000"/>
                        </a:lnSpc>
                        <a:spcAft>
                          <a:spcPts val="0"/>
                        </a:spcAft>
                      </a:pPr>
                      <a:r>
                        <a:rPr lang="en-US" altLang="en-GB" sz="1800" kern="0" dirty="0">
                          <a:effectLst/>
                          <a:sym typeface="+mn-ea"/>
                        </a:rPr>
                        <a:t>19</a:t>
                      </a:r>
                      <a:r>
                        <a:rPr lang="en-GB" sz="1800" kern="0" baseline="30000" dirty="0">
                          <a:effectLst/>
                          <a:sym typeface="+mn-ea"/>
                        </a:rPr>
                        <a:t>th</a:t>
                      </a:r>
                      <a:r>
                        <a:rPr lang="en-GB" sz="1800" kern="0" dirty="0">
                          <a:effectLst/>
                          <a:sym typeface="+mn-ea"/>
                        </a:rPr>
                        <a:t> </a:t>
                      </a:r>
                      <a:r>
                        <a:rPr lang="en-US" altLang="en-GB" sz="1800" kern="0" dirty="0">
                          <a:effectLst/>
                          <a:sym typeface="+mn-ea"/>
                        </a:rPr>
                        <a:t>Apr</a:t>
                      </a:r>
                      <a:r>
                        <a:rPr lang="en-US" sz="1800" kern="0" dirty="0">
                          <a:effectLst/>
                          <a:sym typeface="+mn-ea"/>
                        </a:rPr>
                        <a:t> </a:t>
                      </a:r>
                      <a:endParaRPr lang="en-US" sz="1800" kern="0" dirty="0">
                        <a:effectLst/>
                      </a:endParaRPr>
                    </a:p>
                    <a:p>
                      <a:pPr algn="ctr">
                        <a:lnSpc>
                          <a:spcPct val="100000"/>
                        </a:lnSpc>
                        <a:spcAft>
                          <a:spcPts val="0"/>
                        </a:spcAft>
                      </a:pPr>
                      <a:r>
                        <a:rPr lang="en-US" altLang="zh-CN" sz="1800" kern="0" dirty="0">
                          <a:effectLst/>
                          <a:latin typeface="Calibri" panose="020F0502020204030204"/>
                          <a:ea typeface="宋体" panose="02010600030101010101" pitchFamily="2" charset="-122"/>
                          <a:cs typeface="Times New Roman" panose="02020603050405020304"/>
                        </a:rPr>
                        <a:t>(FRI)</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spcAft>
                          <a:spcPts val="0"/>
                        </a:spcAft>
                        <a:buClrTx/>
                        <a:buSzTx/>
                        <a:buFontTx/>
                        <a:buNone/>
                      </a:pPr>
                      <a:r>
                        <a:rPr lang="en-US" altLang="zh-CN" sz="1800" b="0" dirty="0">
                          <a:solidFill>
                            <a:schemeClr val="tx1"/>
                          </a:solidFill>
                          <a:effectLst/>
                        </a:rPr>
                        <a:t>8:00-17:00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RAN4-Main session</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ShiMao Grand Ballroom1+2(4F)/320</a:t>
                      </a:r>
                    </a:p>
                  </a:txBody>
                  <a:tcPr marL="12700" marR="12700" marT="12700" anchor="b"/>
                </a:tc>
                <a:extLst>
                  <a:ext uri="{0D108BD9-81ED-4DB2-BD59-A6C34878D82A}">
                    <a16:rowId xmlns="" xmlns:a16="http://schemas.microsoft.com/office/drawing/2014/main" val="10001"/>
                  </a:ext>
                </a:extLst>
              </a:tr>
              <a:tr h="461645">
                <a:tc vMerge="1">
                  <a:txBody>
                    <a:bodyPr/>
                    <a:lstStyle/>
                    <a:p>
                      <a:endParaRPr lang="zh-CN"/>
                    </a:p>
                  </a:txBody>
                  <a:tcPr/>
                </a:tc>
                <a:tc>
                  <a:txBody>
                    <a:bodyPr/>
                    <a:lstStyle/>
                    <a:p>
                      <a:pPr algn="ctr">
                        <a:spcAft>
                          <a:spcPts val="0"/>
                        </a:spcAft>
                        <a:buClrTx/>
                        <a:buSzTx/>
                        <a:buFontTx/>
                        <a:buNone/>
                      </a:pPr>
                      <a:r>
                        <a:rPr lang="en-US" altLang="zh-CN" sz="1800" b="0" dirty="0">
                          <a:solidFill>
                            <a:schemeClr val="tx1"/>
                          </a:solidFill>
                          <a:effectLst/>
                        </a:rPr>
                        <a:t>8:00-16:00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RAN4-RRM session</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ShiMao Grand Ballroom3(4F)/100</a:t>
                      </a:r>
                    </a:p>
                  </a:txBody>
                  <a:tcPr marL="12700" marR="12700" marT="12700" anchor="b"/>
                </a:tc>
                <a:extLst>
                  <a:ext uri="{0D108BD9-81ED-4DB2-BD59-A6C34878D82A}">
                    <a16:rowId xmlns="" xmlns:a16="http://schemas.microsoft.com/office/drawing/2014/main" val="10002"/>
                  </a:ext>
                </a:extLst>
              </a:tr>
              <a:tr h="461645">
                <a:tc vMerge="1">
                  <a:txBody>
                    <a:bodyPr/>
                    <a:lstStyle/>
                    <a:p>
                      <a:endParaRPr lang="zh-CN"/>
                    </a:p>
                  </a:txBody>
                  <a:tcPr/>
                </a:tc>
                <a:tc>
                  <a:txBody>
                    <a:bodyPr/>
                    <a:lstStyle/>
                    <a:p>
                      <a:pPr algn="ctr">
                        <a:spcAft>
                          <a:spcPts val="0"/>
                        </a:spcAft>
                        <a:buClrTx/>
                        <a:buSzTx/>
                        <a:buFontTx/>
                        <a:buNone/>
                      </a:pPr>
                      <a:r>
                        <a:rPr lang="en-US" altLang="zh-CN" sz="1800" b="0" dirty="0">
                          <a:solidFill>
                            <a:schemeClr val="tx1"/>
                          </a:solidFill>
                          <a:effectLst/>
                        </a:rPr>
                        <a:t>8:00-16:00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RAN4-BDaT session</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Orange Island 1+2+3(4F)/100</a:t>
                      </a:r>
                    </a:p>
                  </a:txBody>
                  <a:tcPr marL="12700" marR="12700" marT="12700" anchor="b"/>
                </a:tc>
                <a:extLst>
                  <a:ext uri="{0D108BD9-81ED-4DB2-BD59-A6C34878D82A}">
                    <a16:rowId xmlns="" xmlns:a16="http://schemas.microsoft.com/office/drawing/2014/main" val="10003"/>
                  </a:ext>
                </a:extLst>
              </a:tr>
              <a:tr h="461645">
                <a:tc vMerge="1">
                  <a:txBody>
                    <a:bodyPr/>
                    <a:lstStyle/>
                    <a:p>
                      <a:endParaRPr lang="zh-CN"/>
                    </a:p>
                  </a:txBody>
                  <a:tcPr/>
                </a:tc>
                <a:tc>
                  <a:txBody>
                    <a:bodyPr/>
                    <a:lstStyle/>
                    <a:p>
                      <a:pPr algn="ctr">
                        <a:spcAft>
                          <a:spcPts val="0"/>
                        </a:spcAft>
                        <a:buClrTx/>
                        <a:buSzTx/>
                        <a:buFontTx/>
                        <a:buNone/>
                      </a:pPr>
                      <a:r>
                        <a:rPr lang="en-US" altLang="zh-CN" sz="1800" b="0" dirty="0">
                          <a:solidFill>
                            <a:schemeClr val="tx1"/>
                          </a:solidFill>
                          <a:effectLst/>
                        </a:rPr>
                        <a:t>8:00-16:00</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RAN4-Ad hoc room</a:t>
                      </a:r>
                    </a:p>
                  </a:txBody>
                  <a:tcPr marL="12700" marR="12700" marT="12700" anchor="b"/>
                </a:tc>
                <a:tc>
                  <a:txBody>
                    <a:bodyPr/>
                    <a:lstStyle/>
                    <a:p>
                      <a:pPr algn="ctr">
                        <a:spcAft>
                          <a:spcPts val="0"/>
                        </a:spcAft>
                        <a:buClrTx/>
                        <a:buSzTx/>
                        <a:buFontTx/>
                        <a:buNone/>
                      </a:pPr>
                      <a:r>
                        <a:rPr lang="en-US" altLang="zh-CN" sz="1800" b="0" dirty="0">
                          <a:solidFill>
                            <a:schemeClr val="tx1"/>
                          </a:solidFill>
                          <a:effectLst/>
                        </a:rPr>
                        <a:t>YueLu Room 1+2(4F)/50</a:t>
                      </a:r>
                    </a:p>
                  </a:txBody>
                  <a:tcPr marL="12700" marR="12700" marT="12700" anchor="b"/>
                </a:tc>
                <a:extLst>
                  <a:ext uri="{0D108BD9-81ED-4DB2-BD59-A6C34878D82A}">
                    <a16:rowId xmlns="" xmlns:a16="http://schemas.microsoft.com/office/drawing/2014/main" val="10004"/>
                  </a:ext>
                </a:extLst>
              </a:tr>
              <a:tr h="922655">
                <a:tc vMerge="1">
                  <a:txBody>
                    <a:bodyPr/>
                    <a:lstStyle/>
                    <a:p>
                      <a:endParaRPr lang="zh-CN"/>
                    </a:p>
                  </a:txBody>
                  <a:tcPr marL="22802" marR="22802" marT="0" marB="0" anchor="ctr"/>
                </a:tc>
                <a:tc>
                  <a:txBody>
                    <a:bodyPr/>
                    <a:lstStyle/>
                    <a:p>
                      <a:pPr algn="ctr">
                        <a:lnSpc>
                          <a:spcPct val="100000"/>
                        </a:lnSpc>
                        <a:spcAft>
                          <a:spcPts val="0"/>
                        </a:spcAft>
                      </a:pPr>
                      <a:r>
                        <a:rPr lang="en-US" sz="1800" kern="0" dirty="0">
                          <a:effectLst/>
                        </a:rPr>
                        <a:t>10:30-11:00</a:t>
                      </a:r>
                      <a:endParaRPr lang="zh-CN" sz="1800" kern="100" dirty="0">
                        <a:effectLst/>
                      </a:endParaRPr>
                    </a:p>
                  </a:txBody>
                  <a:tcPr marL="22802" marR="22802" marT="0" marB="0" anchor="ctr"/>
                </a:tc>
                <a:tc>
                  <a:txBody>
                    <a:bodyPr/>
                    <a:lstStyle/>
                    <a:p>
                      <a:pPr algn="ctr">
                        <a:lnSpc>
                          <a:spcPct val="100000"/>
                        </a:lnSpc>
                        <a:spcAft>
                          <a:spcPts val="0"/>
                        </a:spcAft>
                      </a:pPr>
                      <a:r>
                        <a:rPr lang="en-US" sz="1800" kern="0">
                          <a:effectLst/>
                        </a:rPr>
                        <a:t>Coffee Break</a:t>
                      </a:r>
                      <a:endParaRPr lang="zh-CN" sz="1800" kern="100">
                        <a:effectLst/>
                        <a:latin typeface="Calibri" panose="020F0502020204030204"/>
                        <a:ea typeface="宋体" panose="02010600030101010101" pitchFamily="2" charset="-122"/>
                        <a:cs typeface="Times New Roman" panose="02020603050405020304"/>
                      </a:endParaRPr>
                    </a:p>
                  </a:txBody>
                  <a:tcPr marL="22802" marR="22802" marT="0" marB="0" anchor="ctr"/>
                </a:tc>
                <a:tc>
                  <a:txBody>
                    <a:bodyPr/>
                    <a:lstStyle/>
                    <a:p>
                      <a:pPr algn="ctr">
                        <a:lnSpc>
                          <a:spcPct val="100000"/>
                        </a:lnSpc>
                        <a:spcAft>
                          <a:spcPts val="0"/>
                        </a:spcAft>
                      </a:pPr>
                      <a:r>
                        <a:rPr lang="en-US" altLang="zh-CN" sz="1800" kern="1200" dirty="0">
                          <a:solidFill>
                            <a:schemeClr val="dk1"/>
                          </a:solidFill>
                          <a:effectLst/>
                          <a:latin typeface="+mn-lt"/>
                          <a:ea typeface="+mn-ea"/>
                          <a:cs typeface="+mn-cs"/>
                        </a:rPr>
                        <a:t>Foyer</a:t>
                      </a:r>
                      <a:endParaRPr lang="zh-CN" sz="1800" kern="100" dirty="0">
                        <a:effectLst/>
                        <a:latin typeface="Calibri" panose="020F0502020204030204"/>
                        <a:ea typeface="宋体" panose="02010600030101010101" pitchFamily="2" charset="-122"/>
                        <a:cs typeface="Times New Roman" panose="02020603050405020304"/>
                      </a:endParaRPr>
                    </a:p>
                  </a:txBody>
                  <a:tcPr marL="22802" marR="22802" marT="0" marB="0" anchor="ctr"/>
                </a:tc>
                <a:extLst>
                  <a:ext uri="{0D108BD9-81ED-4DB2-BD59-A6C34878D82A}">
                    <a16:rowId xmlns="" xmlns:a16="http://schemas.microsoft.com/office/drawing/2014/main" val="10005"/>
                  </a:ext>
                </a:extLst>
              </a:tr>
            </a:tbl>
          </a:graphicData>
        </a:graphic>
      </p:graphicFrame>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6"/>
          <a:stretch>
            <a:fillRect/>
          </a:stretch>
        </p:blipFill>
        <p:spPr>
          <a:xfrm>
            <a:off x="6602730" y="3463925"/>
            <a:ext cx="3187065" cy="3192145"/>
          </a:xfrm>
          <a:prstGeom prst="rect">
            <a:avLst/>
          </a:prstGeom>
          <a:ln>
            <a:solidFill>
              <a:schemeClr val="bg1">
                <a:lumMod val="50000"/>
              </a:schemeClr>
            </a:solidFill>
          </a:ln>
        </p:spPr>
      </p:pic>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Changsha’s  Location in China Map</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grpSp>
        <p:nvGrpSpPr>
          <p:cNvPr id="12" name="组合 11"/>
          <p:cNvGrpSpPr/>
          <p:nvPr/>
        </p:nvGrpSpPr>
        <p:grpSpPr>
          <a:xfrm>
            <a:off x="1249045" y="956945"/>
            <a:ext cx="7669530" cy="5699125"/>
            <a:chOff x="1967" y="1507"/>
            <a:chExt cx="12078" cy="8975"/>
          </a:xfrm>
        </p:grpSpPr>
        <p:pic>
          <p:nvPicPr>
            <p:cNvPr id="3" name="图片 2"/>
            <p:cNvPicPr>
              <a:picLocks noChangeAspect="1"/>
            </p:cNvPicPr>
            <p:nvPr>
              <p:custDataLst>
                <p:tags r:id="rId2"/>
              </p:custDataLst>
            </p:nvPr>
          </p:nvPicPr>
          <p:blipFill>
            <a:blip r:embed="rId7"/>
            <a:stretch>
              <a:fillRect/>
            </a:stretch>
          </p:blipFill>
          <p:spPr>
            <a:xfrm>
              <a:off x="1967" y="1507"/>
              <a:ext cx="7156" cy="8975"/>
            </a:xfrm>
            <a:prstGeom prst="rect">
              <a:avLst/>
            </a:prstGeom>
            <a:ln>
              <a:solidFill>
                <a:schemeClr val="bg1">
                  <a:lumMod val="75000"/>
                </a:schemeClr>
              </a:solidFill>
            </a:ln>
            <a:effectLst>
              <a:outerShdw blurRad="50800" dist="38100" dir="2700000" algn="tl" rotWithShape="0">
                <a:prstClr val="black">
                  <a:alpha val="40000"/>
                </a:prstClr>
              </a:outerShdw>
            </a:effectLst>
          </p:spPr>
        </p:pic>
        <p:cxnSp>
          <p:nvCxnSpPr>
            <p:cNvPr id="4" name="直接箭头连接符 3"/>
            <p:cNvCxnSpPr/>
            <p:nvPr>
              <p:custDataLst>
                <p:tags r:id="rId3"/>
              </p:custDataLst>
            </p:nvPr>
          </p:nvCxnSpPr>
          <p:spPr>
            <a:xfrm>
              <a:off x="6897" y="6508"/>
              <a:ext cx="3501" cy="1010"/>
            </a:xfrm>
            <a:prstGeom prst="straightConnector1">
              <a:avLst/>
            </a:prstGeom>
            <a:ln w="28575">
              <a:solidFill>
                <a:srgbClr val="FF0000"/>
              </a:solidFill>
              <a:tailEnd type="arrow"/>
            </a:ln>
          </p:spPr>
          <p:style>
            <a:lnRef idx="2">
              <a:schemeClr val="accent1"/>
            </a:lnRef>
            <a:fillRef idx="0">
              <a:srgbClr val="FFFFFF"/>
            </a:fillRef>
            <a:effectRef idx="0">
              <a:srgbClr val="FFFFFF"/>
            </a:effectRef>
            <a:fontRef idx="minor">
              <a:schemeClr val="tx1"/>
            </a:fontRef>
          </p:style>
        </p:cxnSp>
        <p:pic>
          <p:nvPicPr>
            <p:cNvPr id="7" name="图片 6" descr="3b333634323633323bd7f8b1ea"/>
            <p:cNvPicPr>
              <a:picLocks noChangeAspect="1"/>
            </p:cNvPicPr>
            <p:nvPr>
              <p:custDataLst>
                <p:tags r:id="rId4"/>
              </p:custDataLst>
            </p:nvPr>
          </p:nvPicPr>
          <p:blipFill>
            <a:blip r:embed="rId8">
              <a:extLst>
                <a:ext uri="{96DAC541-7B7A-43D3-8B79-37D633B846F1}">
                  <asvg:svgBlip xmlns="" xmlns:asvg="http://schemas.microsoft.com/office/drawing/2016/SVG/main" r:embed="rId9"/>
                </a:ext>
              </a:extLst>
            </a:blip>
            <a:stretch>
              <a:fillRect/>
            </a:stretch>
          </p:blipFill>
          <p:spPr>
            <a:xfrm>
              <a:off x="13384" y="6508"/>
              <a:ext cx="661" cy="661"/>
            </a:xfrm>
            <a:prstGeom prst="rect">
              <a:avLst/>
            </a:prstGeom>
          </p:spPr>
        </p:pic>
      </p:gr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How to Use Alipay and WeChat Pay</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sp>
        <p:nvSpPr>
          <p:cNvPr id="3" name="文本框 2"/>
          <p:cNvSpPr txBox="1"/>
          <p:nvPr/>
        </p:nvSpPr>
        <p:spPr>
          <a:xfrm>
            <a:off x="214631" y="994300"/>
            <a:ext cx="1170808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Alipay and WeChat Pay are two important payment methods in China. Learning how to use them will make your travel to China much easier. Click on the PDF link below to learn more.</a:t>
            </a:r>
            <a:endParaRPr kumimoji="0" lang="zh-CN" alt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pic>
        <p:nvPicPr>
          <p:cNvPr id="8" name="图片 7"/>
          <p:cNvPicPr>
            <a:picLocks noChangeAspect="1"/>
          </p:cNvPicPr>
          <p:nvPr/>
        </p:nvPicPr>
        <p:blipFill>
          <a:blip r:embed="rId4"/>
          <a:stretch>
            <a:fillRect/>
          </a:stretch>
        </p:blipFill>
        <p:spPr>
          <a:xfrm>
            <a:off x="3016468" y="2654423"/>
            <a:ext cx="1821862" cy="825531"/>
          </a:xfrm>
          <a:prstGeom prst="rect">
            <a:avLst/>
          </a:prstGeom>
        </p:spPr>
      </p:pic>
      <p:pic>
        <p:nvPicPr>
          <p:cNvPr id="11" name="图片 10"/>
          <p:cNvPicPr>
            <a:picLocks noChangeAspect="1"/>
          </p:cNvPicPr>
          <p:nvPr/>
        </p:nvPicPr>
        <p:blipFill>
          <a:blip r:embed="rId5"/>
          <a:stretch>
            <a:fillRect/>
          </a:stretch>
        </p:blipFill>
        <p:spPr>
          <a:xfrm>
            <a:off x="6747510" y="2761591"/>
            <a:ext cx="2110740" cy="753835"/>
          </a:xfrm>
          <a:prstGeom prst="rect">
            <a:avLst/>
          </a:prstGeom>
        </p:spPr>
      </p:pic>
      <p:graphicFrame>
        <p:nvGraphicFramePr>
          <p:cNvPr id="12" name="对象 11"/>
          <p:cNvGraphicFramePr>
            <a:graphicFrameLocks noChangeAspect="1"/>
          </p:cNvGraphicFramePr>
          <p:nvPr/>
        </p:nvGraphicFramePr>
        <p:xfrm>
          <a:off x="2318844" y="4041376"/>
          <a:ext cx="3236447" cy="904740"/>
        </p:xfrm>
        <a:graphic>
          <a:graphicData uri="http://schemas.openxmlformats.org/presentationml/2006/ole">
            <mc:AlternateContent xmlns:mc="http://schemas.openxmlformats.org/markup-compatibility/2006">
              <mc:Choice xmlns:v="urn:schemas-microsoft-com:vml" Requires="v">
                <p:oleObj spid="_x0000_s1032" name="包装程序外壳对象" showAsIcon="1" r:id="rId6" imgW="1895475" imgH="523875" progId="Package">
                  <p:embed/>
                </p:oleObj>
              </mc:Choice>
              <mc:Fallback>
                <p:oleObj name="包装程序外壳对象" showAsIcon="1" r:id="rId6" imgW="1895475" imgH="523875" progId="Package">
                  <p:embed/>
                  <p:pic>
                    <p:nvPicPr>
                      <p:cNvPr id="0" name="对象 11"/>
                      <p:cNvPicPr/>
                      <p:nvPr/>
                    </p:nvPicPr>
                    <p:blipFill>
                      <a:blip r:embed="rId7"/>
                      <a:stretch>
                        <a:fillRect/>
                      </a:stretch>
                    </p:blipFill>
                    <p:spPr>
                      <a:xfrm>
                        <a:off x="2318844" y="4041376"/>
                        <a:ext cx="3236447" cy="904740"/>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6211194" y="4041376"/>
          <a:ext cx="3505415" cy="904740"/>
        </p:xfrm>
        <a:graphic>
          <a:graphicData uri="http://schemas.openxmlformats.org/presentationml/2006/ole">
            <mc:AlternateContent xmlns:mc="http://schemas.openxmlformats.org/markup-compatibility/2006">
              <mc:Choice xmlns:v="urn:schemas-microsoft-com:vml" Requires="v">
                <p:oleObj spid="_x0000_s1033" name="包装程序外壳对象" showAsIcon="1" r:id="rId8" imgW="2295525" imgH="523875" progId="Package">
                  <p:embed/>
                </p:oleObj>
              </mc:Choice>
              <mc:Fallback>
                <p:oleObj name="包装程序外壳对象" showAsIcon="1" r:id="rId8" imgW="2295525" imgH="523875" progId="Package">
                  <p:embed/>
                  <p:pic>
                    <p:nvPicPr>
                      <p:cNvPr id="0" name="对象 1"/>
                      <p:cNvPicPr/>
                      <p:nvPr/>
                    </p:nvPicPr>
                    <p:blipFill>
                      <a:blip r:embed="rId9"/>
                      <a:stretch>
                        <a:fillRect/>
                      </a:stretch>
                    </p:blipFill>
                    <p:spPr>
                      <a:xfrm>
                        <a:off x="6211194" y="4041376"/>
                        <a:ext cx="3505415" cy="904740"/>
                      </a:xfrm>
                      <a:prstGeom prst="rect">
                        <a:avLst/>
                      </a:prstGeom>
                    </p:spPr>
                  </p:pic>
                </p:oleObj>
              </mc:Fallback>
            </mc:AlternateContent>
          </a:graphicData>
        </a:graphic>
      </p:graphicFrame>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dirty="0">
                  <a:solidFill>
                    <a:schemeClr val="tx1"/>
                  </a:solidFill>
                  <a:latin typeface="微软雅黑" panose="020B0503020204020204" pitchFamily="34" charset="-122"/>
                  <a:ea typeface="微软雅黑" panose="020B0503020204020204" pitchFamily="34" charset="-122"/>
                  <a:sym typeface="+mn-ea"/>
                </a:rPr>
                <a:t>Meeting Staff</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sp>
        <p:nvSpPr>
          <p:cNvPr id="2" name="文本框 1"/>
          <p:cNvSpPr txBox="1"/>
          <p:nvPr/>
        </p:nvSpPr>
        <p:spPr>
          <a:xfrm>
            <a:off x="2137410" y="2237740"/>
            <a:ext cx="7473950" cy="2306955"/>
          </a:xfrm>
          <a:prstGeom prst="rect">
            <a:avLst/>
          </a:prstGeom>
          <a:noFill/>
          <a:ln w="19050">
            <a:solidFill>
              <a:schemeClr val="bg1">
                <a:lumMod val="75000"/>
              </a:schemeClr>
            </a:solidFill>
            <a:prstDash val="dash"/>
          </a:ln>
        </p:spPr>
        <p:txBody>
          <a:bodyPr wrap="square" rtlCol="0">
            <a:spAutoFit/>
          </a:bodyPr>
          <a:lstStyle/>
          <a:p>
            <a:pPr marL="0" indent="457200">
              <a:lnSpc>
                <a:spcPct val="150000"/>
              </a:lnSpc>
              <a:buNone/>
            </a:pPr>
            <a:r>
              <a:rPr lang="en-US" altLang="zh-CN" sz="2400" dirty="0">
                <a:latin typeface="Times New Roman" panose="02020603050405020304" pitchFamily="18" charset="0"/>
                <a:cs typeface="Times New Roman" panose="02020603050405020304" pitchFamily="18" charset="0"/>
                <a:sym typeface="+mn-ea"/>
              </a:rPr>
              <a:t>If you need any assistance during your stay, you may go to staff at the Information desk outside the meeting room.For any emergency please contact us at:</a:t>
            </a:r>
            <a:endParaRPr lang="en-US" altLang="zh-CN" sz="2400" dirty="0">
              <a:latin typeface="Times New Roman" panose="02020603050405020304" pitchFamily="18" charset="0"/>
              <a:cs typeface="Times New Roman" panose="02020603050405020304" pitchFamily="18" charset="0"/>
            </a:endParaRPr>
          </a:p>
          <a:p>
            <a:pPr algn="ctr">
              <a:lnSpc>
                <a:spcPct val="150000"/>
              </a:lnSpc>
            </a:pPr>
            <a:r>
              <a:rPr lang="en-US" altLang="zh-CN" sz="2400" b="1" dirty="0">
                <a:solidFill>
                  <a:srgbClr val="C00000"/>
                </a:solidFill>
                <a:latin typeface="Times New Roman" panose="02020603050405020304" pitchFamily="18" charset="0"/>
                <a:cs typeface="Times New Roman" panose="02020603050405020304" pitchFamily="18" charset="0"/>
                <a:sym typeface="+mn-ea"/>
              </a:rPr>
              <a:t>CCSA  Ms. Dong Han (+86-13911336240)</a:t>
            </a:r>
            <a:endParaRPr lang="en-US" altLang="zh-CN" sz="2400" b="1" dirty="0">
              <a:solidFill>
                <a:srgbClr val="C0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2824480" y="1210945"/>
            <a:ext cx="6750000" cy="9043200"/>
            <a:chOff x="-6871" y="-1500"/>
            <a:chExt cx="15712" cy="21060"/>
          </a:xfrm>
        </p:grpSpPr>
        <p:sp>
          <p:nvSpPr>
            <p:cNvPr id="29" name="任意多边形 28"/>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任意多边形 22"/>
          <p:cNvSpPr/>
          <p:nvPr/>
        </p:nvSpPr>
        <p:spPr>
          <a:xfrm>
            <a:off x="-1377950" y="3720465"/>
            <a:ext cx="5645150" cy="5057775"/>
          </a:xfrm>
          <a:custGeom>
            <a:avLst/>
            <a:gdLst>
              <a:gd name="connisteX0" fmla="*/ 0 w 10524490"/>
              <a:gd name="connsiteY0" fmla="*/ 0 h 9428480"/>
              <a:gd name="connisteX1" fmla="*/ 2578100 w 10524490"/>
              <a:gd name="connsiteY1" fmla="*/ 635000 h 9428480"/>
              <a:gd name="connisteX2" fmla="*/ 3136265 w 10524490"/>
              <a:gd name="connsiteY2" fmla="*/ 3655695 h 9428480"/>
              <a:gd name="connisteX3" fmla="*/ 5848350 w 10524490"/>
              <a:gd name="connsiteY3" fmla="*/ 4387215 h 9428480"/>
              <a:gd name="connisteX4" fmla="*/ 6406515 w 10524490"/>
              <a:gd name="connsiteY4" fmla="*/ 7080885 h 9428480"/>
              <a:gd name="connisteX5" fmla="*/ 9581515 w 10524490"/>
              <a:gd name="connsiteY5" fmla="*/ 7312025 h 9428480"/>
              <a:gd name="connisteX6" fmla="*/ 10524490 w 10524490"/>
              <a:gd name="connsiteY6" fmla="*/ 9428480 h 942848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10524490" h="9428480">
                <a:moveTo>
                  <a:pt x="0" y="0"/>
                </a:moveTo>
                <a:cubicBezTo>
                  <a:pt x="504190" y="66675"/>
                  <a:pt x="1950720" y="-95885"/>
                  <a:pt x="2578100" y="635000"/>
                </a:cubicBezTo>
                <a:cubicBezTo>
                  <a:pt x="3205480" y="1365885"/>
                  <a:pt x="2482215" y="2905125"/>
                  <a:pt x="3136265" y="3655695"/>
                </a:cubicBezTo>
                <a:cubicBezTo>
                  <a:pt x="3790315" y="4406265"/>
                  <a:pt x="5194300" y="3702050"/>
                  <a:pt x="5848350" y="4387215"/>
                </a:cubicBezTo>
                <a:cubicBezTo>
                  <a:pt x="6502400" y="5072380"/>
                  <a:pt x="5659755" y="6496050"/>
                  <a:pt x="6406515" y="7080885"/>
                </a:cubicBezTo>
                <a:cubicBezTo>
                  <a:pt x="7153275" y="7665720"/>
                  <a:pt x="8757920" y="6842760"/>
                  <a:pt x="9581515" y="7312025"/>
                </a:cubicBezTo>
                <a:cubicBezTo>
                  <a:pt x="10405110" y="7781290"/>
                  <a:pt x="10399395" y="9010015"/>
                  <a:pt x="10524490" y="9428480"/>
                </a:cubicBezTo>
              </a:path>
            </a:pathLst>
          </a:custGeom>
          <a:noFill/>
          <a:ln w="5080">
            <a:solidFill>
              <a:schemeClr val="bg1">
                <a:alpha val="2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flipH="1" flipV="1">
            <a:off x="8304735" y="-3485515"/>
            <a:ext cx="6750430" cy="9043200"/>
            <a:chOff x="-6871" y="-1500"/>
            <a:chExt cx="15713" cy="21060"/>
          </a:xfrm>
        </p:grpSpPr>
        <p:sp>
          <p:nvSpPr>
            <p:cNvPr id="16" name="任意多边形 15"/>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566" y="10126"/>
              <a:ext cx="541" cy="54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任意多边形 20"/>
          <p:cNvSpPr/>
          <p:nvPr/>
        </p:nvSpPr>
        <p:spPr>
          <a:xfrm>
            <a:off x="9435465" y="-259715"/>
            <a:ext cx="8205470" cy="5611495"/>
          </a:xfrm>
          <a:custGeom>
            <a:avLst/>
            <a:gdLst>
              <a:gd name="connisteX0" fmla="*/ 0 w 8205450"/>
              <a:gd name="connsiteY0" fmla="*/ 0 h 5611609"/>
              <a:gd name="connisteX1" fmla="*/ 1650365 w 8205450"/>
              <a:gd name="connsiteY1" fmla="*/ 698500 h 5611609"/>
              <a:gd name="connisteX2" fmla="*/ 1840865 w 8205450"/>
              <a:gd name="connsiteY2" fmla="*/ 1917700 h 5611609"/>
              <a:gd name="connisteX3" fmla="*/ 3098165 w 8205450"/>
              <a:gd name="connsiteY3" fmla="*/ 2247900 h 5611609"/>
              <a:gd name="connisteX4" fmla="*/ 3123565 w 8205450"/>
              <a:gd name="connsiteY4" fmla="*/ 3606800 h 5611609"/>
              <a:gd name="connisteX5" fmla="*/ 4444365 w 8205450"/>
              <a:gd name="connsiteY5" fmla="*/ 3911600 h 5611609"/>
              <a:gd name="connisteX6" fmla="*/ 4634865 w 8205450"/>
              <a:gd name="connsiteY6" fmla="*/ 5384800 h 5611609"/>
              <a:gd name="connisteX7" fmla="*/ 6844665 w 8205450"/>
              <a:gd name="connsiteY7" fmla="*/ 5270500 h 5611609"/>
              <a:gd name="connisteX8" fmla="*/ 7898765 w 8205450"/>
              <a:gd name="connsiteY8" fmla="*/ 5486400 h 5611609"/>
              <a:gd name="connisteX9" fmla="*/ 2348865 w 8205450"/>
              <a:gd name="connsiteY9" fmla="*/ 5537200 h 5611609"/>
              <a:gd name="connisteX10" fmla="*/ -736600 w 8205450"/>
              <a:gd name="connsiteY10" fmla="*/ 4635500 h 561160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8205451" h="5611610">
                <a:moveTo>
                  <a:pt x="0" y="0"/>
                </a:moveTo>
                <a:cubicBezTo>
                  <a:pt x="326390" y="115570"/>
                  <a:pt x="1282065" y="314960"/>
                  <a:pt x="1650365" y="698500"/>
                </a:cubicBezTo>
                <a:cubicBezTo>
                  <a:pt x="2018665" y="1082040"/>
                  <a:pt x="1551305" y="1607820"/>
                  <a:pt x="1840865" y="1917700"/>
                </a:cubicBezTo>
                <a:cubicBezTo>
                  <a:pt x="2130425" y="2227580"/>
                  <a:pt x="2841625" y="1910080"/>
                  <a:pt x="3098165" y="2247900"/>
                </a:cubicBezTo>
                <a:cubicBezTo>
                  <a:pt x="3354705" y="2585720"/>
                  <a:pt x="2854325" y="3274060"/>
                  <a:pt x="3123565" y="3606800"/>
                </a:cubicBezTo>
                <a:cubicBezTo>
                  <a:pt x="3392805" y="3939540"/>
                  <a:pt x="4142105" y="3556000"/>
                  <a:pt x="4444365" y="3911600"/>
                </a:cubicBezTo>
                <a:cubicBezTo>
                  <a:pt x="4746625" y="4267200"/>
                  <a:pt x="4154805" y="5113020"/>
                  <a:pt x="4634865" y="5384800"/>
                </a:cubicBezTo>
                <a:cubicBezTo>
                  <a:pt x="5114925" y="5656580"/>
                  <a:pt x="6191885" y="5250180"/>
                  <a:pt x="6844665" y="5270500"/>
                </a:cubicBezTo>
                <a:cubicBezTo>
                  <a:pt x="7497445" y="5290820"/>
                  <a:pt x="8797925" y="5433060"/>
                  <a:pt x="7898765" y="5486400"/>
                </a:cubicBezTo>
                <a:cubicBezTo>
                  <a:pt x="6999605" y="5539740"/>
                  <a:pt x="4076065" y="5707380"/>
                  <a:pt x="2348865" y="5537200"/>
                </a:cubicBezTo>
              </a:path>
            </a:pathLst>
          </a:custGeom>
          <a:noFill/>
          <a:ln w="5080">
            <a:solidFill>
              <a:schemeClr val="bg1">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7739380" y="6358255"/>
            <a:ext cx="4124325" cy="143510"/>
            <a:chOff x="12188" y="10013"/>
            <a:chExt cx="6495" cy="226"/>
          </a:xfrm>
          <a:solidFill>
            <a:schemeClr val="bg1">
              <a:lumMod val="75000"/>
            </a:schemeClr>
          </a:solidFill>
        </p:grpSpPr>
        <p:sp>
          <p:nvSpPr>
            <p:cNvPr id="69" name="椭圆 68"/>
            <p:cNvSpPr/>
            <p:nvPr/>
          </p:nvSpPr>
          <p:spPr>
            <a:xfrm>
              <a:off x="12188" y="10115"/>
              <a:ext cx="23" cy="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12522" y="10109"/>
              <a:ext cx="34" cy="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2867" y="10104"/>
              <a:ext cx="45" cy="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3223" y="10098"/>
              <a:ext cx="56" cy="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3590" y="10092"/>
              <a:ext cx="68" cy="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3969" y="10087"/>
              <a:ext cx="79" cy="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4359" y="10081"/>
              <a:ext cx="90" cy="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4760" y="10075"/>
              <a:ext cx="102" cy="1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15173" y="10070"/>
              <a:ext cx="113" cy="1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5597" y="10064"/>
              <a:ext cx="124" cy="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16032" y="10058"/>
              <a:ext cx="136" cy="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16479" y="10047"/>
              <a:ext cx="158" cy="1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16948" y="10039"/>
              <a:ext cx="175" cy="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17434" y="10030"/>
              <a:ext cx="192" cy="1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17937" y="10022"/>
              <a:ext cx="209" cy="2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8457" y="10013"/>
              <a:ext cx="226" cy="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flipH="1">
            <a:off x="325120" y="327660"/>
            <a:ext cx="4124325" cy="143510"/>
            <a:chOff x="12188" y="10013"/>
            <a:chExt cx="6495" cy="226"/>
          </a:xfrm>
          <a:solidFill>
            <a:schemeClr val="bg1">
              <a:lumMod val="75000"/>
            </a:schemeClr>
          </a:solidFill>
        </p:grpSpPr>
        <p:sp>
          <p:nvSpPr>
            <p:cNvPr id="87" name="椭圆 86"/>
            <p:cNvSpPr/>
            <p:nvPr/>
          </p:nvSpPr>
          <p:spPr>
            <a:xfrm>
              <a:off x="12188" y="10115"/>
              <a:ext cx="23" cy="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2522" y="10109"/>
              <a:ext cx="34" cy="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12867" y="10104"/>
              <a:ext cx="45" cy="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13223" y="10098"/>
              <a:ext cx="56" cy="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13590" y="10092"/>
              <a:ext cx="68" cy="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13969" y="10087"/>
              <a:ext cx="79" cy="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4359" y="10081"/>
              <a:ext cx="90" cy="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4760" y="10075"/>
              <a:ext cx="102" cy="1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15173" y="10070"/>
              <a:ext cx="113" cy="1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5597" y="10064"/>
              <a:ext cx="124" cy="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16032" y="10058"/>
              <a:ext cx="136" cy="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16479" y="10047"/>
              <a:ext cx="158" cy="1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16948" y="10039"/>
              <a:ext cx="175" cy="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17434" y="10030"/>
              <a:ext cx="192" cy="1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17937" y="10022"/>
              <a:ext cx="209" cy="2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18457" y="10013"/>
              <a:ext cx="226" cy="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103"/>
          <p:cNvGrpSpPr/>
          <p:nvPr/>
        </p:nvGrpSpPr>
        <p:grpSpPr>
          <a:xfrm>
            <a:off x="8726170" y="6062980"/>
            <a:ext cx="3133725" cy="111760"/>
            <a:chOff x="12188" y="10039"/>
            <a:chExt cx="4935" cy="176"/>
          </a:xfrm>
          <a:solidFill>
            <a:schemeClr val="bg1">
              <a:lumMod val="75000"/>
            </a:schemeClr>
          </a:solidFill>
        </p:grpSpPr>
        <p:sp>
          <p:nvSpPr>
            <p:cNvPr id="105" name="椭圆 104"/>
            <p:cNvSpPr/>
            <p:nvPr/>
          </p:nvSpPr>
          <p:spPr>
            <a:xfrm>
              <a:off x="12188" y="10115"/>
              <a:ext cx="23" cy="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2522" y="10109"/>
              <a:ext cx="34" cy="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12867" y="10104"/>
              <a:ext cx="45" cy="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13223" y="10098"/>
              <a:ext cx="56" cy="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3590" y="10092"/>
              <a:ext cx="68" cy="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13969" y="10087"/>
              <a:ext cx="79" cy="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14359" y="10081"/>
              <a:ext cx="90" cy="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14760" y="10075"/>
              <a:ext cx="102" cy="1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15173" y="10070"/>
              <a:ext cx="113" cy="1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15597" y="10064"/>
              <a:ext cx="124" cy="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16032" y="10058"/>
              <a:ext cx="136" cy="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16479" y="10047"/>
              <a:ext cx="158" cy="1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16948" y="10039"/>
              <a:ext cx="175" cy="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flipH="1">
            <a:off x="346710" y="671830"/>
            <a:ext cx="3133725" cy="111760"/>
            <a:chOff x="12188" y="10039"/>
            <a:chExt cx="4935" cy="176"/>
          </a:xfrm>
          <a:solidFill>
            <a:schemeClr val="bg1">
              <a:lumMod val="75000"/>
            </a:schemeClr>
          </a:solidFill>
        </p:grpSpPr>
        <p:sp>
          <p:nvSpPr>
            <p:cNvPr id="122" name="椭圆 121"/>
            <p:cNvSpPr/>
            <p:nvPr/>
          </p:nvSpPr>
          <p:spPr>
            <a:xfrm>
              <a:off x="12188" y="10115"/>
              <a:ext cx="23" cy="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12522" y="10109"/>
              <a:ext cx="34" cy="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12867" y="10104"/>
              <a:ext cx="45" cy="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13223" y="10098"/>
              <a:ext cx="56" cy="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13590" y="10092"/>
              <a:ext cx="68" cy="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13969" y="10087"/>
              <a:ext cx="79" cy="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14359" y="10081"/>
              <a:ext cx="90" cy="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14760" y="10075"/>
              <a:ext cx="102" cy="1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15173" y="10070"/>
              <a:ext cx="113" cy="1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15597" y="10064"/>
              <a:ext cx="124" cy="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16032" y="10058"/>
              <a:ext cx="136" cy="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16479" y="10047"/>
              <a:ext cx="158" cy="1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16948" y="10039"/>
              <a:ext cx="175" cy="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5" name="组合 134"/>
          <p:cNvGrpSpPr/>
          <p:nvPr/>
        </p:nvGrpSpPr>
        <p:grpSpPr>
          <a:xfrm>
            <a:off x="-3258820" y="-12631420"/>
            <a:ext cx="6750000" cy="9043200"/>
            <a:chOff x="-6871" y="-1500"/>
            <a:chExt cx="15712" cy="21060"/>
          </a:xfrm>
        </p:grpSpPr>
        <p:sp>
          <p:nvSpPr>
            <p:cNvPr id="136" name="任意多边形 135"/>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645FE8">
                    <a:alpha val="20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45FE8"/>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645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4340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2901" y="4012"/>
              <a:ext cx="332" cy="332"/>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517" y="2608"/>
              <a:ext cx="332" cy="332"/>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1188" y="4012"/>
              <a:ext cx="164" cy="164"/>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3550" y="5404"/>
              <a:ext cx="219" cy="219"/>
            </a:xfrm>
            <a:prstGeom prst="ellipse">
              <a:avLst/>
            </a:prstGeom>
            <a:solidFill>
              <a:srgbClr val="8E8AE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5201" y="8526"/>
              <a:ext cx="506" cy="506"/>
            </a:xfrm>
            <a:prstGeom prst="ellipse">
              <a:avLst/>
            </a:prstGeom>
            <a:solidFill>
              <a:srgbClr val="B3B1F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7576" y="9754"/>
              <a:ext cx="332" cy="332"/>
            </a:xfrm>
            <a:prstGeom prst="ellipse">
              <a:avLst/>
            </a:prstGeom>
            <a:solidFill>
              <a:srgbClr val="9592E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7357" y="8661"/>
              <a:ext cx="219" cy="219"/>
            </a:xfrm>
            <a:prstGeom prst="ellipse">
              <a:avLst/>
            </a:prstGeom>
            <a:solidFill>
              <a:srgbClr val="8E8AE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p:cNvGrpSpPr/>
          <p:nvPr/>
        </p:nvGrpSpPr>
        <p:grpSpPr>
          <a:xfrm flipH="1" flipV="1">
            <a:off x="7752921" y="-17668875"/>
            <a:ext cx="6748574" cy="9044940"/>
            <a:chOff x="-6871" y="-1500"/>
            <a:chExt cx="15713" cy="21060"/>
          </a:xfrm>
        </p:grpSpPr>
        <p:sp>
          <p:nvSpPr>
            <p:cNvPr id="151" name="任意多边形 150"/>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645FE8">
                    <a:alpha val="20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151"/>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45FE8"/>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任意多边形 152"/>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645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4340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2901" y="4012"/>
              <a:ext cx="332" cy="332"/>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517" y="2608"/>
              <a:ext cx="332" cy="332"/>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1188" y="4012"/>
              <a:ext cx="164" cy="164"/>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a:off x="3550" y="5404"/>
              <a:ext cx="219" cy="219"/>
            </a:xfrm>
            <a:prstGeom prst="ellipse">
              <a:avLst/>
            </a:prstGeom>
            <a:solidFill>
              <a:srgbClr val="8E8AE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5201" y="8526"/>
              <a:ext cx="506" cy="506"/>
            </a:xfrm>
            <a:prstGeom prst="ellipse">
              <a:avLst/>
            </a:prstGeom>
            <a:solidFill>
              <a:srgbClr val="B3B1F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a:off x="7576" y="9754"/>
              <a:ext cx="332" cy="332"/>
            </a:xfrm>
            <a:prstGeom prst="ellipse">
              <a:avLst/>
            </a:prstGeom>
            <a:solidFill>
              <a:srgbClr val="9592E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1973" y="10038"/>
              <a:ext cx="404" cy="404"/>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7357" y="8661"/>
              <a:ext cx="219" cy="219"/>
            </a:xfrm>
            <a:prstGeom prst="ellipse">
              <a:avLst/>
            </a:prstGeom>
            <a:solidFill>
              <a:srgbClr val="8E8AE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2482850" y="2263775"/>
            <a:ext cx="7077075" cy="1568450"/>
            <a:chOff x="3908" y="3033"/>
            <a:chExt cx="11145" cy="2470"/>
          </a:xfrm>
        </p:grpSpPr>
        <p:sp>
          <p:nvSpPr>
            <p:cNvPr id="251" name="圆角矩形 250"/>
            <p:cNvSpPr/>
            <p:nvPr/>
          </p:nvSpPr>
          <p:spPr>
            <a:xfrm>
              <a:off x="3908" y="4554"/>
              <a:ext cx="9692" cy="949"/>
            </a:xfrm>
            <a:prstGeom prst="roundRect">
              <a:avLst>
                <a:gd name="adj" fmla="val 50000"/>
              </a:avLst>
            </a:prstGeom>
            <a:solidFill>
              <a:srgbClr val="238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zh-CN" sz="3200" b="1" dirty="0">
                  <a:solidFill>
                    <a:schemeClr val="bg1"/>
                  </a:solidFill>
                  <a:latin typeface="微软雅黑" panose="020B0503020204020204" pitchFamily="34" charset="-122"/>
                  <a:ea typeface="微软雅黑" panose="020B0503020204020204" pitchFamily="34" charset="-122"/>
                  <a:sym typeface="+mn-ea"/>
                </a:rPr>
                <a:t>enjoy your stay in </a:t>
              </a:r>
              <a:r>
                <a:rPr lang="en-US" altLang="en-GB" sz="3200" b="1" dirty="0">
                  <a:solidFill>
                    <a:schemeClr val="bg1"/>
                  </a:solidFill>
                  <a:latin typeface="微软雅黑" panose="020B0503020204020204" pitchFamily="34" charset="-122"/>
                  <a:ea typeface="微软雅黑" panose="020B0503020204020204" pitchFamily="34" charset="-122"/>
                  <a:sym typeface="+mn-ea"/>
                </a:rPr>
                <a:t>Changsha</a:t>
              </a:r>
              <a:r>
                <a:rPr lang="en-GB" altLang="zh-CN" sz="3200" b="1" dirty="0">
                  <a:solidFill>
                    <a:schemeClr val="bg1"/>
                  </a:solidFill>
                  <a:latin typeface="微软雅黑" panose="020B0503020204020204" pitchFamily="34" charset="-122"/>
                  <a:ea typeface="微软雅黑" panose="020B0503020204020204" pitchFamily="34" charset="-122"/>
                  <a:sym typeface="+mn-ea"/>
                </a:rPr>
                <a:t>!</a:t>
              </a:r>
              <a:endParaRPr lang="zh-CN" altLang="en-US" sz="3200"/>
            </a:p>
          </p:txBody>
        </p:sp>
        <p:sp>
          <p:nvSpPr>
            <p:cNvPr id="3" name="文本框 2"/>
            <p:cNvSpPr txBox="1"/>
            <p:nvPr/>
          </p:nvSpPr>
          <p:spPr>
            <a:xfrm>
              <a:off x="3909" y="3033"/>
              <a:ext cx="11144" cy="1307"/>
            </a:xfrm>
            <a:prstGeom prst="rect">
              <a:avLst/>
            </a:prstGeom>
            <a:noFill/>
          </p:spPr>
          <p:txBody>
            <a:bodyPr wrap="square" rtlCol="0">
              <a:spAutoFit/>
            </a:bodyPr>
            <a:lstStyle/>
            <a:p>
              <a:pPr>
                <a:lnSpc>
                  <a:spcPct val="150000"/>
                </a:lnSpc>
              </a:pPr>
              <a:r>
                <a:rPr lang="en-GB" altLang="zh-CN" sz="3200" b="1" dirty="0">
                  <a:solidFill>
                    <a:schemeClr val="tx1"/>
                  </a:solidFill>
                  <a:latin typeface="微软雅黑" panose="020B0503020204020204" pitchFamily="34" charset="-122"/>
                  <a:ea typeface="微软雅黑" panose="020B0503020204020204" pitchFamily="34" charset="-122"/>
                  <a:sym typeface="+mn-ea"/>
                </a:rPr>
                <a:t>Have a successful meeting and </a:t>
              </a:r>
              <a:endParaRPr lang="en-GB" altLang="zh-CN" sz="3200" b="1" dirty="0">
                <a:solidFill>
                  <a:schemeClr val="bg1"/>
                </a:solidFill>
                <a:latin typeface="微软雅黑" panose="020B0503020204020204" pitchFamily="34" charset="-122"/>
                <a:ea typeface="微软雅黑" panose="020B0503020204020204" pitchFamily="34" charset="-122"/>
                <a:sym typeface="+mn-ea"/>
              </a:endParaRPr>
            </a:p>
          </p:txBody>
        </p:sp>
      </p:gr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“Charming Star City”</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sp>
        <p:nvSpPr>
          <p:cNvPr id="3" name="文本框 2"/>
          <p:cNvSpPr txBox="1"/>
          <p:nvPr/>
        </p:nvSpPr>
        <p:spPr>
          <a:xfrm>
            <a:off x="4648835" y="1344295"/>
            <a:ext cx="6329045" cy="1014730"/>
          </a:xfrm>
          <a:prstGeom prst="rect">
            <a:avLst/>
          </a:prstGeom>
          <a:noFill/>
          <a:ln w="19050">
            <a:solidFill>
              <a:schemeClr val="bg1">
                <a:lumMod val="75000"/>
              </a:schemeClr>
            </a:solidFill>
            <a:prstDash val="dash"/>
          </a:ln>
        </p:spPr>
        <p:txBody>
          <a:bodyPr wrap="square" rtlCol="0">
            <a:spAutoFit/>
          </a:bodyPr>
          <a:lstStyle/>
          <a:p>
            <a:r>
              <a:rPr lang="zh-CN" altLang="en-US" sz="2000" b="1">
                <a:latin typeface="Times New Roman" panose="02020603050405020304" pitchFamily="18" charset="0"/>
                <a:cs typeface="Times New Roman" panose="02020603050405020304" pitchFamily="18" charset="0"/>
              </a:rPr>
              <a:t>Changsha City, also known as Star City, is a prefecture-level city and provincial capital under the jurisdiction of Hunan Province.</a:t>
            </a:r>
          </a:p>
        </p:txBody>
      </p:sp>
      <p:sp>
        <p:nvSpPr>
          <p:cNvPr id="4" name="TextBox 1"/>
          <p:cNvSpPr txBox="1">
            <a:spLocks noChangeArrowheads="1"/>
          </p:cNvSpPr>
          <p:nvPr>
            <p:custDataLst>
              <p:tags r:id="rId2"/>
            </p:custDataLst>
          </p:nvPr>
        </p:nvSpPr>
        <p:spPr bwMode="auto">
          <a:xfrm>
            <a:off x="4648835" y="2712720"/>
            <a:ext cx="6760845" cy="3138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9pPr>
          </a:lstStyle>
          <a:p>
            <a:pPr eaLnBrk="1" hangingPunct="1"/>
            <a:r>
              <a:rPr lang="en-US" altLang="zh-CN" dirty="0"/>
              <a:t>Changsha City is one of the first batch of national historical and cultural cities, after 3,000 years of city name, the city site remains unchanged, and is known as "the hometown of Qu Jia", "the famous city of Chu and Han Dynasty" and "Xiaoxiang Zhusi". There are historical sites such as Mawangdui Han Tomb, Siyang Fangzun, Wu Jian of the Three Kingdoms, Yuelu Academy, Tongguan Kiln and so on. It condenses the Huxiang culture of "practical and eclectic". Changsha is not only one of the sources of the late Qing Restoration Movement and the old democratic revolution, but also one of the birthplaces of new democracy. walked out of celebrities such as Huang Xing, Cai Yi, and Liu Shaoqi.</a:t>
            </a:r>
          </a:p>
        </p:txBody>
      </p:sp>
      <p:pic>
        <p:nvPicPr>
          <p:cNvPr id="2" name="图片 1"/>
          <p:cNvPicPr/>
          <p:nvPr/>
        </p:nvPicPr>
        <p:blipFill>
          <a:blip r:embed="rId4"/>
          <a:stretch>
            <a:fillRect/>
          </a:stretch>
        </p:blipFill>
        <p:spPr>
          <a:xfrm>
            <a:off x="434340" y="1228090"/>
            <a:ext cx="3763645" cy="2532380"/>
          </a:xfrm>
          <a:prstGeom prst="rect">
            <a:avLst/>
          </a:prstGeom>
          <a:noFill/>
          <a:ln w="9525">
            <a:noFill/>
          </a:ln>
        </p:spPr>
      </p:pic>
      <p:pic>
        <p:nvPicPr>
          <p:cNvPr id="101" name="图片 100"/>
          <p:cNvPicPr/>
          <p:nvPr/>
        </p:nvPicPr>
        <p:blipFill>
          <a:blip r:embed="rId5"/>
          <a:stretch>
            <a:fillRect/>
          </a:stretch>
        </p:blipFill>
        <p:spPr>
          <a:xfrm>
            <a:off x="433705" y="3984625"/>
            <a:ext cx="3764280" cy="2419350"/>
          </a:xfrm>
          <a:prstGeom prst="rect">
            <a:avLst/>
          </a:prstGeom>
          <a:noFill/>
          <a:ln w="9525">
            <a:noFill/>
          </a:ln>
        </p:spPr>
      </p:pic>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Changsha’s Attractions</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grpSp>
        <p:nvGrpSpPr>
          <p:cNvPr id="12" name="组合 11"/>
          <p:cNvGrpSpPr/>
          <p:nvPr/>
        </p:nvGrpSpPr>
        <p:grpSpPr>
          <a:xfrm>
            <a:off x="3599815" y="1024890"/>
            <a:ext cx="6917055" cy="5198745"/>
            <a:chOff x="5669" y="1614"/>
            <a:chExt cx="10893" cy="8187"/>
          </a:xfrm>
        </p:grpSpPr>
        <p:sp>
          <p:nvSpPr>
            <p:cNvPr id="2" name="文本框 1"/>
            <p:cNvSpPr txBox="1"/>
            <p:nvPr/>
          </p:nvSpPr>
          <p:spPr>
            <a:xfrm>
              <a:off x="5825" y="1614"/>
              <a:ext cx="4548" cy="628"/>
            </a:xfrm>
            <a:prstGeom prst="rect">
              <a:avLst/>
            </a:prstGeom>
            <a:noFill/>
            <a:ln w="19050">
              <a:solidFill>
                <a:schemeClr val="bg1">
                  <a:lumMod val="75000"/>
                </a:schemeClr>
              </a:solidFill>
              <a:prstDash val="dash"/>
            </a:ln>
          </p:spPr>
          <p:txBody>
            <a:bodyPr wrap="square" rtlCol="0">
              <a:spAutoFit/>
            </a:bodyPr>
            <a:lstStyle/>
            <a:p>
              <a:r>
                <a:rPr sz="2000" b="1">
                  <a:latin typeface="Times New Roman" panose="02020603050405020304" pitchFamily="18" charset="0"/>
                  <a:cs typeface="Times New Roman" panose="02020603050405020304" pitchFamily="18" charset="0"/>
                </a:rPr>
                <a:t>Changsha orange island</a:t>
              </a:r>
            </a:p>
          </p:txBody>
        </p:sp>
        <p:sp>
          <p:nvSpPr>
            <p:cNvPr id="7" name="文本框 6"/>
            <p:cNvSpPr txBox="1"/>
            <p:nvPr/>
          </p:nvSpPr>
          <p:spPr>
            <a:xfrm>
              <a:off x="5669" y="2242"/>
              <a:ext cx="10893" cy="7559"/>
            </a:xfrm>
            <a:prstGeom prst="rect">
              <a:avLst/>
            </a:prstGeom>
            <a:noFill/>
          </p:spPr>
          <p:txBody>
            <a:bodyPr wrap="square" rtlCol="0">
              <a:spAutoFit/>
            </a:bodyPr>
            <a:lstStyle/>
            <a:p>
              <a:pPr marL="285750" indent="-285750">
                <a:buFont typeface="Arial" panose="020B0604020202020204" pitchFamily="34" charset="0"/>
                <a:buChar char="•"/>
              </a:pPr>
              <a:r>
                <a:rPr lang="zh-CN" altLang="en-US" dirty="0">
                  <a:latin typeface="Times New Roman" panose="02020603050405020304" pitchFamily="18" charset="0"/>
                  <a:cs typeface="Times New Roman" panose="02020603050405020304" pitchFamily="18" charset="0"/>
                </a:rPr>
                <a:t>The Xiangjiang River, the Dongting Lake water system in the Yangtze River Basin, is the largest sandbar among the many alluvial sandbanks in the lower reaches of the Xiangjiang River, and is known as "China's first continent". One of the eight views of ancient Xiaoxiang, "Jiangtian Twilight Snow" is here. Orange Island is a painting that shows the style. It is adjacent to Yuelu Mountain, accompanied by the water of Xiangjiang River, the scenery is breathtaking, forming a unique landscape of "one green mountain and one city". Looking west at the towering Yuelu Mountain, it is adjacent to Yuelu Academy, Aiwan Pavilion and Yuelu Mountain University Town under construction; Overlooking the scenery of the Xiangjiang River in the east, you can enjoy the prosperity of the city. From west to east, mountains, waters, continents, and cities are integrated, like flowing paintings, like enlarged bonsai. Tourists climb the continent, listen to the fishing boat singing at night, watch the red maple of the Lushan Mountain, see the Tianxin Flying Pavilion, enjoy the orange red of the trees, chant the words of the sages, and enjoy it.</a:t>
              </a:r>
            </a:p>
          </p:txBody>
        </p:sp>
      </p:grpSp>
      <p:pic>
        <p:nvPicPr>
          <p:cNvPr id="1073742867" name="图片 6" descr="d78a5bf0110b3437ee45edc96e9a5aa"/>
          <p:cNvPicPr>
            <a:picLocks noChangeAspect="1"/>
          </p:cNvPicPr>
          <p:nvPr/>
        </p:nvPicPr>
        <p:blipFill>
          <a:blip r:embed="rId3"/>
          <a:stretch>
            <a:fillRect/>
          </a:stretch>
        </p:blipFill>
        <p:spPr>
          <a:xfrm>
            <a:off x="417513" y="1533525"/>
            <a:ext cx="2938145" cy="2448560"/>
          </a:xfrm>
          <a:prstGeom prst="rect">
            <a:avLst/>
          </a:prstGeom>
          <a:noFill/>
          <a:ln w="9525">
            <a:noFill/>
          </a:ln>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sym typeface="+mn-ea"/>
                </a:rPr>
                <a:t>Changsha’s Attractions</a:t>
              </a:r>
              <a:endParaRPr lang="en-US" altLang="zh-CN" sz="2400" b="1">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grpSp>
        <p:nvGrpSpPr>
          <p:cNvPr id="4" name="组合 3"/>
          <p:cNvGrpSpPr/>
          <p:nvPr/>
        </p:nvGrpSpPr>
        <p:grpSpPr>
          <a:xfrm>
            <a:off x="3636010" y="870585"/>
            <a:ext cx="7162165" cy="2983230"/>
            <a:chOff x="5669" y="1614"/>
            <a:chExt cx="9664" cy="4698"/>
          </a:xfrm>
        </p:grpSpPr>
        <p:sp>
          <p:nvSpPr>
            <p:cNvPr id="2" name="文本框 1"/>
            <p:cNvSpPr txBox="1"/>
            <p:nvPr/>
          </p:nvSpPr>
          <p:spPr>
            <a:xfrm>
              <a:off x="5931" y="1614"/>
              <a:ext cx="4230" cy="628"/>
            </a:xfrm>
            <a:prstGeom prst="rect">
              <a:avLst/>
            </a:prstGeom>
            <a:noFill/>
            <a:ln w="19050">
              <a:solidFill>
                <a:schemeClr val="bg1">
                  <a:lumMod val="75000"/>
                </a:schemeClr>
              </a:solidFill>
              <a:prstDash val="dash"/>
            </a:ln>
          </p:spPr>
          <p:txBody>
            <a:bodyPr wrap="square" rtlCol="0">
              <a:spAutoFit/>
            </a:bodyPr>
            <a:lstStyle/>
            <a:p>
              <a:r>
                <a:rPr sz="2000" b="1">
                  <a:latin typeface="Times New Roman" panose="02020603050405020304" pitchFamily="18" charset="0"/>
                  <a:cs typeface="Times New Roman" panose="02020603050405020304" pitchFamily="18" charset="0"/>
                </a:rPr>
                <a:t>Hunan Provincial Museum</a:t>
              </a:r>
            </a:p>
          </p:txBody>
        </p:sp>
        <p:sp>
          <p:nvSpPr>
            <p:cNvPr id="7" name="文本框 6"/>
            <p:cNvSpPr txBox="1"/>
            <p:nvPr/>
          </p:nvSpPr>
          <p:spPr>
            <a:xfrm>
              <a:off x="5669" y="2242"/>
              <a:ext cx="9664" cy="4070"/>
            </a:xfrm>
            <a:prstGeom prst="rect">
              <a:avLst/>
            </a:prstGeom>
            <a:noFill/>
          </p:spPr>
          <p:txBody>
            <a:bodyPr wrap="square" rtlCol="0">
              <a:spAutoFit/>
            </a:bodyPr>
            <a:lstStyle/>
            <a:p>
              <a:pPr marL="285750" indent="-285750">
                <a:buFont typeface="Arial" panose="020B0604020202020204" pitchFamily="34" charset="0"/>
                <a:buChar char="•"/>
              </a:pPr>
              <a:r>
                <a:rPr lang="zh-CN" altLang="en-US">
                  <a:latin typeface="Times New Roman" panose="02020603050405020304" pitchFamily="18" charset="0"/>
                  <a:cs typeface="Times New Roman" panose="02020603050405020304" pitchFamily="18" charset="0"/>
                </a:rPr>
                <a:t>The Hunan Provincial Museum is one of the first national first-class museums in China, one of the eight national key museums jointly established by the central and local governments, and the largest comprehensive history and art museum in Hunan Province. Learn about the history of Hunan in the museum, and enjoy the unearthed antiquities, especially the cultural relics unearthed from the Mawangdui Han Tomb in Changsha, Shang and Zhou bronzes, Chu cultural relics, ceramics of the past dynasties, calligraphy and paintings, and modern cultural relics. Feel the charm of this land.</a:t>
              </a:r>
            </a:p>
          </p:txBody>
        </p:sp>
      </p:grpSp>
      <p:grpSp>
        <p:nvGrpSpPr>
          <p:cNvPr id="3" name="组合 2"/>
          <p:cNvGrpSpPr/>
          <p:nvPr/>
        </p:nvGrpSpPr>
        <p:grpSpPr>
          <a:xfrm>
            <a:off x="702945" y="3994785"/>
            <a:ext cx="7230745" cy="2679700"/>
            <a:chOff x="1970" y="6047"/>
            <a:chExt cx="11387" cy="4220"/>
          </a:xfrm>
        </p:grpSpPr>
        <p:sp>
          <p:nvSpPr>
            <p:cNvPr id="8" name="文本框 7"/>
            <p:cNvSpPr txBox="1"/>
            <p:nvPr/>
          </p:nvSpPr>
          <p:spPr>
            <a:xfrm>
              <a:off x="10245" y="6047"/>
              <a:ext cx="2712" cy="580"/>
            </a:xfrm>
            <a:prstGeom prst="rect">
              <a:avLst/>
            </a:prstGeom>
            <a:noFill/>
            <a:ln w="19050">
              <a:solidFill>
                <a:schemeClr val="bg1">
                  <a:lumMod val="75000"/>
                </a:schemeClr>
              </a:solidFill>
              <a:prstDash val="dash"/>
            </a:ln>
          </p:spPr>
          <p:txBody>
            <a:bodyPr wrap="square" rtlCol="0">
              <a:spAutoFit/>
            </a:bodyPr>
            <a:lstStyle/>
            <a:p>
              <a:r>
                <a:rPr b="1">
                  <a:latin typeface="Times New Roman" panose="02020603050405020304" pitchFamily="18" charset="0"/>
                  <a:cs typeface="Times New Roman" panose="02020603050405020304" pitchFamily="18" charset="0"/>
                </a:rPr>
                <a:t>Yuelu Academy</a:t>
              </a:r>
            </a:p>
          </p:txBody>
        </p:sp>
        <p:sp>
          <p:nvSpPr>
            <p:cNvPr id="10" name="文本框 9"/>
            <p:cNvSpPr txBox="1"/>
            <p:nvPr/>
          </p:nvSpPr>
          <p:spPr>
            <a:xfrm>
              <a:off x="1970" y="6634"/>
              <a:ext cx="11387" cy="3633"/>
            </a:xfrm>
            <a:prstGeom prst="rect">
              <a:avLst/>
            </a:prstGeom>
            <a:noFill/>
          </p:spPr>
          <p:txBody>
            <a:bodyPr wrap="square" rtlCol="0">
              <a:spAutoFit/>
            </a:bodyPr>
            <a:lstStyle/>
            <a:p>
              <a:pPr marL="285750" indent="-285750">
                <a:buFont typeface="Arial" panose="020B0604020202020204" pitchFamily="34" charset="0"/>
                <a:buChar char="•"/>
              </a:pPr>
              <a:r>
                <a:rPr lang="zh-CN" altLang="en-US">
                  <a:latin typeface="Times New Roman" panose="02020603050405020304" pitchFamily="18" charset="0"/>
                  <a:cs typeface="Times New Roman" panose="02020603050405020304" pitchFamily="18" charset="0"/>
                </a:rPr>
                <a:t>Yuelu Academy is one of the four most famous academies in Chinese history, located at the foot of Yuelu Mountain on the west bank of the Xiangjiang River in Changsha, Hunan, a famous historical and cultural city in China, and is one of the oldest universities in the world. Aiwan Pavilion, located in the Qingfeng Gorge at the foot of Yuelu Mountain in Changsha City, Hunan Province, was built in 1792, and its name comes from Du Mu's seven-word quatrain "Mountain Travel" in the "stop and sit in love with the maple forest evening".</a:t>
              </a:r>
            </a:p>
          </p:txBody>
        </p:sp>
      </p:grpSp>
      <p:pic>
        <p:nvPicPr>
          <p:cNvPr id="1073742866" name="图片 5" descr="1698807034990"/>
          <p:cNvPicPr>
            <a:picLocks noChangeAspect="1"/>
          </p:cNvPicPr>
          <p:nvPr/>
        </p:nvPicPr>
        <p:blipFill>
          <a:blip r:embed="rId3"/>
          <a:stretch>
            <a:fillRect/>
          </a:stretch>
        </p:blipFill>
        <p:spPr>
          <a:xfrm>
            <a:off x="8144510" y="3853815"/>
            <a:ext cx="3502025" cy="2446655"/>
          </a:xfrm>
          <a:prstGeom prst="rect">
            <a:avLst/>
          </a:prstGeom>
          <a:noFill/>
          <a:ln w="9525">
            <a:noFill/>
          </a:ln>
        </p:spPr>
      </p:pic>
      <p:pic>
        <p:nvPicPr>
          <p:cNvPr id="1073742869" name="图片 4" descr="fbb85fcd1a715b574e81693292b398a"/>
          <p:cNvPicPr>
            <a:picLocks noChangeAspect="1"/>
          </p:cNvPicPr>
          <p:nvPr/>
        </p:nvPicPr>
        <p:blipFill>
          <a:blip r:embed="rId4"/>
          <a:stretch>
            <a:fillRect/>
          </a:stretch>
        </p:blipFill>
        <p:spPr>
          <a:xfrm>
            <a:off x="214630" y="1269365"/>
            <a:ext cx="3238500" cy="2339340"/>
          </a:xfrm>
          <a:prstGeom prst="rect">
            <a:avLst/>
          </a:prstGeom>
          <a:noFill/>
          <a:ln w="9525">
            <a:noFill/>
          </a:ln>
        </p:spPr>
      </p:pic>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sym typeface="+mn-ea"/>
                </a:rPr>
                <a:t>Changsha’s Attractions</a:t>
              </a:r>
              <a:endParaRPr lang="en-US" altLang="zh-CN" sz="2400" b="1">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grpSp>
        <p:nvGrpSpPr>
          <p:cNvPr id="4" name="组合 3"/>
          <p:cNvGrpSpPr/>
          <p:nvPr/>
        </p:nvGrpSpPr>
        <p:grpSpPr>
          <a:xfrm>
            <a:off x="3451860" y="1024890"/>
            <a:ext cx="7565390" cy="2705735"/>
            <a:chOff x="5669" y="1614"/>
            <a:chExt cx="11914" cy="4261"/>
          </a:xfrm>
        </p:grpSpPr>
        <p:sp>
          <p:nvSpPr>
            <p:cNvPr id="2" name="文本框 1"/>
            <p:cNvSpPr txBox="1"/>
            <p:nvPr/>
          </p:nvSpPr>
          <p:spPr>
            <a:xfrm>
              <a:off x="5931" y="1614"/>
              <a:ext cx="2173" cy="628"/>
            </a:xfrm>
            <a:prstGeom prst="rect">
              <a:avLst/>
            </a:prstGeom>
            <a:noFill/>
            <a:ln w="19050">
              <a:solidFill>
                <a:schemeClr val="bg1">
                  <a:lumMod val="75000"/>
                </a:schemeClr>
              </a:solidFill>
              <a:prstDash val="dash"/>
            </a:ln>
          </p:spPr>
          <p:txBody>
            <a:bodyPr wrap="square" rtlCol="0">
              <a:spAutoFit/>
            </a:bodyPr>
            <a:lstStyle/>
            <a:p>
              <a:r>
                <a:rPr sz="2000" b="1">
                  <a:latin typeface="Times New Roman" panose="02020603050405020304" pitchFamily="18" charset="0"/>
                  <a:cs typeface="Times New Roman" panose="02020603050405020304" pitchFamily="18" charset="0"/>
                </a:rPr>
                <a:t>Wenheyou</a:t>
              </a:r>
            </a:p>
          </p:txBody>
        </p:sp>
        <p:sp>
          <p:nvSpPr>
            <p:cNvPr id="7" name="文本框 6"/>
            <p:cNvSpPr txBox="1"/>
            <p:nvPr/>
          </p:nvSpPr>
          <p:spPr>
            <a:xfrm>
              <a:off x="5669" y="2242"/>
              <a:ext cx="11914" cy="3633"/>
            </a:xfrm>
            <a:prstGeom prst="rect">
              <a:avLst/>
            </a:prstGeom>
            <a:noFill/>
          </p:spPr>
          <p:txBody>
            <a:bodyPr wrap="square" rtlCol="0">
              <a:spAutoFit/>
            </a:bodyPr>
            <a:lstStyle/>
            <a:p>
              <a:pPr marL="285750" indent="-285750">
                <a:buFont typeface="Arial" panose="020B0604020202020204" pitchFamily="34" charset="0"/>
                <a:buChar char="•"/>
              </a:pPr>
              <a:r>
                <a:rPr lang="zh-CN" altLang="en-US">
                  <a:latin typeface="Times New Roman" panose="02020603050405020304" pitchFamily="18" charset="0"/>
                  <a:cs typeface="Times New Roman" panose="02020603050405020304" pitchFamily="18" charset="0"/>
                </a:rPr>
                <a:t>The "Wenheyou" of Changsha Hisense Plaza is an original public space integrating urban culture and local cuisine. The decoration here is all designed in the style of the eighties and nineties of the last century, with earthy red brick houses, stinky tofu stalls, and old-fashioned tape recorders...... The real scene has created a city of memories, conquering the majority of diners and tourists with the unique market fireworks with Changsha's characteristics, and has become the most popular traffic at the moment, attracting a number of celebrities, including Jay Chou, to check in.</a:t>
              </a:r>
            </a:p>
          </p:txBody>
        </p:sp>
      </p:grpSp>
      <p:grpSp>
        <p:nvGrpSpPr>
          <p:cNvPr id="3" name="组合 2"/>
          <p:cNvGrpSpPr/>
          <p:nvPr/>
        </p:nvGrpSpPr>
        <p:grpSpPr>
          <a:xfrm>
            <a:off x="960755" y="3990340"/>
            <a:ext cx="7640955" cy="2764790"/>
            <a:chOff x="2376" y="5724"/>
            <a:chExt cx="12033" cy="4354"/>
          </a:xfrm>
        </p:grpSpPr>
        <p:sp>
          <p:nvSpPr>
            <p:cNvPr id="8" name="文本框 7"/>
            <p:cNvSpPr txBox="1"/>
            <p:nvPr/>
          </p:nvSpPr>
          <p:spPr>
            <a:xfrm>
              <a:off x="11489" y="5724"/>
              <a:ext cx="1992" cy="580"/>
            </a:xfrm>
            <a:prstGeom prst="rect">
              <a:avLst/>
            </a:prstGeom>
            <a:noFill/>
            <a:ln w="19050">
              <a:solidFill>
                <a:schemeClr val="bg1">
                  <a:lumMod val="75000"/>
                </a:schemeClr>
              </a:solidFill>
              <a:prstDash val="dash"/>
            </a:ln>
          </p:spPr>
          <p:txBody>
            <a:bodyPr wrap="square" rtlCol="0">
              <a:spAutoFit/>
            </a:bodyPr>
            <a:lstStyle/>
            <a:p>
              <a:r>
                <a:rPr b="1">
                  <a:latin typeface="Times New Roman" panose="02020603050405020304" pitchFamily="18" charset="0"/>
                  <a:cs typeface="Times New Roman" panose="02020603050405020304" pitchFamily="18" charset="0"/>
                </a:rPr>
                <a:t>Pozi Street</a:t>
              </a:r>
            </a:p>
          </p:txBody>
        </p:sp>
        <p:sp>
          <p:nvSpPr>
            <p:cNvPr id="10" name="文本框 9"/>
            <p:cNvSpPr txBox="1"/>
            <p:nvPr/>
          </p:nvSpPr>
          <p:spPr>
            <a:xfrm>
              <a:off x="2376" y="6445"/>
              <a:ext cx="12033" cy="3633"/>
            </a:xfrm>
            <a:prstGeom prst="rect">
              <a:avLst/>
            </a:prstGeom>
            <a:noFill/>
          </p:spPr>
          <p:txBody>
            <a:bodyPr wrap="square" rtlCol="0">
              <a:spAutoFit/>
            </a:bodyPr>
            <a:lstStyle/>
            <a:p>
              <a:pPr marL="285750" indent="-285750">
                <a:buFont typeface="Arial" panose="020B0604020202020204" pitchFamily="34" charset="0"/>
                <a:buChar char="•"/>
              </a:pPr>
              <a:r>
                <a:rPr lang="zh-CN" altLang="en-US">
                  <a:latin typeface="Times New Roman" panose="02020603050405020304" pitchFamily="18" charset="0"/>
                  <a:cs typeface="Times New Roman" panose="02020603050405020304" pitchFamily="18" charset="0"/>
                </a:rPr>
                <a:t>Changsha Pozi Street, with a long history of more than 1,200 years, is a veritable thousand-year-old street, and is also a representative of Huxiang culture. After the "Wenxi Fire", Pozi Street was destroyed in one fell swoop, and gradually fell silent. The newly built Pozi Street is built on an area of 180 acres, connecting the Wuyi business district, Jiefang West Road Bar Street, and Huangxing South Road pedestrian commercial street. It has become a landmark commercial and cultural street in Changsha that inherits Huxiang culture and leads the trend of the times.</a:t>
              </a:r>
            </a:p>
          </p:txBody>
        </p:sp>
      </p:grpSp>
      <p:pic>
        <p:nvPicPr>
          <p:cNvPr id="1073742870" name="图片 117"/>
          <p:cNvPicPr/>
          <p:nvPr/>
        </p:nvPicPr>
        <p:blipFill>
          <a:blip r:embed="rId3"/>
          <a:stretch>
            <a:fillRect/>
          </a:stretch>
        </p:blipFill>
        <p:spPr>
          <a:xfrm>
            <a:off x="8669020" y="4215130"/>
            <a:ext cx="3237230" cy="2117725"/>
          </a:xfrm>
          <a:prstGeom prst="rect">
            <a:avLst/>
          </a:prstGeom>
          <a:noFill/>
          <a:ln w="9525">
            <a:noFill/>
          </a:ln>
        </p:spPr>
      </p:pic>
      <p:pic>
        <p:nvPicPr>
          <p:cNvPr id="1073742868" name="图片 120"/>
          <p:cNvPicPr/>
          <p:nvPr/>
        </p:nvPicPr>
        <p:blipFill>
          <a:blip r:embed="rId4"/>
          <a:srcRect b="2954"/>
          <a:stretch>
            <a:fillRect/>
          </a:stretch>
        </p:blipFill>
        <p:spPr>
          <a:xfrm>
            <a:off x="333375" y="1176655"/>
            <a:ext cx="3037840" cy="2636520"/>
          </a:xfrm>
          <a:prstGeom prst="rect">
            <a:avLst/>
          </a:prstGeom>
          <a:noFill/>
          <a:ln w="9525">
            <a:noFill/>
          </a:ln>
        </p:spPr>
      </p:pic>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Changsha’s Attractions</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grpSp>
        <p:nvGrpSpPr>
          <p:cNvPr id="12" name="组合 11"/>
          <p:cNvGrpSpPr/>
          <p:nvPr/>
        </p:nvGrpSpPr>
        <p:grpSpPr>
          <a:xfrm>
            <a:off x="3599815" y="1024890"/>
            <a:ext cx="6917055" cy="5476240"/>
            <a:chOff x="5669" y="1614"/>
            <a:chExt cx="10893" cy="8624"/>
          </a:xfrm>
        </p:grpSpPr>
        <p:sp>
          <p:nvSpPr>
            <p:cNvPr id="2" name="文本框 1"/>
            <p:cNvSpPr txBox="1"/>
            <p:nvPr/>
          </p:nvSpPr>
          <p:spPr>
            <a:xfrm>
              <a:off x="6047" y="1614"/>
              <a:ext cx="3146" cy="628"/>
            </a:xfrm>
            <a:prstGeom prst="rect">
              <a:avLst/>
            </a:prstGeom>
            <a:noFill/>
            <a:ln w="19050">
              <a:solidFill>
                <a:schemeClr val="bg1">
                  <a:lumMod val="75000"/>
                </a:schemeClr>
              </a:solidFill>
              <a:prstDash val="dash"/>
            </a:ln>
          </p:spPr>
          <p:txBody>
            <a:bodyPr wrap="square" rtlCol="0">
              <a:spAutoFit/>
            </a:bodyPr>
            <a:lstStyle/>
            <a:p>
              <a:r>
                <a:rPr sz="2000" b="1">
                  <a:latin typeface="Times New Roman" panose="02020603050405020304" pitchFamily="18" charset="0"/>
                  <a:cs typeface="Times New Roman" panose="02020603050405020304" pitchFamily="18" charset="0"/>
                </a:rPr>
                <a:t>Tianxin Pavilion</a:t>
              </a:r>
            </a:p>
          </p:txBody>
        </p:sp>
        <p:sp>
          <p:nvSpPr>
            <p:cNvPr id="7" name="文本框 6"/>
            <p:cNvSpPr txBox="1"/>
            <p:nvPr/>
          </p:nvSpPr>
          <p:spPr>
            <a:xfrm>
              <a:off x="5669" y="2242"/>
              <a:ext cx="10893" cy="7996"/>
            </a:xfrm>
            <a:prstGeom prst="rect">
              <a:avLst/>
            </a:prstGeom>
            <a:noFill/>
          </p:spPr>
          <p:txBody>
            <a:bodyPr wrap="square" rtlCol="0">
              <a:spAutoFit/>
            </a:bodyPr>
            <a:lstStyle/>
            <a:p>
              <a:pPr marL="285750" indent="-285750">
                <a:buFont typeface="Arial" panose="020B0604020202020204" pitchFamily="34" charset="0"/>
                <a:buChar char="•"/>
              </a:pPr>
              <a:r>
                <a:rPr lang="zh-CN" altLang="en-US">
                  <a:latin typeface="Times New Roman" panose="02020603050405020304" pitchFamily="18" charset="0"/>
                  <a:cs typeface="Times New Roman" panose="02020603050405020304" pitchFamily="18" charset="0"/>
                </a:rPr>
                <a:t>Tianxin Pavilion is located in the southeast corner of the central area of Changsha, Hunan Province, No. 17, Tianxin Road, Tianxin District. Tianxin Pavilion was built at the end of the Ming Dynasty, and the Tianxin Pavilion was rebuilt during the Qianlong period of the Qing Dynasty. During the Anti-Japanese War, it was destroyed by the Wenxi fire, and in 1983, Tianxin Pavilion was rebuilt. Tianxin Pavilion has three floors of pavilions, with a construction area of 846 square meters, green tile cornices, and Zhu Liang painting building. Tianxin Pavilion and the Chonglie Pavilion commemorating the fallen soldiers of the Anti-Japanese War, the Chonglie Gate, the relief of the Taiping Army Soul, and the stone carving gallery of historical celebrities constitute the core landscape of the scenic spot. Since ancient times, it has enjoyed the reputation of "Xiaoxiang Ancient Pavilion, Qin and Han Dynasty Famous City", Tianxin Pavilion is not only a symbol of the ancient city of Changsha, but also has witnessed the historical development and changes of Changsha. Tianxin Pavilion is now a national AAAA-level tourist attraction and a famous historical and cultural building in China</a:t>
              </a:r>
            </a:p>
          </p:txBody>
        </p:sp>
      </p:grpSp>
      <p:pic>
        <p:nvPicPr>
          <p:cNvPr id="1073742871" name="图片 1073742870" descr="IMG_256"/>
          <p:cNvPicPr>
            <a:picLocks noChangeAspect="1"/>
          </p:cNvPicPr>
          <p:nvPr/>
        </p:nvPicPr>
        <p:blipFill>
          <a:blip r:embed="rId3"/>
          <a:stretch>
            <a:fillRect/>
          </a:stretch>
        </p:blipFill>
        <p:spPr>
          <a:xfrm flipH="1">
            <a:off x="260350" y="1544955"/>
            <a:ext cx="3339465" cy="2482850"/>
          </a:xfrm>
          <a:prstGeom prst="rect">
            <a:avLst/>
          </a:prstGeom>
          <a:noFill/>
          <a:ln w="9525">
            <a:noFill/>
          </a:ln>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Local Food</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grpSp>
        <p:nvGrpSpPr>
          <p:cNvPr id="15" name="组合 14"/>
          <p:cNvGrpSpPr/>
          <p:nvPr/>
        </p:nvGrpSpPr>
        <p:grpSpPr>
          <a:xfrm>
            <a:off x="2190750" y="1095375"/>
            <a:ext cx="7585075" cy="5577205"/>
            <a:chOff x="2139" y="1483"/>
            <a:chExt cx="11945" cy="8783"/>
          </a:xfrm>
        </p:grpSpPr>
        <p:sp>
          <p:nvSpPr>
            <p:cNvPr id="11" name="文本框 10"/>
            <p:cNvSpPr txBox="1"/>
            <p:nvPr/>
          </p:nvSpPr>
          <p:spPr>
            <a:xfrm>
              <a:off x="2139" y="5019"/>
              <a:ext cx="4569" cy="580"/>
            </a:xfrm>
            <a:prstGeom prst="rect">
              <a:avLst/>
            </a:prstGeom>
            <a:noFill/>
          </p:spPr>
          <p:txBody>
            <a:bodyPr wrap="square" rtlCol="0">
              <a:spAutoFit/>
            </a:bodyPr>
            <a:lstStyle/>
            <a:p>
              <a:r>
                <a:rPr lang="zh-CN" altLang="en-US">
                  <a:latin typeface="Times New Roman" panose="02020603050405020304" pitchFamily="18" charset="0"/>
                  <a:cs typeface="Times New Roman" panose="02020603050405020304" pitchFamily="18" charset="0"/>
                </a:rPr>
                <a:t>Stinky tofu（臭豆腐）</a:t>
              </a:r>
            </a:p>
          </p:txBody>
        </p:sp>
        <p:sp>
          <p:nvSpPr>
            <p:cNvPr id="12" name="文本框 11"/>
            <p:cNvSpPr txBox="1"/>
            <p:nvPr/>
          </p:nvSpPr>
          <p:spPr>
            <a:xfrm>
              <a:off x="8695" y="5019"/>
              <a:ext cx="4182" cy="580"/>
            </a:xfrm>
            <a:prstGeom prst="rect">
              <a:avLst/>
            </a:prstGeom>
            <a:noFill/>
          </p:spPr>
          <p:txBody>
            <a:bodyPr wrap="square" rtlCol="0">
              <a:spAutoFit/>
            </a:bodyPr>
            <a:lstStyle/>
            <a:p>
              <a:r>
                <a:rPr lang="zh-CN" altLang="en-US">
                  <a:latin typeface="Times New Roman" panose="02020603050405020304" pitchFamily="18" charset="0"/>
                  <a:cs typeface="Times New Roman" panose="02020603050405020304" pitchFamily="18" charset="0"/>
                </a:rPr>
                <a:t>Wordy powder（嗦粉）</a:t>
              </a:r>
            </a:p>
          </p:txBody>
        </p:sp>
        <p:sp>
          <p:nvSpPr>
            <p:cNvPr id="13" name="文本框 12"/>
            <p:cNvSpPr txBox="1"/>
            <p:nvPr/>
          </p:nvSpPr>
          <p:spPr>
            <a:xfrm>
              <a:off x="2139" y="9250"/>
              <a:ext cx="4748" cy="1016"/>
            </a:xfrm>
            <a:prstGeom prst="rect">
              <a:avLst/>
            </a:prstGeom>
            <a:noFill/>
          </p:spPr>
          <p:txBody>
            <a:bodyPr wrap="square" rtlCol="0">
              <a:spAutoFit/>
            </a:bodyPr>
            <a:lstStyle/>
            <a:p>
              <a:r>
                <a:rPr lang="zh-CN" altLang="en-US">
                  <a:latin typeface="Times New Roman" panose="02020603050405020304" pitchFamily="18" charset="0"/>
                  <a:cs typeface="Times New Roman" panose="02020603050405020304" pitchFamily="18" charset="0"/>
                </a:rPr>
                <a:t>Chop bell pepper fish head（剁椒鱼头）</a:t>
              </a:r>
            </a:p>
          </p:txBody>
        </p:sp>
        <p:sp>
          <p:nvSpPr>
            <p:cNvPr id="14" name="文本框 13"/>
            <p:cNvSpPr txBox="1"/>
            <p:nvPr/>
          </p:nvSpPr>
          <p:spPr>
            <a:xfrm>
              <a:off x="8731" y="9223"/>
              <a:ext cx="5353" cy="580"/>
            </a:xfrm>
            <a:prstGeom prst="rect">
              <a:avLst/>
            </a:prstGeom>
            <a:noFill/>
          </p:spPr>
          <p:txBody>
            <a:bodyPr wrap="square" rtlCol="0">
              <a:spAutoFit/>
            </a:bodyPr>
            <a:lstStyle/>
            <a:p>
              <a:r>
                <a:rPr lang="zh-CN" altLang="en-US">
                  <a:latin typeface="Times New Roman" panose="02020603050405020304" pitchFamily="18" charset="0"/>
                  <a:cs typeface="Times New Roman" panose="02020603050405020304" pitchFamily="18" charset="0"/>
                </a:rPr>
                <a:t>taste shrimp（口味虾）</a:t>
              </a:r>
            </a:p>
          </p:txBody>
        </p:sp>
        <p:pic>
          <p:nvPicPr>
            <p:cNvPr id="111" name="图片 110" descr="/Users/limeixiang/Desktop/ji8.jpegji8"/>
            <p:cNvPicPr/>
            <p:nvPr>
              <p:custDataLst>
                <p:tags r:id="rId2"/>
              </p:custDataLst>
            </p:nvPr>
          </p:nvPicPr>
          <p:blipFill>
            <a:blip r:embed="rId7"/>
            <a:srcRect t="12500" b="12500"/>
            <a:stretch>
              <a:fillRect/>
            </a:stretch>
          </p:blipFill>
          <p:spPr>
            <a:xfrm>
              <a:off x="2139" y="1483"/>
              <a:ext cx="4528" cy="3396"/>
            </a:xfrm>
            <a:prstGeom prst="rect">
              <a:avLst/>
            </a:prstGeom>
            <a:noFill/>
            <a:ln w="9525">
              <a:noFill/>
            </a:ln>
            <a:effectLst>
              <a:outerShdw blurRad="50800" dist="38100" dir="2700000" algn="tl" rotWithShape="0">
                <a:prstClr val="black">
                  <a:alpha val="40000"/>
                </a:prstClr>
              </a:outerShdw>
            </a:effectLst>
          </p:spPr>
        </p:pic>
        <p:pic>
          <p:nvPicPr>
            <p:cNvPr id="112" name="图片 111" descr="/Users/limeixiang/Desktop/WechatIMG119.jpegWechatIMG119"/>
            <p:cNvPicPr/>
            <p:nvPr>
              <p:custDataLst>
                <p:tags r:id="rId3"/>
              </p:custDataLst>
            </p:nvPr>
          </p:nvPicPr>
          <p:blipFill>
            <a:blip r:embed="rId8"/>
            <a:srcRect l="-11" t="33" r="11" b="33"/>
            <a:stretch>
              <a:fillRect/>
            </a:stretch>
          </p:blipFill>
          <p:spPr>
            <a:xfrm>
              <a:off x="8731" y="1483"/>
              <a:ext cx="4527" cy="3393"/>
            </a:xfrm>
            <a:prstGeom prst="rect">
              <a:avLst/>
            </a:prstGeom>
            <a:noFill/>
            <a:ln w="9525">
              <a:noFill/>
            </a:ln>
            <a:effectLst>
              <a:outerShdw blurRad="50800" dist="38100" dir="2700000" algn="tl" rotWithShape="0">
                <a:prstClr val="black">
                  <a:alpha val="40000"/>
                </a:prstClr>
              </a:outerShdw>
            </a:effectLst>
          </p:spPr>
        </p:pic>
        <p:pic>
          <p:nvPicPr>
            <p:cNvPr id="113" name="图片 112" descr="/Users/limeixiang/Desktop/yu_.pngyu_"/>
            <p:cNvPicPr/>
            <p:nvPr>
              <p:custDataLst>
                <p:tags r:id="rId4"/>
              </p:custDataLst>
            </p:nvPr>
          </p:nvPicPr>
          <p:blipFill>
            <a:blip r:embed="rId9"/>
            <a:srcRect l="5636" r="5636"/>
            <a:stretch>
              <a:fillRect/>
            </a:stretch>
          </p:blipFill>
          <p:spPr>
            <a:xfrm>
              <a:off x="2139" y="5686"/>
              <a:ext cx="4569" cy="3424"/>
            </a:xfrm>
            <a:prstGeom prst="rect">
              <a:avLst/>
            </a:prstGeom>
            <a:noFill/>
            <a:ln w="9525">
              <a:noFill/>
            </a:ln>
            <a:effectLst>
              <a:outerShdw blurRad="50800" dist="38100" dir="2700000" algn="tl" rotWithShape="0">
                <a:prstClr val="black">
                  <a:alpha val="40000"/>
                </a:prstClr>
              </a:outerShdw>
            </a:effectLst>
          </p:spPr>
        </p:pic>
        <p:pic>
          <p:nvPicPr>
            <p:cNvPr id="114" name="图片 113" descr="/Users/limeixiang/Desktop/WechatIMG122.jpegWechatIMG122"/>
            <p:cNvPicPr/>
            <p:nvPr>
              <p:custDataLst>
                <p:tags r:id="rId5"/>
              </p:custDataLst>
            </p:nvPr>
          </p:nvPicPr>
          <p:blipFill>
            <a:blip r:embed="rId10"/>
            <a:srcRect l="-9" t="3561" r="9" b="3561"/>
            <a:stretch>
              <a:fillRect/>
            </a:stretch>
          </p:blipFill>
          <p:spPr>
            <a:xfrm>
              <a:off x="8695" y="5741"/>
              <a:ext cx="4569" cy="3260"/>
            </a:xfrm>
            <a:prstGeom prst="rect">
              <a:avLst/>
            </a:prstGeom>
            <a:noFill/>
            <a:ln w="9525">
              <a:noFill/>
            </a:ln>
            <a:effectLst>
              <a:outerShdw blurRad="50800" dist="38100" dir="2700000" algn="tl" rotWithShape="0">
                <a:prstClr val="black">
                  <a:alpha val="40000"/>
                </a:prstClr>
              </a:outerShdw>
            </a:effectLst>
          </p:spPr>
        </p:pic>
      </p:gr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Hotel</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sp>
        <p:nvSpPr>
          <p:cNvPr id="2" name="文本框 1"/>
          <p:cNvSpPr txBox="1"/>
          <p:nvPr/>
        </p:nvSpPr>
        <p:spPr>
          <a:xfrm>
            <a:off x="4905375" y="1092835"/>
            <a:ext cx="4231640" cy="398780"/>
          </a:xfrm>
          <a:prstGeom prst="rect">
            <a:avLst/>
          </a:prstGeom>
          <a:noFill/>
          <a:ln w="28575">
            <a:solidFill>
              <a:schemeClr val="bg1">
                <a:lumMod val="75000"/>
              </a:schemeClr>
            </a:solidFill>
            <a:prstDash val="dash"/>
          </a:ln>
        </p:spPr>
        <p:txBody>
          <a:bodyPr wrap="square" rtlCol="0">
            <a:spAutoFit/>
          </a:bodyPr>
          <a:lstStyle/>
          <a:p>
            <a:r>
              <a:rPr sz="2000" b="1" dirty="0">
                <a:latin typeface="Times New Roman" panose="02020603050405020304" pitchFamily="18" charset="0"/>
                <a:cs typeface="Times New Roman" panose="02020603050405020304" pitchFamily="18" charset="0"/>
              </a:rPr>
              <a:t>HILTON CHANGSHA RIVERSIDE</a:t>
            </a:r>
          </a:p>
        </p:txBody>
      </p:sp>
      <p:sp>
        <p:nvSpPr>
          <p:cNvPr id="4" name="文本框 3"/>
          <p:cNvSpPr txBox="1"/>
          <p:nvPr/>
        </p:nvSpPr>
        <p:spPr>
          <a:xfrm>
            <a:off x="4799330" y="1704975"/>
            <a:ext cx="5447665" cy="1859915"/>
          </a:xfrm>
          <a:prstGeom prst="rect">
            <a:avLst/>
          </a:prstGeom>
          <a:noFill/>
        </p:spPr>
        <p:txBody>
          <a:bodyPr wrap="square" rtlCol="0">
            <a:noAutofit/>
          </a:bodyPr>
          <a:lstStyle/>
          <a:p>
            <a:pPr marL="285750" indent="-285750">
              <a:buFont typeface="Wingdings" panose="05000000000000000000" charset="0"/>
              <a:buChar char="l"/>
            </a:pPr>
            <a:r>
              <a:rPr>
                <a:latin typeface="Times New Roman" panose="02020603050405020304" pitchFamily="18" charset="0"/>
                <a:cs typeface="Times New Roman" panose="02020603050405020304" pitchFamily="18" charset="0"/>
              </a:rPr>
              <a:t>Located in the core of Hunan Financial</a:t>
            </a:r>
            <a:r>
              <a:rPr lang="en-US">
                <a:latin typeface="Times New Roman" panose="02020603050405020304" pitchFamily="18" charset="0"/>
                <a:cs typeface="Times New Roman" panose="02020603050405020304" pitchFamily="18" charset="0"/>
              </a:rPr>
              <a:t> </a:t>
            </a:r>
            <a:r>
              <a:rPr>
                <a:latin typeface="Times New Roman" panose="02020603050405020304" pitchFamily="18" charset="0"/>
                <a:cs typeface="Times New Roman" panose="02020603050405020304" pitchFamily="18" charset="0"/>
              </a:rPr>
              <a:t>Center in Binjiang New City of Changsha</a:t>
            </a:r>
          </a:p>
          <a:p>
            <a:pPr marL="285750" indent="-285750">
              <a:buFont typeface="Wingdings" panose="05000000000000000000" charset="0"/>
              <a:buChar char="l"/>
            </a:pPr>
            <a:r>
              <a:rPr>
                <a:latin typeface="Times New Roman" panose="02020603050405020304" pitchFamily="18" charset="0"/>
                <a:cs typeface="Times New Roman" panose="02020603050405020304" pitchFamily="18" charset="0"/>
              </a:rPr>
              <a:t>Adjacent to Changsha Municipal People's</a:t>
            </a:r>
            <a:r>
              <a:rPr lang="en-US">
                <a:latin typeface="Times New Roman" panose="02020603050405020304" pitchFamily="18" charset="0"/>
                <a:cs typeface="Times New Roman" panose="02020603050405020304" pitchFamily="18" charset="0"/>
              </a:rPr>
              <a:t> </a:t>
            </a:r>
            <a:r>
              <a:rPr>
                <a:latin typeface="Times New Roman" panose="02020603050405020304" pitchFamily="18" charset="0"/>
                <a:cs typeface="Times New Roman" panose="02020603050405020304" pitchFamily="18" charset="0"/>
              </a:rPr>
              <a:t>Government, Fisherman's Wharf, and Aux</a:t>
            </a:r>
            <a:r>
              <a:rPr lang="en-US">
                <a:latin typeface="Times New Roman" panose="02020603050405020304" pitchFamily="18" charset="0"/>
                <a:cs typeface="Times New Roman" panose="02020603050405020304" pitchFamily="18" charset="0"/>
              </a:rPr>
              <a:t> </a:t>
            </a:r>
            <a:r>
              <a:rPr>
                <a:latin typeface="Times New Roman" panose="02020603050405020304" pitchFamily="18" charset="0"/>
                <a:cs typeface="Times New Roman" panose="02020603050405020304" pitchFamily="18" charset="0"/>
              </a:rPr>
              <a:t>Shopping Mall, etc.</a:t>
            </a:r>
          </a:p>
          <a:p>
            <a:pPr marL="285750" indent="-285750">
              <a:buFont typeface="Wingdings" panose="05000000000000000000" charset="0"/>
              <a:buChar char="l"/>
            </a:pPr>
            <a:r>
              <a:rPr>
                <a:latin typeface="Times New Roman" panose="02020603050405020304" pitchFamily="18" charset="0"/>
                <a:cs typeface="Times New Roman" panose="02020603050405020304" pitchFamily="18" charset="0"/>
              </a:rPr>
              <a:t>32km from Changsha Huanghua International</a:t>
            </a:r>
            <a:r>
              <a:rPr lang="en-US">
                <a:latin typeface="Times New Roman" panose="02020603050405020304" pitchFamily="18" charset="0"/>
                <a:cs typeface="Times New Roman" panose="02020603050405020304" pitchFamily="18" charset="0"/>
              </a:rPr>
              <a:t> </a:t>
            </a:r>
            <a:r>
              <a:rPr>
                <a:latin typeface="Times New Roman" panose="02020603050405020304" pitchFamily="18" charset="0"/>
                <a:cs typeface="Times New Roman" panose="02020603050405020304" pitchFamily="18" charset="0"/>
              </a:rPr>
              <a:t>Airport</a:t>
            </a:r>
          </a:p>
          <a:p>
            <a:pPr marL="285750" indent="-285750">
              <a:buFont typeface="Wingdings" panose="05000000000000000000" charset="0"/>
              <a:buChar char="l"/>
            </a:pPr>
            <a:r>
              <a:rPr>
                <a:latin typeface="Times New Roman" panose="02020603050405020304" pitchFamily="18" charset="0"/>
                <a:cs typeface="Times New Roman" panose="02020603050405020304" pitchFamily="18" charset="0"/>
              </a:rPr>
              <a:t>21km from Changsha High Speed Railway</a:t>
            </a:r>
            <a:r>
              <a:rPr lang="en-US">
                <a:latin typeface="Times New Roman" panose="02020603050405020304" pitchFamily="18" charset="0"/>
                <a:cs typeface="Times New Roman" panose="02020603050405020304" pitchFamily="18" charset="0"/>
              </a:rPr>
              <a:t> </a:t>
            </a:r>
            <a:r>
              <a:rPr>
                <a:latin typeface="Times New Roman" panose="02020603050405020304" pitchFamily="18" charset="0"/>
                <a:cs typeface="Times New Roman" panose="02020603050405020304" pitchFamily="18" charset="0"/>
              </a:rPr>
              <a:t>South</a:t>
            </a:r>
            <a:r>
              <a:rPr lang="en-US">
                <a:latin typeface="Times New Roman" panose="02020603050405020304" pitchFamily="18" charset="0"/>
                <a:cs typeface="Times New Roman" panose="02020603050405020304" pitchFamily="18" charset="0"/>
              </a:rPr>
              <a:t> </a:t>
            </a:r>
            <a:r>
              <a:rPr>
                <a:latin typeface="Times New Roman" panose="02020603050405020304" pitchFamily="18" charset="0"/>
                <a:cs typeface="Times New Roman" panose="02020603050405020304" pitchFamily="18" charset="0"/>
              </a:rPr>
              <a:t>Station</a:t>
            </a:r>
          </a:p>
        </p:txBody>
      </p:sp>
      <p:pic>
        <p:nvPicPr>
          <p:cNvPr id="3" name="图片 5" descr="C:/Users/Administrator/Desktop/希尔顿.png希尔顿"/>
          <p:cNvPicPr>
            <a:picLocks noChangeAspect="1"/>
          </p:cNvPicPr>
          <p:nvPr>
            <p:custDataLst>
              <p:tags r:id="rId2"/>
            </p:custDataLst>
          </p:nvPr>
        </p:nvPicPr>
        <p:blipFill>
          <a:blip r:embed="rId5"/>
          <a:srcRect l="5576" r="5576"/>
          <a:stretch>
            <a:fillRect/>
          </a:stretch>
        </p:blipFill>
        <p:spPr>
          <a:xfrm>
            <a:off x="341630" y="1092835"/>
            <a:ext cx="4210050" cy="2807335"/>
          </a:xfrm>
          <a:prstGeom prst="rect">
            <a:avLst/>
          </a:prstGeom>
          <a:noFill/>
          <a:ln w="9525">
            <a:noFill/>
          </a:ln>
        </p:spPr>
      </p:pic>
      <p:pic>
        <p:nvPicPr>
          <p:cNvPr id="7" name="图片 7" descr="C:/Users/Administrator/Desktop/希尔顿电话.jpg希尔顿电话"/>
          <p:cNvPicPr>
            <a:picLocks noChangeAspect="1"/>
          </p:cNvPicPr>
          <p:nvPr>
            <p:custDataLst>
              <p:tags r:id="rId3"/>
            </p:custDataLst>
          </p:nvPr>
        </p:nvPicPr>
        <p:blipFill>
          <a:blip r:embed="rId6"/>
          <a:srcRect t="2289" b="2289"/>
          <a:stretch>
            <a:fillRect/>
          </a:stretch>
        </p:blipFill>
        <p:spPr>
          <a:xfrm>
            <a:off x="4799330" y="4359593"/>
            <a:ext cx="6103620" cy="1621155"/>
          </a:xfrm>
          <a:prstGeom prst="rect">
            <a:avLst/>
          </a:prstGeom>
          <a:noFill/>
          <a:ln w="9525">
            <a:solidFill>
              <a:schemeClr val="bg1">
                <a:lumMod val="65000"/>
              </a:schemeClr>
            </a:solidFill>
          </a:ln>
          <a:effectLst>
            <a:outerShdw blurRad="50800" dist="38100" dir="2700000" algn="tl" rotWithShape="0">
              <a:prstClr val="black">
                <a:alpha val="40000"/>
              </a:prstClr>
            </a:outerShdw>
          </a:effectLst>
        </p:spPr>
      </p:pic>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zg5YTRhZmJjMzQxOTE4YjAwODQ2YjY2NmIwNTlkNWI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 name="TABLE_ENDDRAG_ORIGIN_RECT" val="801*436"/>
  <p:tag name="TABLE_ENDDRAG_RECT" val="52*65*801*436"/>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 name="TABLE_ENDDRAG_ORIGIN_RECT" val="801*436"/>
  <p:tag name="TABLE_ENDDRAG_RECT" val="52*65*801*436"/>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 name="TABLE_ENDDRAG_ORIGIN_RECT" val="801*436"/>
  <p:tag name="TABLE_ENDDRAG_RECT" val="52*65*801*436"/>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 name="TABLE_ENDDRAG_ORIGIN_RECT" val="801*436"/>
  <p:tag name="TABLE_ENDDRAG_RECT" val="52*65*801*436"/>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 name="TABLE_ENDDRAG_ORIGIN_RECT" val="801*436"/>
  <p:tag name="TABLE_ENDDRAG_RECT" val="52*65*801*436"/>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07.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TotalTime>
  <Words>1856</Words>
  <Application>Microsoft Office PowerPoint</Application>
  <PresentationFormat>宽屏</PresentationFormat>
  <Paragraphs>284</Paragraphs>
  <Slides>22</Slides>
  <Notes>0</Notes>
  <HiddenSlides>0</HiddenSlides>
  <MMClips>0</MMClips>
  <ScaleCrop>false</ScaleCrop>
  <HeadingPairs>
    <vt:vector size="8" baseType="variant">
      <vt:variant>
        <vt:lpstr>已用的字体</vt:lpstr>
      </vt:variant>
      <vt:variant>
        <vt:i4>7</vt:i4>
      </vt:variant>
      <vt:variant>
        <vt:lpstr>主题</vt:lpstr>
      </vt:variant>
      <vt:variant>
        <vt:i4>2</vt:i4>
      </vt:variant>
      <vt:variant>
        <vt:lpstr>嵌入 OLE 服务器</vt:lpstr>
      </vt:variant>
      <vt:variant>
        <vt:i4>1</vt:i4>
      </vt:variant>
      <vt:variant>
        <vt:lpstr>幻灯片标题</vt:lpstr>
      </vt:variant>
      <vt:variant>
        <vt:i4>22</vt:i4>
      </vt:variant>
    </vt:vector>
  </HeadingPairs>
  <TitlesOfParts>
    <vt:vector size="32" baseType="lpstr">
      <vt:lpstr>DengXian</vt:lpstr>
      <vt:lpstr>宋体</vt:lpstr>
      <vt:lpstr>微软雅黑</vt:lpstr>
      <vt:lpstr>Arial</vt:lpstr>
      <vt:lpstr>Calibri</vt:lpstr>
      <vt:lpstr>Times New Roman</vt:lpstr>
      <vt:lpstr>Wingdings</vt:lpstr>
      <vt:lpstr>Office 主题​​</vt:lpstr>
      <vt:lpstr>1_Office 主题​​</vt:lpstr>
      <vt:lpstr>包装程序外壳对象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63135</dc:creator>
  <cp:lastModifiedBy>Huawei</cp:lastModifiedBy>
  <cp:revision>232</cp:revision>
  <dcterms:created xsi:type="dcterms:W3CDTF">2024-03-21T07:57:00Z</dcterms:created>
  <dcterms:modified xsi:type="dcterms:W3CDTF">2024-04-10T06:16:50Z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2052-12.1.0.16417</vt:lpwstr>
  </property>
  <property fmtid="{D5CDD505-2E9C-101B-9397-08002B2CF9AE}" pid="3" name="ICV">
    <vt:lpwstr>26FF38F5C887E77341D8FB65D31E23B1_43</vt:lpwstr>
  </property>
  <property fmtid="{D5CDD505-2E9C-101B-9397-08002B2CF9AE}" pid="4" name="_2015_ms_pID_725343">
    <vt:lpwstr>(2)eKG0G9d+wZuqLqQiBBVjpthmN9knsl4xWFoVStEix0t6tj/amihQYVld+6brOJI8jG2BHU3k
AOAyuRQ/Li5lWm+DyI2VUYQ+web35WuX/QH/dww9jAE0O9FyItFPnx2PYkYPn9emrr3+pD+m
zZbKjStMsa4mJmcUheK4j1HkX0VdvGt2N8v2H8ICPh6eyaO+etzfd9BBPRYmVC71vQVWTIlx
jlRy1mdI65gacRe+19</vt:lpwstr>
  </property>
  <property fmtid="{D5CDD505-2E9C-101B-9397-08002B2CF9AE}" pid="5" name="_2015_ms_pID_7253431">
    <vt:lpwstr>EzR/YCi/K2HXqR30p9NvUkwlf9I60cH8S4aZzHubZyXrH94B8yTwdf
WqelKmwtEoJrVi4JGeG6yL8kE6mAcUU927jrmIahQuQqvBIfJdOkAbWBltxzMTGYOKUmcaLb
H1sTHTjLPX/Oo2CX2oZIO58fPFnrWjdImmbBiT4LhvzqAMeTQlxVlklSNZSbJQyfmdu79FrO
ul6+RyC2ic4VG6Fa</vt:lpwstr>
  </property>
</Properties>
</file>