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2" r:id="rId26"/>
    <p:sldId id="1010"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9/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9/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9/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9/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RAN4#109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altLang="zh-CN" dirty="0"/>
              <a:t>Gene Fong, Shan </a:t>
            </a:r>
            <a:r>
              <a:rPr lang="en-US" altLang="zh-CN" dirty="0" smtClean="0"/>
              <a:t>Yang</a:t>
            </a:r>
            <a:endParaRPr lang="en-US" altLang="zh-CN" dirty="0"/>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109</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Chicago, US</a:t>
            </a:r>
            <a:r>
              <a:rPr lang="en-US" sz="1400" b="1" dirty="0">
                <a:latin typeface="微软雅黑" panose="020B0503020204020204" pitchFamily="34" charset="-122"/>
                <a:ea typeface="微软雅黑" panose="020B0503020204020204" pitchFamily="34" charset="-122"/>
              </a:rPr>
              <a:t>, November 13 – 17, 2023</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R4-2318002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a:t>
            </a:r>
            <a:r>
              <a:rPr lang="en-US" altLang="zh-CN" sz="1200" dirty="0" smtClean="0">
                <a:cs typeface="+mn-cs"/>
              </a:rPr>
              <a:t>WID/SID </a:t>
            </a:r>
            <a:r>
              <a:rPr lang="en-US" altLang="zh-CN" sz="1200" dirty="0">
                <a:cs typeface="+mn-cs"/>
              </a:rPr>
              <a:t>capturing </a:t>
            </a:r>
            <a:r>
              <a:rPr lang="en-US" altLang="zh-CN" sz="1200" dirty="0" smtClean="0">
                <a:cs typeface="+mn-cs"/>
              </a:rPr>
              <a:t>new </a:t>
            </a:r>
            <a:r>
              <a:rPr lang="en-US" altLang="zh-CN" sz="1200" dirty="0">
                <a:cs typeface="+mn-cs"/>
              </a:rPr>
              <a:t>TS/TR is approved in </a:t>
            </a:r>
            <a:r>
              <a:rPr lang="en-US" altLang="zh-CN" sz="1200" dirty="0" smtClean="0">
                <a:cs typeface="+mn-cs"/>
              </a:rPr>
              <a:t>RAN and before submission to RAN for approval</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www.3gpp.org/ftp/tsg_ran/WG4_Radio/TSGR4_109/Invitation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a:t>
            </a:r>
            <a:r>
              <a:rPr lang="en-US" altLang="zh-CN" sz="1400" dirty="0"/>
              <a:t>is </a:t>
            </a:r>
            <a:r>
              <a:rPr lang="en-US" altLang="zh-CN" sz="1400" dirty="0" smtClean="0">
                <a:solidFill>
                  <a:srgbClr val="FF0000"/>
                </a:solidFill>
              </a:rPr>
              <a:t>November 6</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2023 (Monday), </a:t>
            </a:r>
            <a:r>
              <a:rPr lang="en-US" altLang="zh-CN" sz="1400" dirty="0" smtClean="0">
                <a:solidFill>
                  <a:srgbClr val="FF0000"/>
                </a:solidFill>
              </a:rPr>
              <a:t>07:00 UTC</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November 20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November 21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November 23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November 23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smtClean="0">
                <a:solidFill>
                  <a:srgbClr val="FF0000"/>
                </a:solidFill>
              </a:rPr>
              <a:t>November 17 (Friday) 17:00 (local time)</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November 23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December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November 21 (Tuesday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smtClean="0">
                <a:solidFill>
                  <a:srgbClr val="FF0000"/>
                </a:solidFill>
              </a:rPr>
              <a:t>Before November 12 (Sunday): </a:t>
            </a:r>
            <a:r>
              <a:rPr lang="en-US" altLang="zh-CN" sz="1200" dirty="0" smtClean="0"/>
              <a:t>For topic threads which need </a:t>
            </a:r>
            <a:r>
              <a:rPr lang="en-US" altLang="zh-CN" sz="1200" dirty="0" err="1" smtClean="0"/>
              <a:t>nwm</a:t>
            </a:r>
            <a:r>
              <a:rPr lang="en-US" altLang="zh-CN" sz="1200" dirty="0" smtClean="0"/>
              <a:t> flag process, moderators </a:t>
            </a:r>
            <a:r>
              <a:rPr lang="en-US" altLang="zh-CN" sz="1200" dirty="0"/>
              <a:t>will provide the </a:t>
            </a:r>
            <a:r>
              <a:rPr lang="en-US" altLang="zh-CN" sz="1200" dirty="0" smtClean="0"/>
              <a:t>NWM link, where delegates can flag the </a:t>
            </a:r>
            <a:r>
              <a:rPr lang="en-US" altLang="zh-CN" sz="1200" dirty="0" err="1" smtClean="0"/>
              <a:t>tdocs</a:t>
            </a:r>
            <a:r>
              <a:rPr lang="en-US" altLang="zh-CN" sz="1200" dirty="0" smtClean="0"/>
              <a:t>/CRs with brief reasons</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November 14 (Tuesday), 18:00 (local time)</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a:solidFill>
                  <a:srgbClr val="000000"/>
                </a:solidFill>
              </a:rPr>
              <a:t>F</a:t>
            </a:r>
            <a:r>
              <a:rPr lang="en-US" altLang="zh-CN" sz="1200" dirty="0" smtClean="0">
                <a:solidFill>
                  <a:srgbClr val="000000"/>
                </a:solidFill>
              </a:rPr>
              <a:t>ill in the feedback form with a brief description of reason, like “Company A flag R4-23xxxxx because XYX</a:t>
            </a:r>
            <a:r>
              <a:rPr lang="zh-CN" altLang="en-US" sz="1200" dirty="0" smtClean="0">
                <a:solidFill>
                  <a:srgbClr val="000000"/>
                </a:solidFill>
              </a:rPr>
              <a:t>”，</a:t>
            </a:r>
            <a:r>
              <a:rPr lang="en-US" altLang="zh-CN" sz="1200" dirty="0" smtClean="0">
                <a:solidFill>
                  <a:srgbClr val="000000"/>
                </a:solidFill>
              </a:rPr>
              <a:t>or with delegate name who flags </a:t>
            </a:r>
            <a:r>
              <a:rPr lang="en-US" altLang="zh-CN" sz="1200" dirty="0" err="1" smtClean="0">
                <a:solidFill>
                  <a:srgbClr val="000000"/>
                </a:solidFill>
              </a:rPr>
              <a:t>tdoc</a:t>
            </a:r>
            <a:r>
              <a:rPr lang="en-US" altLang="zh-CN" sz="1200" dirty="0" smtClean="0">
                <a:solidFill>
                  <a:srgbClr val="000000"/>
                </a:solidFill>
              </a:rPr>
              <a:t> like “Company A Aaron flags R4-23xxxxx because XYZ”.</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smtClean="0"/>
              <a:t>During 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3994036632"/>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www.3gpp.org/ftp/tsg_ran/WG4_Radio/TSGR4_109/Inbox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beginning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November 13</a:t>
            </a:r>
            <a:r>
              <a:rPr lang="en-US" sz="1400" baseline="30000" dirty="0" smtClean="0">
                <a:solidFill>
                  <a:srgbClr val="FF0000"/>
                </a:solidFill>
              </a:rPr>
              <a:t>th</a:t>
            </a:r>
            <a:r>
              <a:rPr lang="en-US" sz="1400" dirty="0" smtClean="0">
                <a:solidFill>
                  <a:srgbClr val="FF0000"/>
                </a:solidFill>
              </a:rPr>
              <a:t> ~ November 17</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a:t>
            </a:r>
            <a:r>
              <a:rPr lang="en-US" sz="1200" dirty="0" err="1" smtClean="0"/>
              <a:t>BDaT</a:t>
            </a:r>
            <a:r>
              <a:rPr lang="en-US" sz="1200" dirty="0" smtClean="0"/>
              <a:t>). </a:t>
            </a:r>
            <a:r>
              <a:rPr lang="en-US" sz="1200" dirty="0" err="1" smtClean="0"/>
              <a:t>GoToWebinar</a:t>
            </a:r>
            <a:r>
              <a:rPr lang="en-US" sz="1200" dirty="0" smtClean="0"/>
              <a:t> (GTW) conference calls will be set each session. And the two-way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November 3</a:t>
            </a:r>
            <a:r>
              <a:rPr lang="en-US" sz="1400" baseline="30000" dirty="0" smtClean="0">
                <a:solidFill>
                  <a:srgbClr val="FF0000"/>
                </a:solidFill>
                <a:cs typeface="+mn-cs"/>
              </a:rPr>
              <a:t>rd</a:t>
            </a:r>
            <a:r>
              <a:rPr lang="en-US" sz="1400" dirty="0" smtClean="0">
                <a:solidFill>
                  <a:srgbClr val="FF0000"/>
                </a:solidFill>
                <a:cs typeface="+mn-cs"/>
              </a:rPr>
              <a:t> (Friday)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Nov</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6</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~10)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a:t>
            </a:r>
            <a:r>
              <a:rPr lang="en-GB" sz="800" kern="0" dirty="0" smtClean="0">
                <a:solidFill>
                  <a:srgbClr val="FFFFFF"/>
                </a:solidFill>
                <a:latin typeface="微软雅黑" panose="020B0503020204020204" pitchFamily="34" charset="-122"/>
                <a:ea typeface="微软雅黑" panose="020B0503020204020204" pitchFamily="34" charset="-122"/>
              </a:rPr>
              <a:t> 13~16)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a:t>
            </a:r>
            <a:r>
              <a:rPr lang="en-GB" sz="800" kern="0" dirty="0" smtClean="0">
                <a:solidFill>
                  <a:srgbClr val="FFFFFF"/>
                </a:solidFill>
                <a:latin typeface="微软雅黑" panose="020B0503020204020204" pitchFamily="34" charset="-122"/>
                <a:ea typeface="微软雅黑" panose="020B0503020204020204" pitchFamily="34" charset="-122"/>
              </a:rPr>
              <a:t>Nov</a:t>
            </a:r>
            <a:r>
              <a:rPr lang="en-GB" sz="800" kern="0" noProof="0" dirty="0" smtClean="0">
                <a:solidFill>
                  <a:srgbClr val="FFFFFF"/>
                </a:solidFill>
                <a:latin typeface="微软雅黑" panose="020B0503020204020204" pitchFamily="34" charset="-122"/>
                <a:ea typeface="微软雅黑" panose="020B0503020204020204" pitchFamily="34" charset="-122"/>
              </a:rPr>
              <a:t> 20~23)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1738695" y="4600978"/>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229343" y="4600978"/>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a:t>
            </a:r>
            <a:r>
              <a:rPr lang="en-US" sz="800" b="1" kern="0" dirty="0" smtClean="0">
                <a:solidFill>
                  <a:srgbClr val="FFFFFF"/>
                </a:solidFill>
                <a:latin typeface="+mj-ea"/>
                <a:ea typeface="+mj-ea"/>
                <a:cs typeface="+mn-cs"/>
              </a:rPr>
              <a:t>Friday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2484019"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800" b="1" kern="0" dirty="0">
                <a:solidFill>
                  <a:srgbClr val="FFFFFF"/>
                </a:solidFill>
                <a:latin typeface="+mj-ea"/>
                <a:ea typeface="+mj-ea"/>
                <a:cs typeface="+mn-cs"/>
              </a:rPr>
              <a:t>Upload </a:t>
            </a:r>
            <a:r>
              <a:rPr lang="en-US" sz="800" b="1" kern="0" dirty="0" smtClean="0">
                <a:solidFill>
                  <a:srgbClr val="FFFFFF"/>
                </a:solidFill>
                <a:latin typeface="+mj-ea"/>
                <a:ea typeface="+mj-ea"/>
                <a:cs typeface="+mn-cs"/>
              </a:rPr>
              <a:t>CR </a:t>
            </a:r>
            <a:r>
              <a:rPr lang="en-US" sz="800" b="1" kern="0" dirty="0">
                <a:solidFill>
                  <a:srgbClr val="FFFFFF"/>
                </a:solidFill>
                <a:latin typeface="+mj-ea"/>
                <a:ea typeface="+mj-ea"/>
                <a:cs typeface="+mn-cs"/>
              </a:rPr>
              <a:t>for maintenance </a:t>
            </a:r>
            <a:r>
              <a:rPr lang="en-US" sz="800" b="1" kern="0" dirty="0" smtClean="0">
                <a:solidFill>
                  <a:srgbClr val="FFFFFF"/>
                </a:solidFill>
                <a:latin typeface="+mj-ea"/>
                <a:ea typeface="+mj-ea"/>
                <a:cs typeface="+mn-cs"/>
              </a:rPr>
              <a:t>2:30pm </a:t>
            </a:r>
            <a:r>
              <a:rPr lang="en-US" sz="800" b="1" kern="0" dirty="0">
                <a:solidFill>
                  <a:srgbClr val="FFFFFF"/>
                </a:solidFill>
                <a:latin typeface="+mj-ea"/>
                <a:ea typeface="+mj-ea"/>
                <a:cs typeface="+mn-cs"/>
              </a:rPr>
              <a:t>on </a:t>
            </a:r>
            <a:r>
              <a:rPr lang="en-US" sz="800" b="1" kern="0" dirty="0" smtClean="0">
                <a:solidFill>
                  <a:srgbClr val="FFFFFF"/>
                </a:solidFill>
                <a:latin typeface="+mj-ea"/>
                <a:ea typeface="+mj-ea"/>
                <a:cs typeface="+mn-cs"/>
              </a:rPr>
              <a:t>Thursday</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6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 16</a:t>
            </a:r>
            <a:r>
              <a:rPr lang="en-GB" sz="800" kern="0" dirty="0" smtClean="0">
                <a:solidFill>
                  <a:srgbClr val="FFFFFF"/>
                </a:solidFill>
                <a:latin typeface="微软雅黑" panose="020B0503020204020204" pitchFamily="34" charset="-122"/>
                <a:ea typeface="微软雅黑" panose="020B0503020204020204" pitchFamily="34" charset="-122"/>
              </a:rPr>
              <a:t>~17)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23905" y="4688653"/>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23905" y="5069702"/>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23905" y="52482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93572" y="578817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23905" y="5463996"/>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4"/>
            <a:ext cx="720000" cy="77399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a:t>
            </a:r>
            <a:r>
              <a:rPr kumimoji="0" lang="en-US" sz="800" b="1" i="0" u="none" strike="noStrike" kern="0" cap="none" spc="0" normalizeH="0" baseline="0" noProof="0" dirty="0" smtClean="0">
                <a:ln>
                  <a:noFill/>
                </a:ln>
                <a:solidFill>
                  <a:srgbClr val="FFFFFF"/>
                </a:solidFill>
                <a:effectLst/>
                <a:uLnTx/>
                <a:uFillTx/>
                <a:latin typeface="+mj-ea"/>
                <a:ea typeface="+mj-ea"/>
                <a:cs typeface="+mn-cs"/>
              </a:rPr>
              <a:t>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2695776" y="6120014"/>
            <a:ext cx="792205" cy="215444"/>
          </a:xfrm>
          <a:prstGeom prst="rect">
            <a:avLst/>
          </a:prstGeom>
          <a:solidFill>
            <a:srgbClr val="1E9657"/>
          </a:solidFill>
        </p:spPr>
        <p:txBody>
          <a:bodyPr wrap="none" rtlCol="0">
            <a:spAutoFit/>
          </a:bodyPr>
          <a:lstStyle/>
          <a:p>
            <a:r>
              <a:rPr lang="en-US" sz="800" b="1" dirty="0" smtClean="0">
                <a:solidFill>
                  <a:schemeClr val="bg1"/>
                </a:solidFill>
                <a:latin typeface="+mj-ea"/>
                <a:ea typeface="+mj-ea"/>
              </a:rPr>
              <a:t>Meeting room</a:t>
            </a: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4752113" y="4600978"/>
            <a:ext cx="486682"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8076087" y="4600978"/>
            <a:ext cx="466599"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6" name="文本框 105"/>
          <p:cNvSpPr txBox="1"/>
          <p:nvPr/>
        </p:nvSpPr>
        <p:spPr>
          <a:xfrm>
            <a:off x="5164068" y="4729306"/>
            <a:ext cx="667170" cy="246221"/>
          </a:xfrm>
          <a:prstGeom prst="rect">
            <a:avLst/>
          </a:prstGeom>
          <a:noFill/>
        </p:spPr>
        <p:txBody>
          <a:bodyPr wrap="none" rtlCol="0">
            <a:spAutoFit/>
          </a:bodyPr>
          <a:lstStyle/>
          <a:p>
            <a:r>
              <a:rPr lang="en-US" sz="1000" b="1" dirty="0" smtClean="0">
                <a:latin typeface="+mj-ea"/>
                <a:ea typeface="+mj-ea"/>
              </a:rPr>
              <a:t>Slide #23</a:t>
            </a:r>
            <a:endParaRPr lang="en-US" sz="1000" b="1" dirty="0">
              <a:latin typeface="+mj-ea"/>
              <a:ea typeface="+mj-ea"/>
            </a:endParaRPr>
          </a:p>
        </p:txBody>
      </p:sp>
      <p:sp>
        <p:nvSpPr>
          <p:cNvPr id="107" name="文本框 106"/>
          <p:cNvSpPr txBox="1"/>
          <p:nvPr/>
        </p:nvSpPr>
        <p:spPr>
          <a:xfrm>
            <a:off x="2027755" y="6104625"/>
            <a:ext cx="684803" cy="246221"/>
          </a:xfrm>
          <a:prstGeom prst="rect">
            <a:avLst/>
          </a:prstGeom>
          <a:noFill/>
        </p:spPr>
        <p:txBody>
          <a:bodyPr wrap="none" rtlCol="0">
            <a:spAutoFit/>
          </a:bodyPr>
          <a:lstStyle/>
          <a:p>
            <a:r>
              <a:rPr lang="en-US" sz="1000" b="1" dirty="0" smtClean="0">
                <a:latin typeface="+mj-ea"/>
                <a:ea typeface="+mj-ea"/>
              </a:rPr>
              <a:t>Slide </a:t>
            </a:r>
            <a:r>
              <a:rPr lang="en-US" altLang="zh-CN" sz="1000" b="1" dirty="0" smtClean="0">
                <a:latin typeface="+mj-ea"/>
                <a:ea typeface="+mj-ea"/>
              </a:rPr>
              <a:t>#</a:t>
            </a:r>
            <a:r>
              <a:rPr lang="en-US" sz="1000" b="1" dirty="0" smtClean="0">
                <a:latin typeface="+mj-ea"/>
                <a:ea typeface="+mj-ea"/>
              </a:rPr>
              <a:t>22</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https://www.3gpp.org/ftp/tsg_ran/WG4_Radio/TSGR4_109/Invitation/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rotWithShape="1">
          <a:blip r:embed="rId2"/>
          <a:srcRect l="9975" t="6678" r="3025"/>
          <a:stretch/>
        </p:blipFill>
        <p:spPr>
          <a:xfrm>
            <a:off x="3800475" y="1333499"/>
            <a:ext cx="3933826" cy="5062621"/>
          </a:xfrm>
          <a:prstGeom prst="rect">
            <a:avLst/>
          </a:prstGeom>
        </p:spPr>
      </p:pic>
      <p:pic>
        <p:nvPicPr>
          <p:cNvPr id="25" name="图片 24"/>
          <p:cNvPicPr>
            <a:picLocks noChangeAspect="1"/>
          </p:cNvPicPr>
          <p:nvPr/>
        </p:nvPicPr>
        <p:blipFill>
          <a:blip r:embed="rId3"/>
          <a:stretch>
            <a:fillRect/>
          </a:stretch>
        </p:blipFill>
        <p:spPr>
          <a:xfrm>
            <a:off x="7831666" y="3068634"/>
            <a:ext cx="3200773" cy="3571157"/>
          </a:xfrm>
          <a:prstGeom prst="rect">
            <a:avLst/>
          </a:prstGeom>
        </p:spPr>
      </p:pic>
      <p:pic>
        <p:nvPicPr>
          <p:cNvPr id="26" name="图片 25"/>
          <p:cNvPicPr>
            <a:picLocks noChangeAspect="1"/>
          </p:cNvPicPr>
          <p:nvPr/>
        </p:nvPicPr>
        <p:blipFill>
          <a:blip r:embed="rId4"/>
          <a:stretch>
            <a:fillRect/>
          </a:stretch>
        </p:blipFill>
        <p:spPr>
          <a:xfrm>
            <a:off x="7831666" y="971195"/>
            <a:ext cx="2213828" cy="1984209"/>
          </a:xfrm>
          <a:prstGeom prst="rect">
            <a:avLst/>
          </a:prstGeom>
        </p:spPr>
      </p:pic>
      <p:pic>
        <p:nvPicPr>
          <p:cNvPr id="27" name="图片 26"/>
          <p:cNvPicPr>
            <a:picLocks noChangeAspect="1"/>
          </p:cNvPicPr>
          <p:nvPr/>
        </p:nvPicPr>
        <p:blipFill>
          <a:blip r:embed="rId5"/>
          <a:stretch>
            <a:fillRect/>
          </a:stretch>
        </p:blipFill>
        <p:spPr>
          <a:xfrm>
            <a:off x="10641600" y="1704359"/>
            <a:ext cx="1525720" cy="1483340"/>
          </a:xfrm>
          <a:prstGeom prst="rect">
            <a:avLst/>
          </a:prstGeom>
        </p:spPr>
      </p:pic>
      <p:sp>
        <p:nvSpPr>
          <p:cNvPr id="28" name="椭圆 27"/>
          <p:cNvSpPr/>
          <p:nvPr/>
        </p:nvSpPr>
        <p:spPr bwMode="auto">
          <a:xfrm>
            <a:off x="9684441" y="2023896"/>
            <a:ext cx="412768" cy="223472"/>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sp>
        <p:nvSpPr>
          <p:cNvPr id="29" name="椭圆 28"/>
          <p:cNvSpPr/>
          <p:nvPr/>
        </p:nvSpPr>
        <p:spPr bwMode="auto">
          <a:xfrm>
            <a:off x="8832559" y="3474276"/>
            <a:ext cx="944757" cy="1076495"/>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sp>
        <p:nvSpPr>
          <p:cNvPr id="30" name="椭圆 29"/>
          <p:cNvSpPr/>
          <p:nvPr/>
        </p:nvSpPr>
        <p:spPr bwMode="auto">
          <a:xfrm>
            <a:off x="9538520" y="4717823"/>
            <a:ext cx="1286699" cy="1118372"/>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sp>
        <p:nvSpPr>
          <p:cNvPr id="33" name="右箭头 32"/>
          <p:cNvSpPr/>
          <p:nvPr/>
        </p:nvSpPr>
        <p:spPr bwMode="auto">
          <a:xfrm>
            <a:off x="6728461" y="2529555"/>
            <a:ext cx="3825595" cy="1623701"/>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cxnSp>
        <p:nvCxnSpPr>
          <p:cNvPr id="34" name="直接箭头连接符 33"/>
          <p:cNvCxnSpPr/>
          <p:nvPr/>
        </p:nvCxnSpPr>
        <p:spPr bwMode="auto">
          <a:xfrm>
            <a:off x="3392138" y="5386930"/>
            <a:ext cx="1903762" cy="246360"/>
          </a:xfrm>
          <a:prstGeom prst="straightConnector1">
            <a:avLst/>
          </a:prstGeom>
          <a:noFill/>
          <a:ln w="9525" cap="flat" cmpd="sng" algn="ctr">
            <a:solidFill>
              <a:srgbClr val="C00000"/>
            </a:solidFill>
            <a:prstDash val="solid"/>
            <a:round/>
            <a:headEnd type="none" w="med" len="med"/>
            <a:tailEnd type="triangle"/>
          </a:ln>
          <a:effectLst/>
        </p:spPr>
      </p:cxnSp>
      <p:sp>
        <p:nvSpPr>
          <p:cNvPr id="35" name="文本框 34"/>
          <p:cNvSpPr txBox="1"/>
          <p:nvPr/>
        </p:nvSpPr>
        <p:spPr>
          <a:xfrm>
            <a:off x="8896516" y="3995657"/>
            <a:ext cx="880800" cy="461665"/>
          </a:xfrm>
          <a:prstGeom prst="rect">
            <a:avLst/>
          </a:prstGeom>
          <a:noFill/>
        </p:spPr>
        <p:txBody>
          <a:bodyPr wrap="square" rtlCol="0">
            <a:spAutoFit/>
          </a:bodyPr>
          <a:lstStyle/>
          <a:p>
            <a:pPr algn="ctr"/>
            <a:r>
              <a:rPr lang="en-US" altLang="zh-CN" sz="1200" b="1" dirty="0" smtClean="0">
                <a:solidFill>
                  <a:srgbClr val="C00000"/>
                </a:solidFill>
                <a:latin typeface="微软雅黑" panose="020B0503020204020204" pitchFamily="34" charset="-122"/>
                <a:ea typeface="微软雅黑" panose="020B0503020204020204" pitchFamily="34" charset="-122"/>
              </a:rPr>
              <a:t>RRM session</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642705" y="5277009"/>
            <a:ext cx="1183337" cy="276999"/>
          </a:xfrm>
          <a:prstGeom prst="rect">
            <a:avLst/>
          </a:prstGeom>
          <a:noFill/>
        </p:spPr>
        <p:txBody>
          <a:bodyPr wrap="none" rtlCol="0">
            <a:spAutoFit/>
          </a:bodyPr>
          <a:lstStyle/>
          <a:p>
            <a:r>
              <a:rPr lang="en-US" altLang="zh-CN" sz="1200" b="1" dirty="0" smtClean="0">
                <a:solidFill>
                  <a:srgbClr val="C00000"/>
                </a:solidFill>
                <a:latin typeface="微软雅黑" panose="020B0503020204020204" pitchFamily="34" charset="-122"/>
                <a:ea typeface="微软雅黑" panose="020B0503020204020204" pitchFamily="34" charset="-122"/>
              </a:rPr>
              <a:t>Main session</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929970" y="1512305"/>
            <a:ext cx="910669" cy="461665"/>
          </a:xfrm>
          <a:prstGeom prst="rect">
            <a:avLst/>
          </a:prstGeom>
          <a:noFill/>
        </p:spPr>
        <p:txBody>
          <a:bodyPr wrap="square" rtlCol="0">
            <a:spAutoFit/>
          </a:bodyPr>
          <a:lstStyle/>
          <a:p>
            <a:pPr algn="ctr"/>
            <a:r>
              <a:rPr lang="en-US" altLang="zh-CN" sz="1200" b="1" dirty="0" smtClean="0">
                <a:solidFill>
                  <a:srgbClr val="C00000"/>
                </a:solidFill>
                <a:latin typeface="微软雅黑" panose="020B0503020204020204" pitchFamily="34" charset="-122"/>
                <a:ea typeface="微软雅黑" panose="020B0503020204020204" pitchFamily="34" charset="-122"/>
              </a:rPr>
              <a:t>Ad hoc Room#2</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9" name="椭圆 18"/>
          <p:cNvSpPr/>
          <p:nvPr/>
        </p:nvSpPr>
        <p:spPr bwMode="auto">
          <a:xfrm>
            <a:off x="9624831" y="3474276"/>
            <a:ext cx="944757" cy="1076495"/>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sp>
        <p:nvSpPr>
          <p:cNvPr id="20" name="文本框 19"/>
          <p:cNvSpPr txBox="1"/>
          <p:nvPr/>
        </p:nvSpPr>
        <p:spPr>
          <a:xfrm>
            <a:off x="9777316" y="3999367"/>
            <a:ext cx="753337" cy="461665"/>
          </a:xfrm>
          <a:prstGeom prst="rect">
            <a:avLst/>
          </a:prstGeom>
          <a:noFill/>
        </p:spPr>
        <p:txBody>
          <a:bodyPr wrap="square" rtlCol="0">
            <a:spAutoFit/>
          </a:bodyPr>
          <a:lstStyle/>
          <a:p>
            <a:pPr algn="ctr"/>
            <a:r>
              <a:rPr lang="en-US" altLang="zh-CN" sz="1200" b="1" dirty="0" err="1" smtClean="0">
                <a:solidFill>
                  <a:srgbClr val="C00000"/>
                </a:solidFill>
                <a:latin typeface="微软雅黑" panose="020B0503020204020204" pitchFamily="34" charset="-122"/>
                <a:ea typeface="微软雅黑" panose="020B0503020204020204" pitchFamily="34" charset="-122"/>
              </a:rPr>
              <a:t>BDaT</a:t>
            </a:r>
            <a:r>
              <a:rPr lang="en-US" altLang="zh-CN" sz="1200" b="1" dirty="0" smtClean="0">
                <a:solidFill>
                  <a:srgbClr val="C00000"/>
                </a:solidFill>
                <a:latin typeface="微软雅黑" panose="020B0503020204020204" pitchFamily="34" charset="-122"/>
                <a:ea typeface="微软雅黑" panose="020B0503020204020204" pitchFamily="34" charset="-122"/>
              </a:rPr>
              <a:t> session</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3389298" cy="2016599"/>
          </a:xfrm>
        </p:spPr>
        <p:txBody>
          <a:bodyPr/>
          <a:lstStyle/>
          <a:p>
            <a:pPr marL="342882" lvl="2" indent="-342882">
              <a:spcBef>
                <a:spcPts val="0"/>
              </a:spcBef>
              <a:spcAft>
                <a:spcPts val="600"/>
              </a:spcAft>
              <a:buBlip>
                <a:blip r:embed="rId6"/>
              </a:buBlip>
            </a:pPr>
            <a:r>
              <a:rPr lang="en-US" altLang="zh-CN" sz="1400" dirty="0" smtClean="0">
                <a:cs typeface="+mn-cs"/>
              </a:rPr>
              <a:t>RAN4 meeting rooms: @ Hilton Chicago Lower level + 4</a:t>
            </a:r>
            <a:r>
              <a:rPr lang="en-US" altLang="zh-CN" sz="1400" baseline="30000" dirty="0" smtClean="0">
                <a:cs typeface="+mn-cs"/>
              </a:rPr>
              <a:t>th</a:t>
            </a:r>
            <a:r>
              <a:rPr lang="en-US" altLang="zh-CN" sz="1400" dirty="0" smtClean="0">
                <a:cs typeface="+mn-cs"/>
              </a:rPr>
              <a:t> floor</a:t>
            </a:r>
          </a:p>
          <a:p>
            <a:pPr lvl="1">
              <a:spcBef>
                <a:spcPts val="0"/>
              </a:spcBef>
              <a:spcAft>
                <a:spcPts val="600"/>
              </a:spcAft>
            </a:pPr>
            <a:r>
              <a:rPr lang="en-GB" altLang="zh-CN" sz="1200" dirty="0"/>
              <a:t>Main </a:t>
            </a:r>
            <a:r>
              <a:rPr lang="en-GB" altLang="zh-CN" sz="1200" dirty="0" err="1"/>
              <a:t>Sessi</a:t>
            </a:r>
            <a:r>
              <a:rPr lang="en-US" altLang="zh-CN" sz="1200" dirty="0"/>
              <a:t>on: Salon </a:t>
            </a:r>
            <a:r>
              <a:rPr lang="en-US" altLang="zh-CN" sz="1200" dirty="0" smtClean="0"/>
              <a:t>A5 (240) </a:t>
            </a:r>
          </a:p>
          <a:p>
            <a:pPr lvl="1">
              <a:spcBef>
                <a:spcPts val="0"/>
              </a:spcBef>
              <a:spcAft>
                <a:spcPts val="600"/>
              </a:spcAft>
            </a:pPr>
            <a:r>
              <a:rPr lang="en-GB" altLang="zh-CN" sz="1200" dirty="0" smtClean="0"/>
              <a:t>RRM </a:t>
            </a:r>
            <a:r>
              <a:rPr lang="en-GB" altLang="zh-CN" sz="1200" dirty="0"/>
              <a:t>Session: Salon </a:t>
            </a:r>
            <a:r>
              <a:rPr lang="en-GB" altLang="zh-CN" sz="1200" dirty="0" smtClean="0"/>
              <a:t>A3 (150)</a:t>
            </a:r>
          </a:p>
          <a:p>
            <a:pPr lvl="1">
              <a:spcBef>
                <a:spcPts val="0"/>
              </a:spcBef>
              <a:spcAft>
                <a:spcPts val="600"/>
              </a:spcAft>
            </a:pPr>
            <a:r>
              <a:rPr lang="en-US" altLang="zh-CN" sz="1200" dirty="0" err="1" smtClean="0"/>
              <a:t>BDaT</a:t>
            </a:r>
            <a:r>
              <a:rPr lang="en-US" altLang="zh-CN" sz="1200" dirty="0" smtClean="0"/>
              <a:t> Session: Salon A4 (100)</a:t>
            </a:r>
          </a:p>
          <a:p>
            <a:pPr lvl="1">
              <a:spcBef>
                <a:spcPts val="0"/>
              </a:spcBef>
              <a:spcAft>
                <a:spcPts val="600"/>
              </a:spcAft>
            </a:pPr>
            <a:r>
              <a:rPr lang="en-US" altLang="zh-CN" sz="1200" dirty="0" smtClean="0"/>
              <a:t>Ad hoc room #1</a:t>
            </a:r>
            <a:r>
              <a:rPr lang="en-US" altLang="zh-CN" sz="1200" dirty="0"/>
              <a:t>: Salon C </a:t>
            </a:r>
            <a:r>
              <a:rPr lang="en-US" altLang="zh-CN" sz="1200" dirty="0" smtClean="0"/>
              <a:t>7/8 (80) </a:t>
            </a:r>
            <a:endParaRPr lang="en-US" altLang="zh-CN" sz="1200" dirty="0"/>
          </a:p>
          <a:p>
            <a:pPr lvl="1">
              <a:spcBef>
                <a:spcPts val="0"/>
              </a:spcBef>
              <a:spcAft>
                <a:spcPts val="600"/>
              </a:spcAft>
            </a:pPr>
            <a:r>
              <a:rPr lang="en-US" altLang="zh-CN" sz="1200" dirty="0" smtClean="0"/>
              <a:t>Ad hoc room #2: 4F (24) </a:t>
            </a:r>
          </a:p>
        </p:txBody>
      </p:sp>
      <p:pic>
        <p:nvPicPr>
          <p:cNvPr id="2" name="图片 1"/>
          <p:cNvPicPr>
            <a:picLocks noChangeAspect="1"/>
          </p:cNvPicPr>
          <p:nvPr/>
        </p:nvPicPr>
        <p:blipFill>
          <a:blip r:embed="rId7"/>
          <a:stretch>
            <a:fillRect/>
          </a:stretch>
        </p:blipFill>
        <p:spPr>
          <a:xfrm>
            <a:off x="789754" y="3289487"/>
            <a:ext cx="2697634" cy="2935249"/>
          </a:xfrm>
          <a:prstGeom prst="rect">
            <a:avLst/>
          </a:prstGeom>
        </p:spPr>
      </p:pic>
      <p:sp>
        <p:nvSpPr>
          <p:cNvPr id="31" name="椭圆 30"/>
          <p:cNvSpPr/>
          <p:nvPr/>
        </p:nvSpPr>
        <p:spPr bwMode="auto">
          <a:xfrm>
            <a:off x="1061514" y="5240690"/>
            <a:ext cx="1456583" cy="559186"/>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spcBef>
                <a:spcPct val="20000"/>
              </a:spcBef>
              <a:spcAft>
                <a:spcPts val="600"/>
              </a:spcAft>
              <a:buFontTx/>
              <a:buBlip>
                <a:blip r:embed="rId6"/>
              </a:buBlip>
            </a:pPr>
            <a:endParaRPr lang="zh-CN" altLang="en-US" smtClean="0">
              <a:solidFill>
                <a:srgbClr val="000000"/>
              </a:solidFill>
            </a:endParaRPr>
          </a:p>
        </p:txBody>
      </p:sp>
      <p:sp>
        <p:nvSpPr>
          <p:cNvPr id="37" name="文本框 36"/>
          <p:cNvSpPr txBox="1"/>
          <p:nvPr/>
        </p:nvSpPr>
        <p:spPr>
          <a:xfrm>
            <a:off x="1363989" y="5306067"/>
            <a:ext cx="833756" cy="461665"/>
          </a:xfrm>
          <a:prstGeom prst="rect">
            <a:avLst/>
          </a:prstGeom>
          <a:noFill/>
        </p:spPr>
        <p:txBody>
          <a:bodyPr wrap="square" rtlCol="0">
            <a:spAutoFit/>
          </a:bodyPr>
          <a:lstStyle/>
          <a:p>
            <a:pPr algn="ctr"/>
            <a:r>
              <a:rPr lang="en-US" altLang="zh-CN" sz="1200" b="1" dirty="0" smtClean="0">
                <a:solidFill>
                  <a:srgbClr val="C00000"/>
                </a:solidFill>
                <a:latin typeface="微软雅黑" panose="020B0503020204020204" pitchFamily="34" charset="-122"/>
                <a:ea typeface="微软雅黑" panose="020B0503020204020204" pitchFamily="34" charset="-122"/>
              </a:rPr>
              <a:t>Ad hoc </a:t>
            </a:r>
            <a:r>
              <a:rPr lang="en-US" altLang="zh-CN" sz="1200" b="1" dirty="0">
                <a:solidFill>
                  <a:srgbClr val="C00000"/>
                </a:solidFill>
                <a:latin typeface="微软雅黑" panose="020B0503020204020204" pitchFamily="34" charset="-122"/>
                <a:ea typeface="微软雅黑" panose="020B0503020204020204" pitchFamily="34" charset="-122"/>
              </a:rPr>
              <a:t>R</a:t>
            </a:r>
            <a:r>
              <a:rPr lang="en-US" altLang="zh-CN" sz="1200" b="1" dirty="0" smtClean="0">
                <a:solidFill>
                  <a:srgbClr val="C00000"/>
                </a:solidFill>
                <a:latin typeface="微软雅黑" panose="020B0503020204020204" pitchFamily="34" charset="-122"/>
                <a:ea typeface="微软雅黑" panose="020B0503020204020204" pitchFamily="34" charset="-122"/>
              </a:rPr>
              <a:t>oom#1</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806377" y="1973970"/>
            <a:ext cx="2290832" cy="981434"/>
          </a:xfrm>
          <a:prstGeom prst="rect">
            <a:avLst/>
          </a:prstGeom>
          <a:noFill/>
          <a:ln w="127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6"/>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cxnSp>
        <p:nvCxnSpPr>
          <p:cNvPr id="32" name="直接箭头连接符 31"/>
          <p:cNvCxnSpPr/>
          <p:nvPr/>
        </p:nvCxnSpPr>
        <p:spPr bwMode="auto">
          <a:xfrm flipH="1">
            <a:off x="7144552" y="5195828"/>
            <a:ext cx="599274" cy="306967"/>
          </a:xfrm>
          <a:prstGeom prst="straightConnector1">
            <a:avLst/>
          </a:prstGeom>
          <a:noFill/>
          <a:ln w="9525" cap="flat" cmpd="sng" algn="ctr">
            <a:solidFill>
              <a:srgbClr val="C00000"/>
            </a:solidFill>
            <a:prstDash val="solid"/>
            <a:round/>
            <a:headEnd type="none" w="med" len="med"/>
            <a:tailEnd type="triangle"/>
          </a:ln>
          <a:effectLst/>
        </p:spPr>
      </p:cxnSp>
      <p:cxnSp>
        <p:nvCxnSpPr>
          <p:cNvPr id="39" name="直接箭头连接符 38"/>
          <p:cNvCxnSpPr/>
          <p:nvPr/>
        </p:nvCxnSpPr>
        <p:spPr bwMode="auto">
          <a:xfrm flipH="1" flipV="1">
            <a:off x="7076009" y="2449973"/>
            <a:ext cx="667817" cy="14714"/>
          </a:xfrm>
          <a:prstGeom prst="straightConnector1">
            <a:avLst/>
          </a:prstGeom>
          <a:noFill/>
          <a:ln w="9525" cap="flat" cmpd="sng" algn="ctr">
            <a:solidFill>
              <a:srgbClr val="C00000"/>
            </a:solidFill>
            <a:prstDash val="solid"/>
            <a:round/>
            <a:headEnd type="none" w="med" len="med"/>
            <a:tailEnd type="triangle"/>
          </a:ln>
          <a:effectLst/>
        </p:spPr>
      </p:cxnSp>
    </p:spTree>
    <p:extLst>
      <p:ext uri="{BB962C8B-B14F-4D97-AF65-F5344CB8AC3E}">
        <p14:creationId xmlns:p14="http://schemas.microsoft.com/office/powerpoint/2010/main" val="333257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Rel-18 feature list/UE capability</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smtClean="0">
                <a:solidFill>
                  <a:srgbClr val="000000"/>
                </a:solidFill>
              </a:rPr>
              <a:t>Discussions on Rel-18 feature list/UE capabilities</a:t>
            </a:r>
          </a:p>
          <a:p>
            <a:pPr lvl="1">
              <a:spcBef>
                <a:spcPts val="0"/>
              </a:spcBef>
              <a:spcAft>
                <a:spcPts val="600"/>
              </a:spcAft>
            </a:pPr>
            <a:r>
              <a:rPr lang="en-US" sz="1200" dirty="0"/>
              <a:t>The dedicated agenda for Rel-18 feature list/UE capability will be </a:t>
            </a:r>
            <a:r>
              <a:rPr lang="en-US" sz="1200" dirty="0" smtClean="0"/>
              <a:t>set, and the topic thread &amp; moderator will be assigned</a:t>
            </a:r>
            <a:endParaRPr lang="en-US" sz="1200" dirty="0"/>
          </a:p>
          <a:p>
            <a:pPr lvl="1">
              <a:spcBef>
                <a:spcPts val="0"/>
              </a:spcBef>
              <a:spcAft>
                <a:spcPts val="600"/>
              </a:spcAft>
            </a:pPr>
            <a:r>
              <a:rPr lang="en-US" sz="1200" dirty="0" smtClean="0"/>
              <a:t>Moderator will provide the template for Rel-18 feature list/UE capabilities before the meeting</a:t>
            </a:r>
          </a:p>
          <a:p>
            <a:pPr lvl="1">
              <a:spcBef>
                <a:spcPts val="0"/>
              </a:spcBef>
              <a:spcAft>
                <a:spcPts val="600"/>
              </a:spcAft>
            </a:pPr>
            <a:r>
              <a:rPr lang="en-US" sz="1200" dirty="0" smtClean="0"/>
              <a:t>For the newly proposed UE capabilities</a:t>
            </a:r>
          </a:p>
          <a:p>
            <a:pPr lvl="2">
              <a:spcBef>
                <a:spcPts val="0"/>
              </a:spcBef>
              <a:spcAft>
                <a:spcPts val="600"/>
              </a:spcAft>
            </a:pPr>
            <a:r>
              <a:rPr lang="en-US" sz="1200" dirty="0" smtClean="0"/>
              <a:t>The proponents need submit the contribution with details to the agenda of the corresponding WI, and the decision should be made under the agenda of the individual WI. </a:t>
            </a:r>
            <a:endParaRPr lang="en-US" sz="1200" dirty="0"/>
          </a:p>
          <a:p>
            <a:pPr lvl="2">
              <a:spcBef>
                <a:spcPts val="0"/>
              </a:spcBef>
              <a:spcAft>
                <a:spcPts val="600"/>
              </a:spcAft>
            </a:pPr>
            <a:r>
              <a:rPr lang="en-US" altLang="zh-CN" sz="1200" dirty="0"/>
              <a:t>The proponents </a:t>
            </a:r>
            <a:r>
              <a:rPr lang="en-US" altLang="zh-CN" sz="1200" dirty="0" smtClean="0"/>
              <a:t>also need </a:t>
            </a:r>
            <a:r>
              <a:rPr lang="en-US" altLang="zh-CN" sz="1200" dirty="0"/>
              <a:t>submit the contribution to the dedicated </a:t>
            </a:r>
            <a:r>
              <a:rPr lang="en-US" altLang="zh-CN" sz="1200" dirty="0" smtClean="0"/>
              <a:t>agenda for Rel-18 feature list/UE capability. After the decision is made under the agenda of the individual WI, the corresponding UE capability will be captured in the Rel-18 feature list.</a:t>
            </a:r>
          </a:p>
          <a:p>
            <a:pPr lvl="2">
              <a:spcBef>
                <a:spcPts val="0"/>
              </a:spcBef>
              <a:spcAft>
                <a:spcPts val="600"/>
              </a:spcAft>
            </a:pPr>
            <a:r>
              <a:rPr lang="en-US" altLang="zh-CN" sz="1200" dirty="0" smtClean="0"/>
              <a:t>If there is no corresponding agenda, the proponents can directly submit the contributions with technique details in the dedicated agenda for Rel-18 feature list/UE capability, and the decision will be made under the </a:t>
            </a:r>
            <a:r>
              <a:rPr lang="en-US" altLang="zh-CN" sz="1200" smtClean="0"/>
              <a:t>dedicated agenda.</a:t>
            </a:r>
            <a:endParaRPr lang="en-US" altLang="zh-CN" sz="1200" dirty="0" smtClean="0"/>
          </a:p>
          <a:p>
            <a:pPr lvl="1">
              <a:spcBef>
                <a:spcPts val="0"/>
              </a:spcBef>
              <a:spcAft>
                <a:spcPts val="600"/>
              </a:spcAft>
            </a:pPr>
            <a:r>
              <a:rPr lang="en-US" altLang="zh-CN" sz="1200" dirty="0"/>
              <a:t>For the previous </a:t>
            </a:r>
            <a:r>
              <a:rPr lang="en-US" altLang="zh-CN" sz="1200" dirty="0" smtClean="0"/>
              <a:t>agreed UE capabilities,</a:t>
            </a:r>
            <a:endParaRPr lang="en-US" altLang="zh-CN" sz="1200" dirty="0"/>
          </a:p>
          <a:p>
            <a:pPr lvl="2">
              <a:spcBef>
                <a:spcPts val="0"/>
              </a:spcBef>
              <a:spcAft>
                <a:spcPts val="600"/>
              </a:spcAft>
            </a:pPr>
            <a:r>
              <a:rPr lang="en-US" altLang="zh-CN" sz="1200" dirty="0" smtClean="0"/>
              <a:t>The rapporteur or other interested companies can submit the contributions with all the details following the template under the dedicated agenda for Rel-18 feature list, and the review and necessary discussion will be held under the dedicated agenda.</a:t>
            </a:r>
          </a:p>
          <a:p>
            <a:pPr lvl="1">
              <a:spcBef>
                <a:spcPts val="0"/>
              </a:spcBef>
              <a:spcAft>
                <a:spcPts val="600"/>
              </a:spcAft>
            </a:pPr>
            <a:r>
              <a:rPr lang="en-US" altLang="zh-CN" sz="1200" dirty="0" smtClean="0"/>
              <a:t>During the meeting, the feature list will be reviewed and will be discussed in the joint sessions.</a:t>
            </a:r>
            <a:endParaRPr lang="en-US" altLang="zh-CN" sz="1200" dirty="0"/>
          </a:p>
          <a:p>
            <a:pPr marL="457176" lvl="1" indent="0">
              <a:spcBef>
                <a:spcPts val="0"/>
              </a:spcBef>
              <a:spcAft>
                <a:spcPts val="600"/>
              </a:spcAft>
              <a:buNone/>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897004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November 3</a:t>
            </a:r>
            <a:r>
              <a:rPr lang="en-US" altLang="zh-CN" sz="1400" baseline="30000" dirty="0" smtClean="0">
                <a:solidFill>
                  <a:srgbClr val="FF0000"/>
                </a:solidFill>
              </a:rPr>
              <a:t>rd</a:t>
            </a:r>
            <a:r>
              <a:rPr lang="en-US" altLang="zh-CN" sz="1400" dirty="0" smtClean="0">
                <a:solidFill>
                  <a:srgbClr val="FF0000"/>
                </a:solidFill>
              </a:rPr>
              <a:t> (</a:t>
            </a:r>
            <a:r>
              <a:rPr lang="en-US" altLang="zh-CN" sz="1400" dirty="0">
                <a:solidFill>
                  <a:srgbClr val="FF0000"/>
                </a:solidFill>
              </a:rPr>
              <a:t>Friday) 2023,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a:t>
            </a:r>
            <a:r>
              <a:rPr lang="en-US" altLang="zh-CN" sz="1200" dirty="0" smtClean="0"/>
              <a:t>CRs/TP/Revised </a:t>
            </a:r>
            <a:r>
              <a:rPr lang="en-US" altLang="zh-CN" sz="1200" dirty="0"/>
              <a:t>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and Rel-18 maintenance, please </a:t>
            </a:r>
            <a:r>
              <a:rPr lang="en-US" altLang="zh-CN" sz="1400" dirty="0">
                <a:solidFill>
                  <a:srgbClr val="FF0000"/>
                </a:solidFill>
              </a:rPr>
              <a:t>submit formal 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r>
              <a:rPr lang="en-US" altLang="zh-CN" sz="1200" dirty="0" smtClean="0"/>
              <a:t>.</a:t>
            </a:r>
          </a:p>
          <a:p>
            <a:pPr lvl="1">
              <a:lnSpc>
                <a:spcPct val="110000"/>
              </a:lnSpc>
              <a:spcBef>
                <a:spcPts val="0"/>
              </a:spcBef>
              <a:spcAft>
                <a:spcPts val="600"/>
              </a:spcAft>
            </a:pPr>
            <a:r>
              <a:rPr lang="en-US" altLang="zh-CN" sz="1200" dirty="0" smtClean="0"/>
              <a:t>For easily tracking the changes, it expected that one batch of CRs (Cat-F/A/…) should just cover a single topic rather than multiple topics. </a:t>
            </a:r>
          </a:p>
          <a:p>
            <a:pPr lvl="1">
              <a:lnSpc>
                <a:spcPct val="110000"/>
              </a:lnSpc>
              <a:spcBef>
                <a:spcPts val="0"/>
              </a:spcBef>
              <a:spcAft>
                <a:spcPts val="600"/>
              </a:spcAft>
            </a:pPr>
            <a:r>
              <a:rPr lang="en-US" altLang="zh-CN" sz="1200" dirty="0"/>
              <a:t>When </a:t>
            </a:r>
            <a:r>
              <a:rPr lang="en-US" altLang="zh-CN" sz="1200" dirty="0" smtClean="0"/>
              <a:t>reserving </a:t>
            </a:r>
            <a:r>
              <a:rPr lang="en-US" altLang="zh-CN" sz="1200" dirty="0" err="1" smtClean="0"/>
              <a:t>tdoc</a:t>
            </a:r>
            <a:r>
              <a:rPr lang="en-US" altLang="zh-CN" sz="1200" dirty="0" smtClean="0"/>
              <a:t> number and submitting contributions, </a:t>
            </a:r>
            <a:r>
              <a:rPr lang="en-US" altLang="zh-CN" sz="1200" dirty="0"/>
              <a:t>please add [</a:t>
            </a:r>
            <a:r>
              <a:rPr lang="en-US" altLang="zh-CN" sz="1200" dirty="0" err="1"/>
              <a:t>WI_code</a:t>
            </a:r>
            <a:r>
              <a:rPr lang="en-US" altLang="zh-CN" sz="1200" dirty="0"/>
              <a:t>] in the beginning of titles for both discussion files and CRs 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smtClean="0"/>
              <a:t>For </a:t>
            </a:r>
            <a:r>
              <a:rPr lang="en-US" altLang="zh-CN" sz="1200" dirty="0"/>
              <a:t>all </a:t>
            </a:r>
            <a:r>
              <a:rPr lang="en-US" altLang="zh-CN" sz="1200" dirty="0" smtClean="0"/>
              <a:t>the non-spectrum </a:t>
            </a:r>
            <a:r>
              <a:rPr lang="en-US" altLang="zh-CN" sz="1200" dirty="0"/>
              <a:t>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2">
              <a:spcBef>
                <a:spcPts val="0"/>
              </a:spcBef>
              <a:spcAft>
                <a:spcPts val="600"/>
              </a:spcAft>
            </a:pPr>
            <a:r>
              <a:rPr lang="en-US" altLang="zh-CN" sz="1200" dirty="0"/>
              <a:t>It is encouraged that companies discuss and agreed on the work splitting first</a:t>
            </a:r>
            <a:r>
              <a:rPr lang="en-US" altLang="zh-CN" sz="1200" dirty="0" smtClean="0"/>
              <a:t>.</a:t>
            </a:r>
          </a:p>
          <a:p>
            <a:pPr lvl="1">
              <a:spcBef>
                <a:spcPts val="0"/>
              </a:spcBef>
              <a:spcAft>
                <a:spcPts val="600"/>
              </a:spcAft>
            </a:pPr>
            <a:r>
              <a:rPr lang="en-US" altLang="zh-CN" sz="1200" dirty="0" smtClean="0"/>
              <a:t>For all the spectrum related WIs, rapporteur needs follow the guidance below </a:t>
            </a:r>
          </a:p>
          <a:p>
            <a:pPr lvl="2">
              <a:spcBef>
                <a:spcPts val="0"/>
              </a:spcBef>
              <a:spcAft>
                <a:spcPts val="600"/>
              </a:spcAft>
            </a:pPr>
            <a:r>
              <a:rPr lang="en-US" altLang="zh-CN" sz="1200" dirty="0"/>
              <a:t>Reserve the </a:t>
            </a:r>
            <a:r>
              <a:rPr lang="en-US" altLang="zh-CN" sz="1200" dirty="0" err="1"/>
              <a:t>tdoc</a:t>
            </a:r>
            <a:r>
              <a:rPr lang="en-US" altLang="zh-CN" sz="1200" dirty="0"/>
              <a:t> numbers for revised WID/draft TR/big CRs before each ordinary meeting</a:t>
            </a:r>
          </a:p>
          <a:p>
            <a:pPr lvl="2">
              <a:spcBef>
                <a:spcPts val="0"/>
              </a:spcBef>
              <a:spcAft>
                <a:spcPts val="600"/>
              </a:spcAft>
            </a:pPr>
            <a:r>
              <a:rPr lang="en-US" altLang="zh-CN" sz="1200" dirty="0"/>
              <a:t>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a:t>
            </a:r>
          </a:p>
          <a:p>
            <a:pPr lvl="1">
              <a:spcBef>
                <a:spcPts val="0"/>
              </a:spcBef>
              <a:spcAft>
                <a:spcPts val="600"/>
              </a:spcAft>
            </a:pPr>
            <a:r>
              <a:rPr lang="en-US" altLang="zh-CN" sz="1200" dirty="0" smtClean="0"/>
              <a:t>For </a:t>
            </a:r>
            <a:r>
              <a:rPr lang="en-US" altLang="zh-CN" sz="1200" dirty="0"/>
              <a:t>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2">
              <a:spcBef>
                <a:spcPts val="0"/>
              </a:spcBef>
              <a:spcAft>
                <a:spcPts val="600"/>
              </a:spcAft>
            </a:pPr>
            <a:r>
              <a:rPr lang="en-US" altLang="zh-CN" sz="1200" dirty="0" smtClean="0"/>
              <a:t>The </a:t>
            </a:r>
            <a:r>
              <a:rPr lang="en-US" altLang="zh-CN" sz="1200" dirty="0"/>
              <a:t>big CR approach is applicable. In principle, no formal CR is allowed, except for Rel-18 WIs </a:t>
            </a:r>
            <a:r>
              <a:rPr lang="en-US" altLang="zh-CN" sz="1200" dirty="0" smtClean="0"/>
              <a:t>to be </a:t>
            </a:r>
            <a:r>
              <a:rPr lang="en-US" altLang="zh-CN" sz="1200" dirty="0"/>
              <a:t>closed </a:t>
            </a:r>
            <a:r>
              <a:rPr lang="en-US" altLang="zh-CN" sz="1200" dirty="0" smtClean="0"/>
              <a:t>and </a:t>
            </a:r>
            <a:r>
              <a:rPr lang="en-US" altLang="zh-CN" sz="1200" dirty="0"/>
              <a:t>the spectrum related </a:t>
            </a:r>
            <a:r>
              <a:rPr lang="en-US" altLang="zh-CN" sz="1200" dirty="0" err="1"/>
              <a:t>WIs.</a:t>
            </a:r>
            <a:endParaRPr lang="en-US" altLang="zh-CN" sz="1200" dirty="0" smtClean="0"/>
          </a:p>
          <a:p>
            <a:pPr lvl="3">
              <a:spcBef>
                <a:spcPts val="0"/>
              </a:spcBef>
              <a:spcAft>
                <a:spcPts val="600"/>
              </a:spcAft>
            </a:pPr>
            <a:r>
              <a:rPr lang="en-US" altLang="zh-CN" sz="1200" dirty="0" smtClean="0"/>
              <a:t>Companies </a:t>
            </a:r>
            <a:r>
              <a:rPr lang="en-US" altLang="zh-CN" sz="1200" dirty="0"/>
              <a:t>shall follow CR work split and formal big CRs shall be submitted </a:t>
            </a:r>
            <a:r>
              <a:rPr lang="en-US" altLang="zh-CN" sz="1200" dirty="0" smtClean="0"/>
              <a:t>only by the assigned companies according to work split.</a:t>
            </a:r>
            <a:endParaRPr lang="en-US" altLang="zh-CN" sz="1200" dirty="0"/>
          </a:p>
          <a:p>
            <a:pPr lvl="3">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r>
              <a:rPr lang="en-US" altLang="zh-CN" sz="1200" dirty="0" smtClean="0"/>
              <a:t>.</a:t>
            </a:r>
          </a:p>
          <a:p>
            <a:pPr lvl="3">
              <a:spcBef>
                <a:spcPts val="0"/>
              </a:spcBef>
              <a:spcAft>
                <a:spcPts val="600"/>
              </a:spcAft>
            </a:pPr>
            <a:r>
              <a:rPr lang="en-US" altLang="zh-CN" sz="1200" dirty="0" smtClean="0"/>
              <a:t>The other companies are expected to submit draft CRs based on the latest version of specifications with change marks in </a:t>
            </a:r>
            <a:r>
              <a:rPr lang="en-US" altLang="zh-CN" sz="1200" dirty="0" err="1" smtClean="0"/>
              <a:t>bis</a:t>
            </a:r>
            <a:r>
              <a:rPr lang="en-US" altLang="zh-CN" sz="1200" dirty="0" smtClean="0"/>
              <a:t> meeting.</a:t>
            </a:r>
          </a:p>
          <a:p>
            <a:pPr lvl="2">
              <a:spcBef>
                <a:spcPts val="0"/>
              </a:spcBef>
              <a:spcAft>
                <a:spcPts val="600"/>
              </a:spcAft>
            </a:pPr>
            <a:r>
              <a:rPr lang="en-US" altLang="zh-CN" sz="1200" dirty="0" smtClean="0"/>
              <a:t>When WIs/SIs are to be closed in the following-up RAN plenary, rapporteur needs get the TR number from MCC before the WG meeting and reserve the </a:t>
            </a:r>
            <a:r>
              <a:rPr lang="en-US" altLang="zh-CN" sz="1200" dirty="0" err="1" smtClean="0"/>
              <a:t>tdoc</a:t>
            </a:r>
            <a:r>
              <a:rPr lang="en-US" altLang="zh-CN" sz="1200" dirty="0" smtClean="0"/>
              <a:t> numbers for draft TR/TS to merge all the agreement.</a:t>
            </a:r>
          </a:p>
          <a:p>
            <a:pPr marL="342882" lvl="1" indent="-342882">
              <a:spcBef>
                <a:spcPts val="0"/>
              </a:spcBef>
              <a:spcAft>
                <a:spcPts val="600"/>
              </a:spcAft>
              <a:buBlip>
                <a:blip r:embed="rId2"/>
              </a:buBlip>
            </a:pPr>
            <a:r>
              <a:rPr lang="en-GB" altLang="zh-CN" sz="1400" dirty="0" smtClean="0">
                <a:cs typeface="+mn-cs"/>
              </a:rPr>
              <a:t>Deadline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a:t>
            </a:r>
            <a:r>
              <a:rPr lang="en-US" altLang="zh-CN" sz="1200" dirty="0" smtClean="0"/>
              <a:t>number </a:t>
            </a:r>
            <a:r>
              <a:rPr lang="en-US" altLang="zh-CN" sz="1200" dirty="0"/>
              <a:t>will be assigned for each topic, e.g., </a:t>
            </a:r>
            <a:r>
              <a:rPr lang="en-US" altLang="zh-CN" sz="1200" dirty="0">
                <a:solidFill>
                  <a:srgbClr val="FF0000"/>
                </a:solidFill>
              </a:rPr>
              <a:t>[</a:t>
            </a:r>
            <a:r>
              <a:rPr lang="en-US" altLang="zh-CN" sz="1200" dirty="0" smtClean="0">
                <a:solidFill>
                  <a:srgbClr val="FF0000"/>
                </a:solidFill>
              </a:rPr>
              <a:t>109][</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November 5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November 8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November 9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November 10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November 12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9</a:t>
            </a:r>
            <a:r>
              <a:rPr lang="en-US" altLang="zh-CN" sz="1400" dirty="0" smtClean="0"/>
              <a:t>.1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November 8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November 10</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November 13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November 14 ~ November 17</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November 21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a:t>
            </a:r>
            <a:r>
              <a:rPr lang="en-US" altLang="zh-CN" sz="1200" dirty="0"/>
              <a:t>p</a:t>
            </a:r>
            <a:r>
              <a:rPr lang="en-US" altLang="zh-CN" sz="1200" dirty="0" smtClean="0"/>
              <a:t>articipating with two-way GTW is allowed and supported and two-way remote participants will be able to listen and comment</a:t>
            </a:r>
          </a:p>
          <a:p>
            <a:pPr lvl="1">
              <a:spcBef>
                <a:spcPts val="0"/>
              </a:spcBef>
              <a:spcAft>
                <a:spcPts val="600"/>
              </a:spcAft>
            </a:pPr>
            <a:r>
              <a:rPr lang="en-US" altLang="zh-CN" sz="1200" dirty="0"/>
              <a:t>No official objection from remote </a:t>
            </a:r>
            <a:r>
              <a:rPr lang="en-US" altLang="zh-CN" sz="1200" dirty="0" smtClean="0"/>
              <a:t>participants is allowed</a:t>
            </a:r>
          </a:p>
          <a:p>
            <a:pPr lvl="1">
              <a:spcBef>
                <a:spcPts val="0"/>
              </a:spcBef>
              <a:spcAft>
                <a:spcPts val="600"/>
              </a:spcAft>
            </a:pPr>
            <a:r>
              <a:rPr lang="en-US" altLang="zh-CN" sz="1200" dirty="0" smtClean="0"/>
              <a:t>Please </a:t>
            </a:r>
            <a:r>
              <a:rPr lang="en-US" altLang="zh-CN" sz="1200" dirty="0"/>
              <a:t>register timely to be eligible to take part in the GTW conference </a:t>
            </a:r>
            <a:r>
              <a:rPr lang="en-US" altLang="zh-CN" sz="1200" dirty="0" smtClean="0"/>
              <a:t>calls</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 if needed</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a:t>
            </a:r>
            <a:r>
              <a:rPr lang="en-US" sz="1200" dirty="0"/>
              <a:t>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WF/draft 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109][</a:t>
            </a:r>
            <a:r>
              <a:rPr lang="en-US" altLang="zh-CN" sz="1200" dirty="0">
                <a:solidFill>
                  <a:srgbClr val="FF0000"/>
                </a:solidFill>
              </a:rPr>
              <a:t>xxx] </a:t>
            </a:r>
            <a:r>
              <a:rPr lang="en-US" altLang="zh-CN" sz="1200" dirty="0"/>
              <a:t>XXX for </a:t>
            </a:r>
            <a:r>
              <a:rPr lang="en-US" altLang="zh-CN" sz="1200" dirty="0" smtClean="0"/>
              <a:t>Main/RRM/</a:t>
            </a:r>
            <a:r>
              <a:rPr lang="en-US" altLang="zh-CN" sz="1200" dirty="0" err="1" smtClean="0"/>
              <a:t>BSRF_Demod_Test</a:t>
            </a:r>
            <a:r>
              <a:rPr lang="en-US" altLang="zh-CN" sz="1200" dirty="0" smtClean="0"/>
              <a:t>(</a:t>
            </a:r>
            <a:r>
              <a:rPr lang="en-US" altLang="zh-CN" sz="1200" dirty="0" err="1" smtClean="0"/>
              <a:t>BDaT</a:t>
            </a:r>
            <a:r>
              <a:rPr lang="en-US" altLang="zh-CN" sz="1200" dirty="0" smtClean="0"/>
              <a:t>) </a:t>
            </a:r>
            <a:r>
              <a:rPr lang="en-US" altLang="zh-CN" sz="1200" dirty="0"/>
              <a:t>sessions, where XXX corresponds to topic </a:t>
            </a:r>
            <a:r>
              <a:rPr lang="en-US" altLang="zh-CN" sz="1200" dirty="0" smtClean="0"/>
              <a:t>name</a:t>
            </a:r>
          </a:p>
          <a:p>
            <a:pPr marL="342882" lvl="1" indent="-342882">
              <a:spcBef>
                <a:spcPts val="0"/>
              </a:spcBef>
              <a:spcAft>
                <a:spcPts val="600"/>
              </a:spcAft>
              <a:buBlip>
                <a:blip r:embed="rId2"/>
              </a:buBlip>
            </a:pPr>
            <a:r>
              <a:rPr lang="en-US" altLang="zh-CN" sz="1400" dirty="0" smtClean="0">
                <a:cs typeface="+mn-cs"/>
              </a:rPr>
              <a:t>For maintenance topics, please upload the formal CRs of revision, if any, before 2:30pm (local time) on Thursday</a:t>
            </a:r>
            <a:endParaRPr lang="en-US" altLang="zh-CN" sz="1400" dirty="0">
              <a:cs typeface="+mn-cs"/>
            </a:endParaRPr>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www.3gpp.org/ftp/tsg_ran/WG4_Radio/TSGR4_109/Template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www.3gpp.org/ftp/tsg_ran/WG4_Radio/TSGR4_109/Templates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purl.org/dc/elements/1.1/"/>
    <ds:schemaRef ds:uri="http://purl.org/dc/dcmitype/"/>
    <ds:schemaRef ds:uri="a915fe38-2618-47b6-8303-829fb71466d5"/>
    <ds:schemaRef ds:uri="http://www.w3.org/XML/1998/namespace"/>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23d77754-4ccc-4c57-9291-cab09e81894a"/>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363007</TotalTime>
  <Words>5088</Words>
  <Application>Microsoft Office PowerPoint</Application>
  <PresentationFormat>宽屏</PresentationFormat>
  <Paragraphs>453</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RAN4#109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Rel-18 feature list/UE capability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1664</cp:revision>
  <cp:lastPrinted>2016-09-15T08:31:35Z</cp:lastPrinted>
  <dcterms:created xsi:type="dcterms:W3CDTF">2009-11-27T05:15:11Z</dcterms:created>
  <dcterms:modified xsi:type="dcterms:W3CDTF">2023-11-06T06:55:36Z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(3)OSYA0Cl8mSJL1+0mbUrZKR31AxBEtnDf6D4PVT0rEFKPq5hpDK6ku2phVm974B/WqYvZB1/s
XiNGFbMc8gaurMyB8ba8JWuqlAmP3yAD8wVjhnnehDEx03I6HAUci5IO2m6s/ackkDiOzL7u
+14VfkBWjebP1CsSiM8M/uNqO2zVNxg6MIBMypzPlGXBqqexr17M4vU+NY34BQdvpEaFtCGV
qUujitcTVs/DRCOELO</vt:lpwstr>
  </property>
  <property fmtid="{D5CDD505-2E9C-101B-9397-08002B2CF9AE}" pid="11" name="_2015_ms_pID_7253431">
    <vt:lpwstr>YyDCBDoL0ByS6yP4EU8BFF4YfAR1vUmfduIyvgblatQoTOftucEWKL
j9gXfFY3INnb+7H9N11UYf6O41naqTsRcWRzTv4QsSgMm2AiCsnGZTJ/eA/X/XXTMHMG4M5j
SIS0hSUQYT4GntFi6Gr9dYknN/Y/v2NM4AS5iw/38RtEf7n/gIYPYvTOaN5/WmsThPRf8Dhj
w6g+wncVNaG9M57fsj86rCBjv0CAmiQgnYbP</vt:lpwstr>
  </property>
  <property fmtid="{D5CDD505-2E9C-101B-9397-08002B2CF9AE}" pid="12" name="_2015_ms_pID_7253432">
    <vt:lpwstr>TA==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