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1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0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3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1068E2-0D01-4817-B0F3-3FCD27A305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D500AA4-CFD8-4FEC-8A19-79E0DA992D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DD47C7-1682-4FFD-82FE-8897BFD7CE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C887C-B451-4CA4-9D6F-410151B5EBB0}" type="datetimeFigureOut">
              <a:rPr lang="en-US" smtClean="0"/>
              <a:t>11/2/2023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67D6F2-EBC0-4811-8C47-1268E9FC53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0C9BB2-6C32-4683-95D4-E60FC65882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AC948-DE5F-4222-854A-868E6CB21F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64535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8E5AC7-2268-445E-931C-0919C259E8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D09A5D5-7F00-4281-82ED-95EBB66743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9B0627-F5D6-4EB5-B9A9-087A38B553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C887C-B451-4CA4-9D6F-410151B5EBB0}" type="datetimeFigureOut">
              <a:rPr lang="en-US" smtClean="0"/>
              <a:t>11/2/2023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FDA68B-58DD-4E63-8067-3E43EF8CAE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39FE20-C5AF-4117-B578-382E68AFE2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AC948-DE5F-4222-854A-868E6CB21F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602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1E1A960-91E9-4904-AA94-9BB7CCBE209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C4786D9-5054-4FFE-9909-A88D9024E06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2D36F5-C945-4B89-AF04-C9AC14A65E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C887C-B451-4CA4-9D6F-410151B5EBB0}" type="datetimeFigureOut">
              <a:rPr lang="en-US" smtClean="0"/>
              <a:t>11/2/2023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BCF38B-EB9F-4687-A96F-BFE1268A7A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C71AB5-8E88-4A3D-88F4-C6BBA1D8D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AC948-DE5F-4222-854A-868E6CB21F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5631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27D669-F74C-438C-BAAD-F7BBEBABF6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266CA9-80EE-4DE6-84F0-B438F078F2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D050E3-ACC3-4054-8873-DC4216490A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C887C-B451-4CA4-9D6F-410151B5EBB0}" type="datetimeFigureOut">
              <a:rPr lang="en-US" smtClean="0"/>
              <a:t>11/2/2023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78563E-C873-4C9D-911A-5562AD04A6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39156B-C884-4173-9BBC-B8364F767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AC948-DE5F-4222-854A-868E6CB21F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06516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FB4E7D-21E2-4A81-A6CD-80720276DE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405469-8AA8-48EF-9D80-A5D17486B7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DD2398-EFEE-4D18-A7C3-ACAE1899E6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C887C-B451-4CA4-9D6F-410151B5EBB0}" type="datetimeFigureOut">
              <a:rPr lang="en-US" smtClean="0"/>
              <a:t>11/2/2023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F7E787-EA20-4E92-B272-A9D2B66A6C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3AE570-4998-4A27-8E06-2C70A5126B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AC948-DE5F-4222-854A-868E6CB21F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49695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8E2CB2-6DC0-40B2-AC90-49DDB615C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7A41FE-CADF-4EB5-BE2E-0DBE017E41C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2EA1AB-4EAE-48D4-9F81-ED8787B9BA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87D264-63D6-49E0-8F76-C4A358926A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C887C-B451-4CA4-9D6F-410151B5EBB0}" type="datetimeFigureOut">
              <a:rPr lang="en-US" smtClean="0"/>
              <a:t>11/2/2023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38AE658-FDD2-4206-A377-5CFEF65AF2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8B42EB-B3B4-44CB-BD98-F0AE1DC771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AC948-DE5F-4222-854A-868E6CB21F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45148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ECD133-5EE6-4E57-B1CD-4CA2414792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66B629-4062-4E14-AEFF-FC744D042F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8B40786-511B-43E9-AB2D-5D77FBFEAA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D0FF393-0992-451C-905E-4019F573BF7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25D934F-7F84-4607-A645-1B00C15CB4A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482BCC-5CC1-4D13-BECC-B78E594F0E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C887C-B451-4CA4-9D6F-410151B5EBB0}" type="datetimeFigureOut">
              <a:rPr lang="en-US" smtClean="0"/>
              <a:t>11/2/2023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327486E-1EE4-4CC7-96A8-3EEA1AEE24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778AC47-4C8D-4AAA-915F-E28336B514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AC948-DE5F-4222-854A-868E6CB21F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71901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E0F388-7183-4356-B9FA-5A3BBB9DC7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DE8D5F3-F247-4B4F-8EF5-E190EFC759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C887C-B451-4CA4-9D6F-410151B5EBB0}" type="datetimeFigureOut">
              <a:rPr lang="en-US" smtClean="0"/>
              <a:t>11/2/2023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BA26E06-F76F-49E7-90B7-E15201616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CC469AF-BC41-43E4-A8D5-890EDC81FC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AC948-DE5F-4222-854A-868E6CB21F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57670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76968F6-1635-400E-A03F-9BF127F942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C887C-B451-4CA4-9D6F-410151B5EBB0}" type="datetimeFigureOut">
              <a:rPr lang="en-US" smtClean="0"/>
              <a:t>11/2/2023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816203D-0594-4DDE-9333-049AC1C00E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47A619-DBB6-4620-A862-6BA5608932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AC948-DE5F-4222-854A-868E6CB21F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38652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3F35DA-5834-4A12-991A-85F38F0B51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2BA7CB-4F89-49C2-84FE-03553CA5D5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B3AE61-3554-4DCF-89F1-0B1607A980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D52AEA-6486-45BB-A0CD-857E7E8CB0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C887C-B451-4CA4-9D6F-410151B5EBB0}" type="datetimeFigureOut">
              <a:rPr lang="en-US" smtClean="0"/>
              <a:t>11/2/2023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E453C12-4D4B-46AA-99DC-835D9FCF8D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83CA81-3D10-44C1-8E64-63ED1C576C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AC948-DE5F-4222-854A-868E6CB21F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975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D83B48-23F0-4677-810C-F124C335F1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FB4EC33-AD08-4B5F-A975-7679012A765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F4A644-0CF4-45C4-9001-D21DFBB4D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8A73F16-8802-48BC-80A0-4F295E5976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C887C-B451-4CA4-9D6F-410151B5EBB0}" type="datetimeFigureOut">
              <a:rPr lang="en-US" smtClean="0"/>
              <a:t>11/2/2023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D9ED812-03FA-4717-BE97-15647603FE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0816483-A2A6-48A3-ADCB-09AAC3ABFD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AC948-DE5F-4222-854A-868E6CB21F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33400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9E86951-A2F7-4D29-9FF2-84528814F3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1B46275-D6A5-4CDA-99A5-D7B98794C0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08A3E4-E536-4922-AE24-B02CA4EC841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5C887C-B451-4CA4-9D6F-410151B5EBB0}" type="datetimeFigureOut">
              <a:rPr lang="en-US" smtClean="0"/>
              <a:t>11/2/2023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35BE95-94AD-45E5-B671-B8B8A7300E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94F08F-BADE-46B4-9221-9552C2DA27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BAC948-DE5F-4222-854A-868E6CB21F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16428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2BF083-B30B-439E-9F7E-73E9A896F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31704"/>
          </a:xfrm>
        </p:spPr>
        <p:txBody>
          <a:bodyPr>
            <a:normAutofit/>
          </a:bodyPr>
          <a:lstStyle/>
          <a:p>
            <a:r>
              <a:rPr lang="en-US" sz="2400" b="1" dirty="0">
                <a:effectLst/>
                <a:latin typeface="Arial" panose="020B0604020202020204" pitchFamily="34" charset="0"/>
                <a:cs typeface="Times New Roman" panose="02020603050405020304" pitchFamily="18" charset="0"/>
              </a:rPr>
              <a:t>Reference diagram for Testing 1-sided model (UE as DUT)</a:t>
            </a:r>
            <a:endParaRPr lang="en-US" sz="5400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DBEB353D-DCB3-4A47-9618-142C8A43BAAD}"/>
              </a:ext>
            </a:extLst>
          </p:cNvPr>
          <p:cNvGrpSpPr/>
          <p:nvPr/>
        </p:nvGrpSpPr>
        <p:grpSpPr>
          <a:xfrm>
            <a:off x="2111080" y="1931608"/>
            <a:ext cx="8282358" cy="3462095"/>
            <a:chOff x="2093663" y="2314785"/>
            <a:chExt cx="8282358" cy="3462095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BB2F7E79-ADEF-4EE3-8FBE-6D703C39024B}"/>
                </a:ext>
              </a:extLst>
            </p:cNvPr>
            <p:cNvSpPr/>
            <p:nvPr/>
          </p:nvSpPr>
          <p:spPr>
            <a:xfrm>
              <a:off x="6660863" y="3264311"/>
              <a:ext cx="3437471" cy="193950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lnSpc>
                  <a:spcPct val="95000"/>
                </a:lnSpc>
              </a:pPr>
              <a:r>
                <a:rPr lang="en-US" sz="1100">
                  <a:solidFill>
                    <a:schemeClr val="tx1"/>
                  </a:solidFill>
                  <a:ea typeface="等线" panose="02010600030101010101" pitchFamily="2" charset="-122"/>
                </a:rPr>
                <a:t> </a:t>
              </a: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65A1A578-23D7-4AC1-8951-A3F45D5A9278}"/>
                </a:ext>
              </a:extLst>
            </p:cNvPr>
            <p:cNvSpPr/>
            <p:nvPr/>
          </p:nvSpPr>
          <p:spPr>
            <a:xfrm>
              <a:off x="7272398" y="4431028"/>
              <a:ext cx="2215297" cy="35789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5000"/>
                </a:lnSpc>
              </a:pPr>
              <a:r>
                <a:rPr lang="en-US" sz="1000" kern="1200"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等线" panose="02010600030101010101" pitchFamily="2" charset="-122"/>
                </a:rPr>
                <a:t>Model Inference</a:t>
              </a:r>
              <a:endParaRPr lang="en-US" sz="1100">
                <a:solidFill>
                  <a:schemeClr val="tx1"/>
                </a:solidFill>
                <a:effectLst/>
                <a:ea typeface="等线" panose="02010600030101010101" pitchFamily="2" charset="-122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5EB44787-A2F7-41CF-86DB-391BD69FB79C}"/>
                </a:ext>
              </a:extLst>
            </p:cNvPr>
            <p:cNvSpPr/>
            <p:nvPr/>
          </p:nvSpPr>
          <p:spPr>
            <a:xfrm>
              <a:off x="6757388" y="3366008"/>
              <a:ext cx="1475920" cy="57385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5000"/>
                </a:lnSpc>
              </a:pPr>
              <a:r>
                <a:rPr lang="en-US" sz="1000" kern="1200" dirty="0"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等线" panose="02010600030101010101" pitchFamily="2" charset="-122"/>
                </a:rPr>
                <a:t>Model/Functionality monitoring </a:t>
              </a:r>
              <a:endParaRPr lang="en-US" sz="1100" dirty="0">
                <a:solidFill>
                  <a:schemeClr val="tx1"/>
                </a:solidFill>
                <a:effectLst/>
                <a:ea typeface="等线" panose="02010600030101010101" pitchFamily="2" charset="-122"/>
              </a:endParaRPr>
            </a:p>
          </p:txBody>
        </p:sp>
        <p:sp>
          <p:nvSpPr>
            <p:cNvPr id="31" name="TextBox 21">
              <a:extLst>
                <a:ext uri="{FF2B5EF4-FFF2-40B4-BE49-F238E27FC236}">
                  <a16:creationId xmlns:a16="http://schemas.microsoft.com/office/drawing/2014/main" id="{934ECC9B-DCE4-451D-8507-5A6E1F45C858}"/>
                </a:ext>
              </a:extLst>
            </p:cNvPr>
            <p:cNvSpPr txBox="1"/>
            <p:nvPr/>
          </p:nvSpPr>
          <p:spPr>
            <a:xfrm>
              <a:off x="7493378" y="4059449"/>
              <a:ext cx="605413" cy="2923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95000"/>
                </a:lnSpc>
              </a:pPr>
              <a:r>
                <a:rPr lang="en-US" sz="1000" kern="1200" dirty="0">
                  <a:effectLst/>
                  <a:latin typeface="Times New Roman" panose="02020603050405020304" pitchFamily="18" charset="0"/>
                  <a:ea typeface="等线" panose="02010600030101010101" pitchFamily="2" charset="-122"/>
                </a:rPr>
                <a:t>Inference output</a:t>
              </a:r>
              <a:endParaRPr lang="en-US" sz="1100" dirty="0">
                <a:effectLst/>
                <a:latin typeface="Calibri" panose="020F0502020204030204" pitchFamily="34" charset="0"/>
                <a:ea typeface="等线" panose="02010600030101010101" pitchFamily="2" charset="-122"/>
              </a:endParaRPr>
            </a:p>
          </p:txBody>
        </p:sp>
        <p:sp>
          <p:nvSpPr>
            <p:cNvPr id="32" name="TextBox 23">
              <a:extLst>
                <a:ext uri="{FF2B5EF4-FFF2-40B4-BE49-F238E27FC236}">
                  <a16:creationId xmlns:a16="http://schemas.microsoft.com/office/drawing/2014/main" id="{47FC5F80-7BF8-40D1-BF7E-9E304A116693}"/>
                </a:ext>
              </a:extLst>
            </p:cNvPr>
            <p:cNvSpPr txBox="1"/>
            <p:nvPr/>
          </p:nvSpPr>
          <p:spPr>
            <a:xfrm>
              <a:off x="8718612" y="4067812"/>
              <a:ext cx="1173212" cy="2923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95000"/>
                </a:lnSpc>
              </a:pPr>
              <a:r>
                <a:rPr lang="en-US" sz="1000" kern="1200" dirty="0">
                  <a:effectLst/>
                  <a:latin typeface="Times New Roman" panose="02020603050405020304" pitchFamily="18" charset="0"/>
                  <a:ea typeface="等线" panose="02010600030101010101" pitchFamily="2" charset="-122"/>
                </a:rPr>
                <a:t>Model/Functionality </a:t>
              </a:r>
              <a:br>
                <a:rPr lang="en-US" sz="1000" kern="1200" dirty="0">
                  <a:effectLst/>
                  <a:latin typeface="Times New Roman" panose="02020603050405020304" pitchFamily="18" charset="0"/>
                  <a:ea typeface="等线" panose="02010600030101010101" pitchFamily="2" charset="-122"/>
                </a:rPr>
              </a:br>
              <a:r>
                <a:rPr lang="en-US" sz="1000" kern="1200" dirty="0">
                  <a:effectLst/>
                  <a:latin typeface="Times New Roman" panose="02020603050405020304" pitchFamily="18" charset="0"/>
                  <a:ea typeface="等线" panose="02010600030101010101" pitchFamily="2" charset="-122"/>
                </a:rPr>
                <a:t>control</a:t>
              </a:r>
              <a:endParaRPr lang="en-US" sz="1100" dirty="0">
                <a:effectLst/>
                <a:latin typeface="Calibri" panose="020F0502020204030204" pitchFamily="34" charset="0"/>
                <a:ea typeface="等线" panose="02010600030101010101" pitchFamily="2" charset="-122"/>
              </a:endParaRPr>
            </a:p>
          </p:txBody>
        </p:sp>
        <p:cxnSp>
          <p:nvCxnSpPr>
            <p:cNvPr id="33" name="Straight Arrow Connector 32">
              <a:extLst>
                <a:ext uri="{FF2B5EF4-FFF2-40B4-BE49-F238E27FC236}">
                  <a16:creationId xmlns:a16="http://schemas.microsoft.com/office/drawing/2014/main" id="{B4A9E72F-FE57-41FE-9E9B-BE4AE88A1D1B}"/>
                </a:ext>
              </a:extLst>
            </p:cNvPr>
            <p:cNvCxnSpPr>
              <a:cxnSpLocks/>
            </p:cNvCxnSpPr>
            <p:nvPr/>
          </p:nvCxnSpPr>
          <p:spPr>
            <a:xfrm>
              <a:off x="8681793" y="3940112"/>
              <a:ext cx="0" cy="496602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sm" len="sm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Arrow Connector 33">
              <a:extLst>
                <a:ext uri="{FF2B5EF4-FFF2-40B4-BE49-F238E27FC236}">
                  <a16:creationId xmlns:a16="http://schemas.microsoft.com/office/drawing/2014/main" id="{7B93524A-0746-4CA9-8C83-96DF8BBBA60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471762" y="3932068"/>
              <a:ext cx="0" cy="485885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sm" len="sm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D615E23-EBD1-4F5D-9113-B75595A1C08E}"/>
                </a:ext>
              </a:extLst>
            </p:cNvPr>
            <p:cNvSpPr/>
            <p:nvPr/>
          </p:nvSpPr>
          <p:spPr>
            <a:xfrm>
              <a:off x="8425905" y="3367049"/>
              <a:ext cx="1630567" cy="57340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5000"/>
                </a:lnSpc>
              </a:pPr>
              <a:r>
                <a:rPr lang="en-US" sz="1000" kern="1200" dirty="0"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Model/Functionality select/switch/activate</a:t>
              </a:r>
              <a:br>
                <a:rPr lang="en-US" sz="1000" kern="1200" dirty="0"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</a:br>
              <a:r>
                <a:rPr lang="en-US" sz="1000" kern="1200" dirty="0"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/deactivate/fallback</a:t>
              </a:r>
              <a:r>
                <a:rPr lang="en-AU" sz="1000" dirty="0">
                  <a:solidFill>
                    <a:schemeClr val="tx1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/</a:t>
              </a:r>
              <a:r>
                <a:rPr lang="en-AU" sz="1000" dirty="0">
                  <a:solidFill>
                    <a:schemeClr val="tx1"/>
                  </a:solidFill>
                  <a:highlight>
                    <a:srgbClr val="FFFF00"/>
                  </a:highlight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transfer</a:t>
              </a:r>
              <a:r>
                <a:rPr lang="en-US" sz="1000" kern="1200" dirty="0"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 </a:t>
              </a:r>
              <a:endParaRPr lang="en-US" sz="1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BA69DF6E-0A30-42C6-80C7-CADA3EBFF4F6}"/>
                </a:ext>
              </a:extLst>
            </p:cNvPr>
            <p:cNvCxnSpPr>
              <a:cxnSpLocks/>
            </p:cNvCxnSpPr>
            <p:nvPr/>
          </p:nvCxnSpPr>
          <p:spPr>
            <a:xfrm>
              <a:off x="8233307" y="3652896"/>
              <a:ext cx="182879" cy="1021"/>
            </a:xfrm>
            <a:prstGeom prst="straightConnector1">
              <a:avLst/>
            </a:prstGeom>
            <a:ln>
              <a:solidFill>
                <a:schemeClr val="tx1"/>
              </a:solidFill>
              <a:prstDash val="solid"/>
              <a:headEnd type="none" w="sm" len="sm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Box 21">
              <a:extLst>
                <a:ext uri="{FF2B5EF4-FFF2-40B4-BE49-F238E27FC236}">
                  <a16:creationId xmlns:a16="http://schemas.microsoft.com/office/drawing/2014/main" id="{14E1E388-68C9-4DBC-AF47-7D485BB26EE9}"/>
                </a:ext>
              </a:extLst>
            </p:cNvPr>
            <p:cNvSpPr txBox="1"/>
            <p:nvPr/>
          </p:nvSpPr>
          <p:spPr>
            <a:xfrm>
              <a:off x="9305218" y="5034949"/>
              <a:ext cx="1070803" cy="16081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95000"/>
                </a:lnSpc>
              </a:pPr>
              <a:r>
                <a:rPr lang="en-US" sz="1100" kern="1200" dirty="0">
                  <a:effectLst/>
                  <a:latin typeface="Times New Roman" panose="02020603050405020304" pitchFamily="18" charset="0"/>
                  <a:ea typeface="等线" panose="02010600030101010101" pitchFamily="2" charset="-122"/>
                </a:rPr>
                <a:t>DUT / UE</a:t>
              </a:r>
              <a:endParaRPr lang="en-US" sz="1400" dirty="0">
                <a:effectLst/>
                <a:latin typeface="Calibri" panose="020F0502020204030204" pitchFamily="34" charset="0"/>
                <a:ea typeface="等线" panose="02010600030101010101" pitchFamily="2" charset="-122"/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F715795B-A84C-449C-A0B0-695FB10544B7}"/>
                </a:ext>
              </a:extLst>
            </p:cNvPr>
            <p:cNvSpPr/>
            <p:nvPr/>
          </p:nvSpPr>
          <p:spPr>
            <a:xfrm>
              <a:off x="2093663" y="2458495"/>
              <a:ext cx="2892899" cy="326347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lnSpc>
                  <a:spcPct val="95000"/>
                </a:lnSpc>
              </a:pPr>
              <a:endParaRPr lang="en-US" sz="1100" dirty="0">
                <a:solidFill>
                  <a:schemeClr val="tx1"/>
                </a:solidFill>
                <a:effectLst/>
                <a:ea typeface="等线" panose="02010600030101010101" pitchFamily="2" charset="-122"/>
              </a:endParaRPr>
            </a:p>
          </p:txBody>
        </p:sp>
        <p:sp>
          <p:nvSpPr>
            <p:cNvPr id="40" name="TextBox 21">
              <a:extLst>
                <a:ext uri="{FF2B5EF4-FFF2-40B4-BE49-F238E27FC236}">
                  <a16:creationId xmlns:a16="http://schemas.microsoft.com/office/drawing/2014/main" id="{19ADC6BD-87BF-481B-AA19-86F798F37554}"/>
                </a:ext>
              </a:extLst>
            </p:cNvPr>
            <p:cNvSpPr txBox="1"/>
            <p:nvPr/>
          </p:nvSpPr>
          <p:spPr>
            <a:xfrm>
              <a:off x="3128189" y="5536958"/>
              <a:ext cx="2142946" cy="16081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95000"/>
                </a:lnSpc>
              </a:pPr>
              <a:r>
                <a:rPr lang="en-US" sz="1100" kern="1200" dirty="0">
                  <a:effectLst/>
                  <a:latin typeface="Times New Roman" panose="02020603050405020304" pitchFamily="18" charset="0"/>
                  <a:ea typeface="等线" panose="02010600030101010101" pitchFamily="2" charset="-122"/>
                </a:rPr>
                <a:t>Test Equipment / </a:t>
              </a:r>
              <a:r>
                <a:rPr lang="en-US" sz="1100" kern="1200" dirty="0" err="1">
                  <a:effectLst/>
                  <a:latin typeface="Times New Roman" panose="02020603050405020304" pitchFamily="18" charset="0"/>
                  <a:ea typeface="等线" panose="02010600030101010101" pitchFamily="2" charset="-122"/>
                </a:rPr>
                <a:t>gNB</a:t>
              </a:r>
              <a:r>
                <a:rPr lang="en-US" sz="1100" kern="1200" dirty="0">
                  <a:effectLst/>
                  <a:latin typeface="Times New Roman" panose="02020603050405020304" pitchFamily="18" charset="0"/>
                  <a:ea typeface="等线" panose="02010600030101010101" pitchFamily="2" charset="-122"/>
                </a:rPr>
                <a:t> emulator</a:t>
              </a:r>
              <a:endParaRPr lang="en-US" sz="1400" dirty="0">
                <a:effectLst/>
                <a:latin typeface="Calibri" panose="020F0502020204030204" pitchFamily="34" charset="0"/>
                <a:ea typeface="等线" panose="02010600030101010101" pitchFamily="2" charset="-122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4A3D6830-947B-4B3C-99B2-51FEF8FC15CF}"/>
                </a:ext>
              </a:extLst>
            </p:cNvPr>
            <p:cNvSpPr/>
            <p:nvPr/>
          </p:nvSpPr>
          <p:spPr>
            <a:xfrm>
              <a:off x="3255495" y="2607173"/>
              <a:ext cx="1481071" cy="84568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5000"/>
                </a:lnSpc>
              </a:pPr>
              <a:r>
                <a:rPr lang="en-US" sz="1000" kern="1200" dirty="0">
                  <a:solidFill>
                    <a:schemeClr val="tx1"/>
                  </a:solidFill>
                  <a:effectLst/>
                  <a:highlight>
                    <a:srgbClr val="FFFF00"/>
                  </a:highlight>
                  <a:latin typeface="Times New Roman" panose="02020603050405020304" pitchFamily="18" charset="0"/>
                  <a:ea typeface="等线" panose="02010600030101010101" pitchFamily="2" charset="-122"/>
                </a:rPr>
                <a:t>AI/ML Model-</a:t>
              </a:r>
              <a:r>
                <a:rPr lang="en-US" altLang="zh-CN" sz="1000" kern="1200" dirty="0">
                  <a:solidFill>
                    <a:schemeClr val="tx1"/>
                  </a:solidFill>
                  <a:effectLst/>
                  <a:highlight>
                    <a:srgbClr val="FFFF00"/>
                  </a:highlight>
                  <a:latin typeface="Times New Roman" panose="02020603050405020304" pitchFamily="18" charset="0"/>
                  <a:ea typeface="等线" panose="02010600030101010101" pitchFamily="2" charset="-122"/>
                </a:rPr>
                <a:t>ID</a:t>
              </a:r>
              <a:r>
                <a:rPr lang="en-US" sz="1000" kern="1200" dirty="0">
                  <a:solidFill>
                    <a:schemeClr val="tx1"/>
                  </a:solidFill>
                  <a:effectLst/>
                  <a:highlight>
                    <a:srgbClr val="FFFF00"/>
                  </a:highlight>
                  <a:latin typeface="Times New Roman" panose="02020603050405020304" pitchFamily="18" charset="0"/>
                  <a:ea typeface="等线" panose="02010600030101010101" pitchFamily="2" charset="-122"/>
                </a:rPr>
                <a:t>/Functionality-based LCM control and Verification</a:t>
              </a:r>
              <a:endParaRPr lang="en-US" sz="1100" dirty="0">
                <a:solidFill>
                  <a:schemeClr val="tx1"/>
                </a:solidFill>
                <a:effectLst/>
                <a:highlight>
                  <a:srgbClr val="FFFF00"/>
                </a:highlight>
                <a:ea typeface="等线" panose="02010600030101010101" pitchFamily="2" charset="-122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ADEA3F5D-E7B2-47AF-AA07-C5667A81A93B}"/>
                </a:ext>
              </a:extLst>
            </p:cNvPr>
            <p:cNvSpPr/>
            <p:nvPr/>
          </p:nvSpPr>
          <p:spPr>
            <a:xfrm>
              <a:off x="3252096" y="3608153"/>
              <a:ext cx="1486711" cy="34513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5000"/>
                </a:lnSpc>
              </a:pPr>
              <a:r>
                <a:rPr lang="en-US" sz="1000" kern="1200" dirty="0"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等线" panose="02010600030101010101" pitchFamily="2" charset="-122"/>
                </a:rPr>
                <a:t>Performance Verification</a:t>
              </a:r>
              <a:br>
                <a:rPr lang="en-US" sz="1000" kern="1200" dirty="0"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等线" panose="02010600030101010101" pitchFamily="2" charset="-122"/>
                </a:rPr>
              </a:br>
              <a:r>
                <a:rPr lang="en-US" sz="1000" kern="1200" dirty="0"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等线" panose="02010600030101010101" pitchFamily="2" charset="-122"/>
                </a:rPr>
                <a:t>(for model inference)</a:t>
              </a:r>
              <a:endParaRPr lang="en-US" sz="1100" dirty="0">
                <a:solidFill>
                  <a:schemeClr val="tx1"/>
                </a:solidFill>
                <a:effectLst/>
                <a:ea typeface="等线" panose="02010600030101010101" pitchFamily="2" charset="-122"/>
              </a:endParaRP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9D87B101-41C2-4826-A441-39134DB6B5C2}"/>
                </a:ext>
              </a:extLst>
            </p:cNvPr>
            <p:cNvSpPr/>
            <p:nvPr/>
          </p:nvSpPr>
          <p:spPr>
            <a:xfrm>
              <a:off x="3251668" y="4144265"/>
              <a:ext cx="1094764" cy="114951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5000"/>
                </a:lnSpc>
              </a:pPr>
              <a:r>
                <a:rPr lang="en-US" sz="1000" kern="1200" dirty="0">
                  <a:solidFill>
                    <a:schemeClr val="tx1"/>
                  </a:solidFill>
                  <a:effectLst/>
                  <a:highlight>
                    <a:srgbClr val="FFFF00"/>
                  </a:highlight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Scenario/</a:t>
              </a:r>
              <a:br>
                <a:rPr lang="en-US" sz="1000" kern="1200" dirty="0">
                  <a:solidFill>
                    <a:schemeClr val="tx1"/>
                  </a:solidFill>
                  <a:effectLst/>
                  <a:highlight>
                    <a:srgbClr val="FFFF00"/>
                  </a:highlight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</a:br>
              <a:r>
                <a:rPr lang="en-US" sz="1000" kern="1200" dirty="0">
                  <a:solidFill>
                    <a:schemeClr val="tx1"/>
                  </a:solidFill>
                  <a:effectLst/>
                  <a:highlight>
                    <a:srgbClr val="FFFF00"/>
                  </a:highlight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Configuration/</a:t>
              </a:r>
              <a:br>
                <a:rPr lang="en-US" sz="1000" kern="1200" dirty="0">
                  <a:solidFill>
                    <a:schemeClr val="tx1"/>
                  </a:solidFill>
                  <a:effectLst/>
                  <a:highlight>
                    <a:srgbClr val="FFFF00"/>
                  </a:highlight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</a:br>
              <a:r>
                <a:rPr lang="en-US" sz="1000" kern="1200" dirty="0">
                  <a:solidFill>
                    <a:schemeClr val="tx1"/>
                  </a:solidFill>
                  <a:effectLst/>
                  <a:highlight>
                    <a:srgbClr val="FFFF00"/>
                  </a:highlight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Test Condition Generator</a:t>
              </a:r>
              <a:endParaRPr lang="ko-KR" altLang="en-US" sz="1000" dirty="0">
                <a:solidFill>
                  <a:schemeClr val="tx1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9DD164DE-C017-4EDC-8ED6-5994D4A91CD5}"/>
                </a:ext>
              </a:extLst>
            </p:cNvPr>
            <p:cNvSpPr/>
            <p:nvPr/>
          </p:nvSpPr>
          <p:spPr>
            <a:xfrm>
              <a:off x="2191828" y="2658208"/>
              <a:ext cx="727698" cy="265759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5000"/>
                </a:lnSpc>
              </a:pPr>
              <a:r>
                <a:rPr lang="en-US" sz="1000" kern="1200" dirty="0"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等线" panose="02010600030101010101" pitchFamily="2" charset="-122"/>
                </a:rPr>
                <a:t>Test Controller</a:t>
              </a:r>
              <a:endParaRPr lang="en-US" sz="1100" dirty="0">
                <a:solidFill>
                  <a:schemeClr val="tx1"/>
                </a:solidFill>
                <a:effectLst/>
                <a:ea typeface="等线" panose="02010600030101010101" pitchFamily="2" charset="-122"/>
              </a:endParaRPr>
            </a:p>
          </p:txBody>
        </p:sp>
        <p:sp>
          <p:nvSpPr>
            <p:cNvPr id="45" name="TextBox 21">
              <a:extLst>
                <a:ext uri="{FF2B5EF4-FFF2-40B4-BE49-F238E27FC236}">
                  <a16:creationId xmlns:a16="http://schemas.microsoft.com/office/drawing/2014/main" id="{76379253-9A01-427C-A562-6D5452D1963A}"/>
                </a:ext>
              </a:extLst>
            </p:cNvPr>
            <p:cNvSpPr txBox="1"/>
            <p:nvPr/>
          </p:nvSpPr>
          <p:spPr>
            <a:xfrm>
              <a:off x="5379022" y="5215212"/>
              <a:ext cx="996122" cy="233910"/>
            </a:xfrm>
            <a:prstGeom prst="rect">
              <a:avLst/>
            </a:prstGeom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95000"/>
                </a:lnSpc>
              </a:pPr>
              <a:r>
                <a:rPr lang="en-US" sz="800" kern="1200" dirty="0">
                  <a:solidFill>
                    <a:srgbClr val="44546A"/>
                  </a:solidFill>
                  <a:effectLst/>
                  <a:highlight>
                    <a:srgbClr val="FFFF00"/>
                  </a:highlight>
                  <a:latin typeface="Times New Roman" panose="02020603050405020304" pitchFamily="18" charset="0"/>
                  <a:ea typeface="等线" panose="02010600030101010101" pitchFamily="2" charset="-122"/>
                </a:rPr>
                <a:t>Downlink air-interface</a:t>
              </a:r>
            </a:p>
            <a:p>
              <a:pPr algn="ctr">
                <a:lnSpc>
                  <a:spcPct val="95000"/>
                </a:lnSpc>
              </a:pPr>
              <a:r>
                <a:rPr lang="en-US" sz="800" dirty="0">
                  <a:solidFill>
                    <a:srgbClr val="44546A"/>
                  </a:solidFill>
                  <a:highlight>
                    <a:srgbClr val="FFFF00"/>
                  </a:highlight>
                  <a:latin typeface="Times New Roman" panose="02020603050405020304" pitchFamily="18" charset="0"/>
                  <a:ea typeface="等线" panose="02010600030101010101" pitchFamily="2" charset="-122"/>
                </a:rPr>
                <a:t>(</a:t>
              </a:r>
              <a:r>
                <a:rPr lang="en-US" sz="800" kern="1200" dirty="0">
                  <a:solidFill>
                    <a:srgbClr val="44546A"/>
                  </a:solidFill>
                  <a:effectLst/>
                  <a:highlight>
                    <a:srgbClr val="FFFF00"/>
                  </a:highlight>
                  <a:latin typeface="Times New Roman" panose="02020603050405020304" pitchFamily="18" charset="0"/>
                  <a:ea typeface="等线" panose="02010600030101010101" pitchFamily="2" charset="-122"/>
                </a:rPr>
                <a:t>conductive/OTA)</a:t>
              </a:r>
              <a:endParaRPr lang="en-US" sz="800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等线" panose="02010600030101010101" pitchFamily="2" charset="-122"/>
              </a:endParaRPr>
            </a:p>
          </p:txBody>
        </p: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07A2830B-D8EB-4CED-92CC-4D5DAA847EC9}"/>
                </a:ext>
              </a:extLst>
            </p:cNvPr>
            <p:cNvCxnSpPr>
              <a:cxnSpLocks/>
            </p:cNvCxnSpPr>
            <p:nvPr/>
          </p:nvCxnSpPr>
          <p:spPr>
            <a:xfrm>
              <a:off x="6417171" y="2379239"/>
              <a:ext cx="0" cy="3360420"/>
            </a:xfrm>
            <a:prstGeom prst="line">
              <a:avLst/>
            </a:prstGeom>
            <a:ln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Arrow Connector 45">
              <a:extLst>
                <a:ext uri="{FF2B5EF4-FFF2-40B4-BE49-F238E27FC236}">
                  <a16:creationId xmlns:a16="http://schemas.microsoft.com/office/drawing/2014/main" id="{29E42731-729B-4713-8429-D73963BF5DB7}"/>
                </a:ext>
              </a:extLst>
            </p:cNvPr>
            <p:cNvCxnSpPr>
              <a:cxnSpLocks/>
            </p:cNvCxnSpPr>
            <p:nvPr/>
          </p:nvCxnSpPr>
          <p:spPr>
            <a:xfrm>
              <a:off x="2923353" y="3180933"/>
              <a:ext cx="328315" cy="1"/>
            </a:xfrm>
            <a:prstGeom prst="straightConnector1">
              <a:avLst/>
            </a:prstGeom>
            <a:ln>
              <a:solidFill>
                <a:schemeClr val="tx1"/>
              </a:solidFill>
              <a:prstDash val="solid"/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Arrow Connector 46">
              <a:extLst>
                <a:ext uri="{FF2B5EF4-FFF2-40B4-BE49-F238E27FC236}">
                  <a16:creationId xmlns:a16="http://schemas.microsoft.com/office/drawing/2014/main" id="{6B702593-81B7-4B47-9603-98BD951EAFF9}"/>
                </a:ext>
              </a:extLst>
            </p:cNvPr>
            <p:cNvCxnSpPr>
              <a:cxnSpLocks/>
            </p:cNvCxnSpPr>
            <p:nvPr/>
          </p:nvCxnSpPr>
          <p:spPr>
            <a:xfrm>
              <a:off x="2923781" y="4792288"/>
              <a:ext cx="328315" cy="1"/>
            </a:xfrm>
            <a:prstGeom prst="straightConnector1">
              <a:avLst/>
            </a:prstGeom>
            <a:ln>
              <a:solidFill>
                <a:schemeClr val="tx1"/>
              </a:solidFill>
              <a:prstDash val="solid"/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Arrow Connector 47">
              <a:extLst>
                <a:ext uri="{FF2B5EF4-FFF2-40B4-BE49-F238E27FC236}">
                  <a16:creationId xmlns:a16="http://schemas.microsoft.com/office/drawing/2014/main" id="{EA3265A8-6765-4750-A40A-48D4A5E06F09}"/>
                </a:ext>
              </a:extLst>
            </p:cNvPr>
            <p:cNvCxnSpPr>
              <a:cxnSpLocks/>
            </p:cNvCxnSpPr>
            <p:nvPr/>
          </p:nvCxnSpPr>
          <p:spPr>
            <a:xfrm>
              <a:off x="2923782" y="3779518"/>
              <a:ext cx="328315" cy="1"/>
            </a:xfrm>
            <a:prstGeom prst="straightConnector1">
              <a:avLst/>
            </a:prstGeom>
            <a:ln>
              <a:solidFill>
                <a:schemeClr val="tx1"/>
              </a:solidFill>
              <a:prstDash val="solid"/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or: Elbow 16">
              <a:extLst>
                <a:ext uri="{FF2B5EF4-FFF2-40B4-BE49-F238E27FC236}">
                  <a16:creationId xmlns:a16="http://schemas.microsoft.com/office/drawing/2014/main" id="{9049CDC0-1DDF-4F1B-9386-C066730D3590}"/>
                </a:ext>
              </a:extLst>
            </p:cNvPr>
            <p:cNvCxnSpPr>
              <a:cxnSpLocks/>
              <a:endCxn id="42" idx="3"/>
            </p:cNvCxnSpPr>
            <p:nvPr/>
          </p:nvCxnSpPr>
          <p:spPr>
            <a:xfrm rot="10800000">
              <a:off x="4738807" y="3780722"/>
              <a:ext cx="1918796" cy="1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accent2">
                  <a:lumMod val="75000"/>
                </a:schemeClr>
              </a:solidFill>
              <a:prstDash val="dash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or: Elbow 54">
              <a:extLst>
                <a:ext uri="{FF2B5EF4-FFF2-40B4-BE49-F238E27FC236}">
                  <a16:creationId xmlns:a16="http://schemas.microsoft.com/office/drawing/2014/main" id="{20339E9B-C04E-4364-BF2D-7277DD983F37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4736568" y="3188086"/>
              <a:ext cx="4133113" cy="173769"/>
            </a:xfrm>
            <a:prstGeom prst="bentConnector3">
              <a:avLst>
                <a:gd name="adj1" fmla="val 0"/>
              </a:avLst>
            </a:prstGeom>
            <a:ln>
              <a:solidFill>
                <a:schemeClr val="accent2">
                  <a:lumMod val="75000"/>
                </a:schemeClr>
              </a:solidFill>
              <a:prstDash val="dash"/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or: Elbow 57">
              <a:extLst>
                <a:ext uri="{FF2B5EF4-FFF2-40B4-BE49-F238E27FC236}">
                  <a16:creationId xmlns:a16="http://schemas.microsoft.com/office/drawing/2014/main" id="{ECFC7345-461F-48DE-BD15-E2CE0C2A4DB0}"/>
                </a:ext>
              </a:extLst>
            </p:cNvPr>
            <p:cNvCxnSpPr>
              <a:cxnSpLocks/>
              <a:stCxn id="30" idx="0"/>
            </p:cNvCxnSpPr>
            <p:nvPr/>
          </p:nvCxnSpPr>
          <p:spPr>
            <a:xfrm rot="16200000" flipV="1">
              <a:off x="5801628" y="1672288"/>
              <a:ext cx="618730" cy="2768710"/>
            </a:xfrm>
            <a:prstGeom prst="bentConnector2">
              <a:avLst/>
            </a:prstGeom>
            <a:ln>
              <a:solidFill>
                <a:schemeClr val="accent2">
                  <a:lumMod val="75000"/>
                </a:schemeClr>
              </a:solidFill>
              <a:prstDash val="dash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nector: Elbow 59">
              <a:extLst>
                <a:ext uri="{FF2B5EF4-FFF2-40B4-BE49-F238E27FC236}">
                  <a16:creationId xmlns:a16="http://schemas.microsoft.com/office/drawing/2014/main" id="{ADBF2A3A-254E-49FD-BF73-109329D9C373}"/>
                </a:ext>
              </a:extLst>
            </p:cNvPr>
            <p:cNvCxnSpPr>
              <a:cxnSpLocks/>
              <a:stCxn id="9" idx="0"/>
            </p:cNvCxnSpPr>
            <p:nvPr/>
          </p:nvCxnSpPr>
          <p:spPr>
            <a:xfrm rot="16200000" flipV="1">
              <a:off x="6613267" y="739127"/>
              <a:ext cx="731702" cy="4524142"/>
            </a:xfrm>
            <a:prstGeom prst="bentConnector2">
              <a:avLst/>
            </a:prstGeom>
            <a:ln>
              <a:solidFill>
                <a:schemeClr val="accent2">
                  <a:lumMod val="75000"/>
                </a:schemeClr>
              </a:solidFill>
              <a:prstDash val="dash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TextBox 21">
              <a:extLst>
                <a:ext uri="{FF2B5EF4-FFF2-40B4-BE49-F238E27FC236}">
                  <a16:creationId xmlns:a16="http://schemas.microsoft.com/office/drawing/2014/main" id="{DF889F60-61F6-4550-B065-829186729AFB}"/>
                </a:ext>
              </a:extLst>
            </p:cNvPr>
            <p:cNvSpPr txBox="1"/>
            <p:nvPr/>
          </p:nvSpPr>
          <p:spPr>
            <a:xfrm>
              <a:off x="4983654" y="3641286"/>
              <a:ext cx="1416547" cy="292388"/>
            </a:xfrm>
            <a:prstGeom prst="rect">
              <a:avLst/>
            </a:prstGeom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95000"/>
                </a:lnSpc>
              </a:pPr>
              <a:r>
                <a:rPr lang="en-US" sz="1000" kern="1200" dirty="0">
                  <a:solidFill>
                    <a:schemeClr val="accent2">
                      <a:lumMod val="75000"/>
                    </a:schemeClr>
                  </a:solidFill>
                  <a:effectLst/>
                  <a:latin typeface="Times New Roman" panose="02020603050405020304" pitchFamily="18" charset="0"/>
                  <a:ea typeface="等线" panose="02010600030101010101" pitchFamily="2" charset="-122"/>
                </a:rPr>
                <a:t>DUT Signals </a:t>
              </a:r>
              <a:br>
                <a:rPr lang="en-US" sz="1000" kern="1200" dirty="0">
                  <a:solidFill>
                    <a:schemeClr val="accent2">
                      <a:lumMod val="75000"/>
                    </a:schemeClr>
                  </a:solidFill>
                  <a:effectLst/>
                  <a:latin typeface="Times New Roman" panose="02020603050405020304" pitchFamily="18" charset="0"/>
                  <a:ea typeface="等线" panose="02010600030101010101" pitchFamily="2" charset="-122"/>
                </a:rPr>
              </a:br>
              <a:r>
                <a:rPr lang="en-US" sz="1000" kern="1200" dirty="0">
                  <a:solidFill>
                    <a:schemeClr val="accent2">
                      <a:lumMod val="75000"/>
                    </a:schemeClr>
                  </a:solidFill>
                  <a:effectLst/>
                  <a:latin typeface="Times New Roman" panose="02020603050405020304" pitchFamily="18" charset="0"/>
                  <a:ea typeface="等线" panose="02010600030101010101" pitchFamily="2" charset="-122"/>
                </a:rPr>
                <a:t>(containing test metrics)</a:t>
              </a:r>
              <a:endParaRPr lang="en-US" sz="1100" dirty="0">
                <a:solidFill>
                  <a:schemeClr val="accent2">
                    <a:lumMod val="75000"/>
                  </a:schemeClr>
                </a:solidFill>
                <a:effectLst/>
                <a:latin typeface="Calibri" panose="020F0502020204030204" pitchFamily="34" charset="0"/>
                <a:ea typeface="等线" panose="02010600030101010101" pitchFamily="2" charset="-122"/>
              </a:endParaRPr>
            </a:p>
          </p:txBody>
        </p:sp>
        <p:sp>
          <p:nvSpPr>
            <p:cNvPr id="65" name="TextBox 21">
              <a:extLst>
                <a:ext uri="{FF2B5EF4-FFF2-40B4-BE49-F238E27FC236}">
                  <a16:creationId xmlns:a16="http://schemas.microsoft.com/office/drawing/2014/main" id="{D7BF8083-65D0-4501-A88E-E63D93F67242}"/>
                </a:ext>
              </a:extLst>
            </p:cNvPr>
            <p:cNvSpPr txBox="1"/>
            <p:nvPr/>
          </p:nvSpPr>
          <p:spPr>
            <a:xfrm>
              <a:off x="4990266" y="3038202"/>
              <a:ext cx="1416547" cy="453201"/>
            </a:xfrm>
            <a:prstGeom prst="rect">
              <a:avLst/>
            </a:prstGeom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95000"/>
                </a:lnSpc>
              </a:pPr>
              <a:r>
                <a:rPr lang="en-US" sz="1000" kern="1200" dirty="0">
                  <a:solidFill>
                    <a:schemeClr val="accent2">
                      <a:lumMod val="75000"/>
                    </a:schemeClr>
                  </a:solidFill>
                  <a:effectLst/>
                  <a:latin typeface="Times New Roman" panose="02020603050405020304" pitchFamily="18" charset="0"/>
                  <a:ea typeface="等线" panose="02010600030101010101" pitchFamily="2" charset="-122"/>
                </a:rPr>
                <a:t>Model/Functionality </a:t>
              </a:r>
              <a:br>
                <a:rPr lang="en-US" sz="1000" kern="1200" dirty="0">
                  <a:solidFill>
                    <a:schemeClr val="accent2">
                      <a:lumMod val="75000"/>
                    </a:schemeClr>
                  </a:solidFill>
                  <a:effectLst/>
                  <a:latin typeface="Times New Roman" panose="02020603050405020304" pitchFamily="18" charset="0"/>
                  <a:ea typeface="等线" panose="02010600030101010101" pitchFamily="2" charset="-122"/>
                </a:rPr>
              </a:br>
              <a:r>
                <a:rPr lang="en-US" sz="1000" kern="1200" dirty="0">
                  <a:solidFill>
                    <a:schemeClr val="accent2">
                      <a:lumMod val="75000"/>
                    </a:schemeClr>
                  </a:solidFill>
                  <a:effectLst/>
                  <a:latin typeface="Times New Roman" panose="02020603050405020304" pitchFamily="18" charset="0"/>
                  <a:ea typeface="等线" panose="02010600030101010101" pitchFamily="2" charset="-122"/>
                </a:rPr>
                <a:t>Control Command</a:t>
              </a:r>
              <a:br>
                <a:rPr lang="en-US" sz="1000" kern="1200" dirty="0">
                  <a:solidFill>
                    <a:schemeClr val="accent2">
                      <a:lumMod val="75000"/>
                    </a:schemeClr>
                  </a:solidFill>
                  <a:effectLst/>
                  <a:latin typeface="Times New Roman" panose="02020603050405020304" pitchFamily="18" charset="0"/>
                  <a:ea typeface="等线" panose="02010600030101010101" pitchFamily="2" charset="-122"/>
                </a:rPr>
              </a:br>
              <a:r>
                <a:rPr lang="en-US" sz="1000" kern="1200" dirty="0">
                  <a:solidFill>
                    <a:schemeClr val="accent2">
                      <a:lumMod val="75000"/>
                    </a:schemeClr>
                  </a:solidFill>
                  <a:effectLst/>
                  <a:highlight>
                    <a:srgbClr val="FFFF00"/>
                  </a:highlight>
                  <a:latin typeface="Times New Roman" panose="02020603050405020304" pitchFamily="18" charset="0"/>
                  <a:ea typeface="等线" panose="02010600030101010101" pitchFamily="2" charset="-122"/>
                </a:rPr>
                <a:t>Model Transfer (if any)</a:t>
              </a:r>
              <a:endParaRPr lang="en-US" sz="1100" dirty="0">
                <a:solidFill>
                  <a:schemeClr val="accent2">
                    <a:lumMod val="75000"/>
                  </a:schemeClr>
                </a:solidFill>
                <a:effectLst/>
                <a:latin typeface="Calibri" panose="020F0502020204030204" pitchFamily="34" charset="0"/>
                <a:ea typeface="等线" panose="02010600030101010101" pitchFamily="2" charset="-122"/>
              </a:endParaRPr>
            </a:p>
          </p:txBody>
        </p:sp>
        <p:sp>
          <p:nvSpPr>
            <p:cNvPr id="66" name="TextBox 21">
              <a:extLst>
                <a:ext uri="{FF2B5EF4-FFF2-40B4-BE49-F238E27FC236}">
                  <a16:creationId xmlns:a16="http://schemas.microsoft.com/office/drawing/2014/main" id="{3976D701-32D9-4F69-8F59-44171C7E9C80}"/>
                </a:ext>
              </a:extLst>
            </p:cNvPr>
            <p:cNvSpPr txBox="1"/>
            <p:nvPr/>
          </p:nvSpPr>
          <p:spPr>
            <a:xfrm>
              <a:off x="7613198" y="2314785"/>
              <a:ext cx="1605976" cy="292388"/>
            </a:xfrm>
            <a:prstGeom prst="rect">
              <a:avLst/>
            </a:prstGeom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95000"/>
                </a:lnSpc>
              </a:pPr>
              <a:r>
                <a:rPr lang="en-US" sz="1000" kern="1200" dirty="0">
                  <a:solidFill>
                    <a:schemeClr val="accent2">
                      <a:lumMod val="75000"/>
                    </a:schemeClr>
                  </a:solidFill>
                  <a:effectLst/>
                  <a:latin typeface="Times New Roman" panose="02020603050405020304" pitchFamily="18" charset="0"/>
                  <a:ea typeface="等线" panose="02010600030101010101" pitchFamily="2" charset="-122"/>
                </a:rPr>
                <a:t>Model/Functionality Control Command Feedback </a:t>
              </a:r>
              <a:r>
                <a:rPr lang="en-US" sz="1000" kern="1200" dirty="0">
                  <a:solidFill>
                    <a:schemeClr val="accent2">
                      <a:lumMod val="75000"/>
                    </a:schemeClr>
                  </a:solidFill>
                  <a:effectLst/>
                  <a:highlight>
                    <a:srgbClr val="FFFF00"/>
                  </a:highlight>
                  <a:latin typeface="Times New Roman" panose="02020603050405020304" pitchFamily="18" charset="0"/>
                  <a:ea typeface="等线" panose="02010600030101010101" pitchFamily="2" charset="-122"/>
                </a:rPr>
                <a:t>(if any)</a:t>
              </a:r>
              <a:endParaRPr lang="en-US" sz="1100" dirty="0">
                <a:solidFill>
                  <a:schemeClr val="accent2">
                    <a:lumMod val="75000"/>
                  </a:schemeClr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等线" panose="02010600030101010101" pitchFamily="2" charset="-122"/>
              </a:endParaRPr>
            </a:p>
          </p:txBody>
        </p:sp>
        <p:sp>
          <p:nvSpPr>
            <p:cNvPr id="67" name="TextBox 21">
              <a:extLst>
                <a:ext uri="{FF2B5EF4-FFF2-40B4-BE49-F238E27FC236}">
                  <a16:creationId xmlns:a16="http://schemas.microsoft.com/office/drawing/2014/main" id="{EA6B9962-3727-4441-97CC-6E6433EEA65A}"/>
                </a:ext>
              </a:extLst>
            </p:cNvPr>
            <p:cNvSpPr txBox="1"/>
            <p:nvPr/>
          </p:nvSpPr>
          <p:spPr>
            <a:xfrm>
              <a:off x="6613534" y="2817046"/>
              <a:ext cx="1605976" cy="292388"/>
            </a:xfrm>
            <a:prstGeom prst="rect">
              <a:avLst/>
            </a:prstGeom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95000"/>
                </a:lnSpc>
              </a:pPr>
              <a:r>
                <a:rPr lang="en-US" sz="1000" kern="1200" dirty="0">
                  <a:solidFill>
                    <a:schemeClr val="accent2">
                      <a:lumMod val="75000"/>
                    </a:schemeClr>
                  </a:solidFill>
                  <a:effectLst/>
                  <a:latin typeface="Times New Roman" panose="02020603050405020304" pitchFamily="18" charset="0"/>
                  <a:ea typeface="等线" panose="02010600030101010101" pitchFamily="2" charset="-122"/>
                </a:rPr>
                <a:t>Model/Functionality Monitoring Feedback </a:t>
              </a:r>
              <a:r>
                <a:rPr lang="en-US" sz="1000" kern="1200" dirty="0">
                  <a:solidFill>
                    <a:schemeClr val="accent2">
                      <a:lumMod val="75000"/>
                    </a:schemeClr>
                  </a:solidFill>
                  <a:effectLst/>
                  <a:highlight>
                    <a:srgbClr val="FFFF00"/>
                  </a:highlight>
                  <a:latin typeface="Times New Roman" panose="02020603050405020304" pitchFamily="18" charset="0"/>
                  <a:ea typeface="等线" panose="02010600030101010101" pitchFamily="2" charset="-122"/>
                </a:rPr>
                <a:t>(if any)</a:t>
              </a:r>
              <a:endParaRPr lang="en-US" sz="1100" dirty="0">
                <a:solidFill>
                  <a:schemeClr val="accent2">
                    <a:lumMod val="75000"/>
                  </a:schemeClr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等线" panose="02010600030101010101" pitchFamily="2" charset="-122"/>
              </a:endParaRPr>
            </a:p>
          </p:txBody>
        </p:sp>
        <p:sp>
          <p:nvSpPr>
            <p:cNvPr id="108" name="TextBox 21">
              <a:extLst>
                <a:ext uri="{FF2B5EF4-FFF2-40B4-BE49-F238E27FC236}">
                  <a16:creationId xmlns:a16="http://schemas.microsoft.com/office/drawing/2014/main" id="{0AD16FDC-F626-4192-9A7D-3EDB93340E65}"/>
                </a:ext>
              </a:extLst>
            </p:cNvPr>
            <p:cNvSpPr txBox="1"/>
            <p:nvPr/>
          </p:nvSpPr>
          <p:spPr>
            <a:xfrm>
              <a:off x="8258437" y="5375778"/>
              <a:ext cx="1416547" cy="146194"/>
            </a:xfrm>
            <a:prstGeom prst="rect">
              <a:avLst/>
            </a:prstGeom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95000"/>
                </a:lnSpc>
              </a:pPr>
              <a:r>
                <a:rPr lang="en-US" sz="1000" kern="1200" dirty="0">
                  <a:solidFill>
                    <a:schemeClr val="accent2">
                      <a:lumMod val="75000"/>
                    </a:schemeClr>
                  </a:solidFill>
                  <a:effectLst/>
                  <a:latin typeface="Times New Roman" panose="02020603050405020304" pitchFamily="18" charset="0"/>
                  <a:ea typeface="等线" panose="02010600030101010101" pitchFamily="2" charset="-122"/>
                </a:rPr>
                <a:t>Logic Connection</a:t>
              </a:r>
              <a:endParaRPr lang="en-US" sz="1100" dirty="0">
                <a:solidFill>
                  <a:schemeClr val="accent2">
                    <a:lumMod val="75000"/>
                  </a:schemeClr>
                </a:solidFill>
                <a:effectLst/>
                <a:latin typeface="Calibri" panose="020F0502020204030204" pitchFamily="34" charset="0"/>
                <a:ea typeface="等线" panose="02010600030101010101" pitchFamily="2" charset="-122"/>
              </a:endParaRPr>
            </a:p>
          </p:txBody>
        </p:sp>
        <p:cxnSp>
          <p:nvCxnSpPr>
            <p:cNvPr id="112" name="Straight Arrow Connector 111">
              <a:extLst>
                <a:ext uri="{FF2B5EF4-FFF2-40B4-BE49-F238E27FC236}">
                  <a16:creationId xmlns:a16="http://schemas.microsoft.com/office/drawing/2014/main" id="{E99E2EC5-6272-4961-B5AB-9D8B93B98B07}"/>
                </a:ext>
              </a:extLst>
            </p:cNvPr>
            <p:cNvCxnSpPr/>
            <p:nvPr/>
          </p:nvCxnSpPr>
          <p:spPr>
            <a:xfrm>
              <a:off x="7723922" y="5448875"/>
              <a:ext cx="667695" cy="0"/>
            </a:xfrm>
            <a:prstGeom prst="straightConnector1">
              <a:avLst/>
            </a:prstGeom>
            <a:ln>
              <a:solidFill>
                <a:schemeClr val="accent2">
                  <a:lumMod val="75000"/>
                </a:schemeClr>
              </a:solidFill>
              <a:prstDash val="dash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3" name="TextBox 21">
              <a:extLst>
                <a:ext uri="{FF2B5EF4-FFF2-40B4-BE49-F238E27FC236}">
                  <a16:creationId xmlns:a16="http://schemas.microsoft.com/office/drawing/2014/main" id="{293F223C-7225-4DCE-8472-29ABA1AC8B88}"/>
                </a:ext>
              </a:extLst>
            </p:cNvPr>
            <p:cNvSpPr txBox="1"/>
            <p:nvPr/>
          </p:nvSpPr>
          <p:spPr>
            <a:xfrm>
              <a:off x="8503813" y="5574851"/>
              <a:ext cx="1070803" cy="146194"/>
            </a:xfrm>
            <a:prstGeom prst="rect">
              <a:avLst/>
            </a:prstGeom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95000"/>
                </a:lnSpc>
              </a:pPr>
              <a:r>
                <a:rPr lang="en-US" sz="1000" kern="1200" dirty="0">
                  <a:solidFill>
                    <a:srgbClr val="44546A"/>
                  </a:solidFill>
                  <a:effectLst/>
                  <a:latin typeface="Times New Roman" panose="02020603050405020304" pitchFamily="18" charset="0"/>
                  <a:ea typeface="等线" panose="02010600030101010101" pitchFamily="2" charset="-122"/>
                </a:rPr>
                <a:t>Physical Connection</a:t>
              </a:r>
              <a:endParaRPr lang="en-US" sz="1000" dirty="0">
                <a:effectLst/>
                <a:latin typeface="Calibri" panose="020F0502020204030204" pitchFamily="34" charset="0"/>
                <a:ea typeface="等线" panose="02010600030101010101" pitchFamily="2" charset="-122"/>
              </a:endParaRPr>
            </a:p>
          </p:txBody>
        </p:sp>
        <p:sp>
          <p:nvSpPr>
            <p:cNvPr id="114" name="Rectangle 113">
              <a:extLst>
                <a:ext uri="{FF2B5EF4-FFF2-40B4-BE49-F238E27FC236}">
                  <a16:creationId xmlns:a16="http://schemas.microsoft.com/office/drawing/2014/main" id="{6902080F-EF63-4AD4-AD49-2A082128BE7E}"/>
                </a:ext>
              </a:extLst>
            </p:cNvPr>
            <p:cNvSpPr/>
            <p:nvPr/>
          </p:nvSpPr>
          <p:spPr>
            <a:xfrm>
              <a:off x="7493378" y="5276915"/>
              <a:ext cx="2181601" cy="49996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lnSpc>
                  <a:spcPct val="95000"/>
                </a:lnSpc>
              </a:pPr>
              <a:endParaRPr lang="en-US" sz="1100">
                <a:solidFill>
                  <a:schemeClr val="tx1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18" name="Arrow: Right 17">
              <a:extLst>
                <a:ext uri="{FF2B5EF4-FFF2-40B4-BE49-F238E27FC236}">
                  <a16:creationId xmlns:a16="http://schemas.microsoft.com/office/drawing/2014/main" id="{3CB04DFE-72CE-4B59-A97E-9A6EDE8C9716}"/>
                </a:ext>
              </a:extLst>
            </p:cNvPr>
            <p:cNvSpPr/>
            <p:nvPr/>
          </p:nvSpPr>
          <p:spPr>
            <a:xfrm>
              <a:off x="7705529" y="5578086"/>
              <a:ext cx="710657" cy="146191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Arrow: Right 50">
              <a:extLst>
                <a:ext uri="{FF2B5EF4-FFF2-40B4-BE49-F238E27FC236}">
                  <a16:creationId xmlns:a16="http://schemas.microsoft.com/office/drawing/2014/main" id="{2B8637A3-6C83-40EF-AD9E-1E8AD1F2315B}"/>
                </a:ext>
              </a:extLst>
            </p:cNvPr>
            <p:cNvSpPr/>
            <p:nvPr/>
          </p:nvSpPr>
          <p:spPr>
            <a:xfrm>
              <a:off x="4984754" y="4937317"/>
              <a:ext cx="624730" cy="146191"/>
            </a:xfrm>
            <a:prstGeom prst="rightArrow">
              <a:avLst>
                <a:gd name="adj1" fmla="val 31756"/>
                <a:gd name="adj2" fmla="val 98214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61B0D0BB-4014-4932-88F4-4B76D8B97AE0}"/>
                </a:ext>
              </a:extLst>
            </p:cNvPr>
            <p:cNvSpPr/>
            <p:nvPr/>
          </p:nvSpPr>
          <p:spPr>
            <a:xfrm>
              <a:off x="4796501" y="4887678"/>
              <a:ext cx="189118" cy="21579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>
                <a:lnSpc>
                  <a:spcPct val="95000"/>
                </a:lnSpc>
              </a:pPr>
              <a:r>
                <a:rPr lang="en-US" sz="700" kern="1200" dirty="0"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TX</a:t>
              </a:r>
              <a:endParaRPr lang="ko-KR" altLang="en-US" sz="7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5193F4BD-8732-4357-8E6F-583E99236DCE}"/>
                </a:ext>
              </a:extLst>
            </p:cNvPr>
            <p:cNvSpPr/>
            <p:nvPr/>
          </p:nvSpPr>
          <p:spPr>
            <a:xfrm>
              <a:off x="6663174" y="4890629"/>
              <a:ext cx="189118" cy="21579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>
                <a:lnSpc>
                  <a:spcPct val="95000"/>
                </a:lnSpc>
              </a:pPr>
              <a:r>
                <a:rPr lang="en-US" sz="700" kern="1200" dirty="0"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RX</a:t>
              </a:r>
              <a:endParaRPr lang="ko-KR" altLang="en-US" sz="7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4" name="TextBox 21">
              <a:extLst>
                <a:ext uri="{FF2B5EF4-FFF2-40B4-BE49-F238E27FC236}">
                  <a16:creationId xmlns:a16="http://schemas.microsoft.com/office/drawing/2014/main" id="{1544A43E-3EBD-49F8-9B8D-E5D5818B3680}"/>
                </a:ext>
              </a:extLst>
            </p:cNvPr>
            <p:cNvSpPr txBox="1"/>
            <p:nvPr/>
          </p:nvSpPr>
          <p:spPr>
            <a:xfrm>
              <a:off x="5472448" y="4485112"/>
              <a:ext cx="996122" cy="233910"/>
            </a:xfrm>
            <a:prstGeom prst="rect">
              <a:avLst/>
            </a:prstGeom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95000"/>
                </a:lnSpc>
              </a:pPr>
              <a:r>
                <a:rPr lang="en-US" sz="800" kern="1200" dirty="0">
                  <a:solidFill>
                    <a:srgbClr val="44546A"/>
                  </a:solidFill>
                  <a:effectLst/>
                  <a:highlight>
                    <a:srgbClr val="FFFF00"/>
                  </a:highlight>
                  <a:latin typeface="Times New Roman" panose="02020603050405020304" pitchFamily="18" charset="0"/>
                  <a:ea typeface="等线" panose="02010600030101010101" pitchFamily="2" charset="-122"/>
                </a:rPr>
                <a:t>Uplink air-interface</a:t>
              </a:r>
            </a:p>
            <a:p>
              <a:pPr algn="ctr">
                <a:lnSpc>
                  <a:spcPct val="95000"/>
                </a:lnSpc>
              </a:pPr>
              <a:r>
                <a:rPr lang="en-US" sz="800" dirty="0">
                  <a:solidFill>
                    <a:srgbClr val="44546A"/>
                  </a:solidFill>
                  <a:highlight>
                    <a:srgbClr val="FFFF00"/>
                  </a:highlight>
                  <a:latin typeface="Times New Roman" panose="02020603050405020304" pitchFamily="18" charset="0"/>
                  <a:ea typeface="等线" panose="02010600030101010101" pitchFamily="2" charset="-122"/>
                </a:rPr>
                <a:t>(</a:t>
              </a:r>
              <a:r>
                <a:rPr lang="en-US" sz="800" kern="1200" dirty="0">
                  <a:solidFill>
                    <a:srgbClr val="44546A"/>
                  </a:solidFill>
                  <a:effectLst/>
                  <a:highlight>
                    <a:srgbClr val="FFFF00"/>
                  </a:highlight>
                  <a:latin typeface="Times New Roman" panose="02020603050405020304" pitchFamily="18" charset="0"/>
                  <a:ea typeface="等线" panose="02010600030101010101" pitchFamily="2" charset="-122"/>
                </a:rPr>
                <a:t>conductive/OTA)</a:t>
              </a:r>
              <a:endParaRPr lang="en-US" sz="800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等线" panose="02010600030101010101" pitchFamily="2" charset="-122"/>
              </a:endParaRPr>
            </a:p>
          </p:txBody>
        </p:sp>
        <p:sp>
          <p:nvSpPr>
            <p:cNvPr id="56" name="Arrow: Right 55">
              <a:extLst>
                <a:ext uri="{FF2B5EF4-FFF2-40B4-BE49-F238E27FC236}">
                  <a16:creationId xmlns:a16="http://schemas.microsoft.com/office/drawing/2014/main" id="{679DF8D5-C6FC-4B2A-BE40-ED3632290FBE}"/>
                </a:ext>
              </a:extLst>
            </p:cNvPr>
            <p:cNvSpPr/>
            <p:nvPr/>
          </p:nvSpPr>
          <p:spPr>
            <a:xfrm rot="10800000">
              <a:off x="4990266" y="4386791"/>
              <a:ext cx="1669654" cy="146191"/>
            </a:xfrm>
            <a:prstGeom prst="rightArrow">
              <a:avLst>
                <a:gd name="adj1" fmla="val 31756"/>
                <a:gd name="adj2" fmla="val 98214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152E0248-E802-4387-9DEB-4478F8683BD1}"/>
                </a:ext>
              </a:extLst>
            </p:cNvPr>
            <p:cNvSpPr/>
            <p:nvPr/>
          </p:nvSpPr>
          <p:spPr>
            <a:xfrm>
              <a:off x="4796501" y="4358062"/>
              <a:ext cx="189118" cy="21579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>
                <a:lnSpc>
                  <a:spcPct val="95000"/>
                </a:lnSpc>
              </a:pPr>
              <a:r>
                <a:rPr lang="en-US" sz="700" kern="1200" dirty="0"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RX</a:t>
              </a:r>
              <a:endParaRPr lang="ko-KR" altLang="en-US" sz="7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DAF991B1-8A67-4645-884B-3960C521A8AB}"/>
                </a:ext>
              </a:extLst>
            </p:cNvPr>
            <p:cNvSpPr/>
            <p:nvPr/>
          </p:nvSpPr>
          <p:spPr>
            <a:xfrm>
              <a:off x="6657150" y="4358328"/>
              <a:ext cx="189118" cy="21579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>
                <a:lnSpc>
                  <a:spcPct val="95000"/>
                </a:lnSpc>
              </a:pPr>
              <a:r>
                <a:rPr lang="en-US" sz="700" dirty="0">
                  <a:solidFill>
                    <a:schemeClr val="tx1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T</a:t>
              </a:r>
              <a:r>
                <a:rPr lang="en-US" sz="700" kern="1200" dirty="0"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X</a:t>
              </a:r>
              <a:endParaRPr lang="ko-KR" altLang="en-US" sz="7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9DAA6E6F-FA75-4BD0-9012-AE355436BA98}"/>
                </a:ext>
              </a:extLst>
            </p:cNvPr>
            <p:cNvSpPr/>
            <p:nvPr/>
          </p:nvSpPr>
          <p:spPr>
            <a:xfrm>
              <a:off x="5615940" y="4811459"/>
              <a:ext cx="609797" cy="39394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lnSpc>
                  <a:spcPct val="95000"/>
                </a:lnSpc>
              </a:pPr>
              <a:r>
                <a:rPr lang="en-US" sz="900" dirty="0">
                  <a:solidFill>
                    <a:schemeClr val="tx1"/>
                  </a:solidFill>
                  <a:highlight>
                    <a:srgbClr val="FFFF00"/>
                  </a:highlight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Channel Emulator</a:t>
              </a:r>
              <a:endParaRPr lang="ko-KR" altLang="en-US" sz="900" dirty="0">
                <a:solidFill>
                  <a:schemeClr val="tx1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2" name="Arrow: Right 61">
              <a:extLst>
                <a:ext uri="{FF2B5EF4-FFF2-40B4-BE49-F238E27FC236}">
                  <a16:creationId xmlns:a16="http://schemas.microsoft.com/office/drawing/2014/main" id="{F8A853EE-6F84-4AA4-8816-C0C0013468AB}"/>
                </a:ext>
              </a:extLst>
            </p:cNvPr>
            <p:cNvSpPr/>
            <p:nvPr/>
          </p:nvSpPr>
          <p:spPr>
            <a:xfrm>
              <a:off x="6225738" y="4937317"/>
              <a:ext cx="428670" cy="146191"/>
            </a:xfrm>
            <a:prstGeom prst="rightArrow">
              <a:avLst>
                <a:gd name="adj1" fmla="val 31756"/>
                <a:gd name="adj2" fmla="val 98214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2" name="Connector: Elbow 21">
              <a:extLst>
                <a:ext uri="{FF2B5EF4-FFF2-40B4-BE49-F238E27FC236}">
                  <a16:creationId xmlns:a16="http://schemas.microsoft.com/office/drawing/2014/main" id="{D17BB2E2-FDB6-4F8C-A4A6-8735C454A14C}"/>
                </a:ext>
              </a:extLst>
            </p:cNvPr>
            <p:cNvCxnSpPr>
              <a:cxnSpLocks/>
              <a:stCxn id="43" idx="3"/>
            </p:cNvCxnSpPr>
            <p:nvPr/>
          </p:nvCxnSpPr>
          <p:spPr>
            <a:xfrm>
              <a:off x="4346432" y="4719023"/>
              <a:ext cx="1251664" cy="144032"/>
            </a:xfrm>
            <a:prstGeom prst="bentConnector3">
              <a:avLst>
                <a:gd name="adj1" fmla="val 75326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247742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itle 1">
            <a:extLst>
              <a:ext uri="{FF2B5EF4-FFF2-40B4-BE49-F238E27FC236}">
                <a16:creationId xmlns:a16="http://schemas.microsoft.com/office/drawing/2014/main" id="{03A53D61-EC0A-4781-9E01-906754CB9B2B}"/>
              </a:ext>
            </a:extLst>
          </p:cNvPr>
          <p:cNvSpPr txBox="1">
            <a:spLocks/>
          </p:cNvSpPr>
          <p:nvPr/>
        </p:nvSpPr>
        <p:spPr>
          <a:xfrm>
            <a:off x="838200" y="365126"/>
            <a:ext cx="10515600" cy="73170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Reference diagram for Testing 2-sided model (UE as DUT)</a:t>
            </a:r>
            <a:endParaRPr lang="en-US" sz="5400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7B48CEF-DAF2-4CB6-902B-1E06C7ECE32C}"/>
              </a:ext>
            </a:extLst>
          </p:cNvPr>
          <p:cNvGrpSpPr/>
          <p:nvPr/>
        </p:nvGrpSpPr>
        <p:grpSpPr>
          <a:xfrm>
            <a:off x="1941263" y="1979505"/>
            <a:ext cx="8282358" cy="3462095"/>
            <a:chOff x="1941263" y="1979505"/>
            <a:chExt cx="8282358" cy="3462095"/>
          </a:xfrm>
        </p:grpSpPr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BD01EB94-94CB-4C1B-8664-F8EF7B16ED0F}"/>
                </a:ext>
              </a:extLst>
            </p:cNvPr>
            <p:cNvSpPr/>
            <p:nvPr/>
          </p:nvSpPr>
          <p:spPr>
            <a:xfrm>
              <a:off x="6508464" y="2929031"/>
              <a:ext cx="3436726" cy="193950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lnSpc>
                  <a:spcPct val="95000"/>
                </a:lnSpc>
              </a:pPr>
              <a:r>
                <a:rPr lang="en-US" sz="1100">
                  <a:solidFill>
                    <a:schemeClr val="tx1"/>
                  </a:solidFill>
                  <a:ea typeface="等线" panose="02010600030101010101" pitchFamily="2" charset="-122"/>
                </a:rPr>
                <a:t> </a:t>
              </a: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9E13810C-B0FD-4370-92FB-2231065FC818}"/>
                </a:ext>
              </a:extLst>
            </p:cNvPr>
            <p:cNvSpPr/>
            <p:nvPr/>
          </p:nvSpPr>
          <p:spPr>
            <a:xfrm>
              <a:off x="7119998" y="4095748"/>
              <a:ext cx="2215297" cy="35789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5000"/>
                </a:lnSpc>
              </a:pPr>
              <a:r>
                <a:rPr lang="en-US" sz="1000" kern="1200" dirty="0"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等线" panose="02010600030101010101" pitchFamily="2" charset="-122"/>
                </a:rPr>
                <a:t>Model Inference </a:t>
              </a:r>
              <a:r>
                <a:rPr lang="en-US" sz="1000" kern="1200" dirty="0">
                  <a:solidFill>
                    <a:schemeClr val="tx1"/>
                  </a:solidFill>
                  <a:effectLst/>
                  <a:highlight>
                    <a:srgbClr val="FFFF00"/>
                  </a:highlight>
                  <a:latin typeface="Times New Roman" panose="02020603050405020304" pitchFamily="18" charset="0"/>
                  <a:ea typeface="等线" panose="02010600030101010101" pitchFamily="2" charset="-122"/>
                </a:rPr>
                <a:t>(Encoder)</a:t>
              </a:r>
              <a:endParaRPr lang="en-US" sz="1100" dirty="0">
                <a:solidFill>
                  <a:schemeClr val="tx1"/>
                </a:solidFill>
                <a:effectLst/>
                <a:highlight>
                  <a:srgbClr val="FFFF00"/>
                </a:highlight>
                <a:ea typeface="等线" panose="02010600030101010101" pitchFamily="2" charset="-122"/>
              </a:endParaRP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32BA652A-F9D1-410C-B89A-5F90DB0FF736}"/>
                </a:ext>
              </a:extLst>
            </p:cNvPr>
            <p:cNvSpPr/>
            <p:nvPr/>
          </p:nvSpPr>
          <p:spPr>
            <a:xfrm>
              <a:off x="6604988" y="3030728"/>
              <a:ext cx="1475920" cy="57385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5000"/>
                </a:lnSpc>
              </a:pPr>
              <a:r>
                <a:rPr lang="en-US" sz="1000" kern="1200" dirty="0"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等线" panose="02010600030101010101" pitchFamily="2" charset="-122"/>
                </a:rPr>
                <a:t>Model/Functionality monitoring </a:t>
              </a:r>
              <a:endParaRPr lang="en-US" sz="1100" dirty="0">
                <a:solidFill>
                  <a:schemeClr val="tx1"/>
                </a:solidFill>
                <a:effectLst/>
                <a:ea typeface="等线" panose="02010600030101010101" pitchFamily="2" charset="-122"/>
              </a:endParaRPr>
            </a:p>
          </p:txBody>
        </p:sp>
        <p:sp>
          <p:nvSpPr>
            <p:cNvPr id="50" name="TextBox 21">
              <a:extLst>
                <a:ext uri="{FF2B5EF4-FFF2-40B4-BE49-F238E27FC236}">
                  <a16:creationId xmlns:a16="http://schemas.microsoft.com/office/drawing/2014/main" id="{B15EE803-A5E9-4D02-942D-4D7D3BFDDC08}"/>
                </a:ext>
              </a:extLst>
            </p:cNvPr>
            <p:cNvSpPr txBox="1"/>
            <p:nvPr/>
          </p:nvSpPr>
          <p:spPr>
            <a:xfrm>
              <a:off x="7340978" y="3724169"/>
              <a:ext cx="605413" cy="2923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95000"/>
                </a:lnSpc>
              </a:pPr>
              <a:r>
                <a:rPr lang="en-US" sz="1000" kern="1200" dirty="0">
                  <a:effectLst/>
                  <a:latin typeface="Times New Roman" panose="02020603050405020304" pitchFamily="18" charset="0"/>
                  <a:ea typeface="等线" panose="02010600030101010101" pitchFamily="2" charset="-122"/>
                </a:rPr>
                <a:t>Inference output</a:t>
              </a:r>
              <a:endParaRPr lang="en-US" sz="1100" dirty="0">
                <a:effectLst/>
                <a:latin typeface="Calibri" panose="020F0502020204030204" pitchFamily="34" charset="0"/>
                <a:ea typeface="等线" panose="02010600030101010101" pitchFamily="2" charset="-122"/>
              </a:endParaRPr>
            </a:p>
          </p:txBody>
        </p:sp>
        <p:sp>
          <p:nvSpPr>
            <p:cNvPr id="52" name="TextBox 23">
              <a:extLst>
                <a:ext uri="{FF2B5EF4-FFF2-40B4-BE49-F238E27FC236}">
                  <a16:creationId xmlns:a16="http://schemas.microsoft.com/office/drawing/2014/main" id="{6CC0ADF4-1974-4715-83CF-1411C4523048}"/>
                </a:ext>
              </a:extLst>
            </p:cNvPr>
            <p:cNvSpPr txBox="1"/>
            <p:nvPr/>
          </p:nvSpPr>
          <p:spPr>
            <a:xfrm>
              <a:off x="8566212" y="3732532"/>
              <a:ext cx="1173212" cy="2923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95000"/>
                </a:lnSpc>
              </a:pPr>
              <a:r>
                <a:rPr lang="en-US" sz="1000" kern="1200" dirty="0">
                  <a:effectLst/>
                  <a:latin typeface="Times New Roman" panose="02020603050405020304" pitchFamily="18" charset="0"/>
                  <a:ea typeface="等线" panose="02010600030101010101" pitchFamily="2" charset="-122"/>
                </a:rPr>
                <a:t>Model/Functionality </a:t>
              </a:r>
              <a:br>
                <a:rPr lang="en-US" sz="1000" kern="1200" dirty="0">
                  <a:effectLst/>
                  <a:latin typeface="Times New Roman" panose="02020603050405020304" pitchFamily="18" charset="0"/>
                  <a:ea typeface="等线" panose="02010600030101010101" pitchFamily="2" charset="-122"/>
                </a:rPr>
              </a:br>
              <a:r>
                <a:rPr lang="en-US" sz="1000" kern="1200" dirty="0">
                  <a:effectLst/>
                  <a:latin typeface="Times New Roman" panose="02020603050405020304" pitchFamily="18" charset="0"/>
                  <a:ea typeface="等线" panose="02010600030101010101" pitchFamily="2" charset="-122"/>
                </a:rPr>
                <a:t>control</a:t>
              </a:r>
              <a:endParaRPr lang="en-US" sz="1100" dirty="0">
                <a:effectLst/>
                <a:latin typeface="Calibri" panose="020F0502020204030204" pitchFamily="34" charset="0"/>
                <a:ea typeface="等线" panose="02010600030101010101" pitchFamily="2" charset="-122"/>
              </a:endParaRPr>
            </a:p>
          </p:txBody>
        </p:sp>
        <p:cxnSp>
          <p:nvCxnSpPr>
            <p:cNvPr id="53" name="Straight Arrow Connector 52">
              <a:extLst>
                <a:ext uri="{FF2B5EF4-FFF2-40B4-BE49-F238E27FC236}">
                  <a16:creationId xmlns:a16="http://schemas.microsoft.com/office/drawing/2014/main" id="{FE760396-7036-45BF-9106-BBCEB0B6450D}"/>
                </a:ext>
              </a:extLst>
            </p:cNvPr>
            <p:cNvCxnSpPr>
              <a:cxnSpLocks/>
            </p:cNvCxnSpPr>
            <p:nvPr/>
          </p:nvCxnSpPr>
          <p:spPr>
            <a:xfrm>
              <a:off x="8529393" y="3604832"/>
              <a:ext cx="0" cy="496602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sm" len="sm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Arrow Connector 54">
              <a:extLst>
                <a:ext uri="{FF2B5EF4-FFF2-40B4-BE49-F238E27FC236}">
                  <a16:creationId xmlns:a16="http://schemas.microsoft.com/office/drawing/2014/main" id="{BC809759-B305-4136-9BD6-C1EF73E350F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319362" y="3596788"/>
              <a:ext cx="0" cy="485885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sm" len="sm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1A569606-63FE-42C0-A393-8F3522E1F7DC}"/>
                </a:ext>
              </a:extLst>
            </p:cNvPr>
            <p:cNvSpPr/>
            <p:nvPr/>
          </p:nvSpPr>
          <p:spPr>
            <a:xfrm>
              <a:off x="8273505" y="3031769"/>
              <a:ext cx="1630564" cy="57340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5000"/>
                </a:lnSpc>
              </a:pPr>
              <a:r>
                <a:rPr lang="en-US" sz="1000" kern="1200" dirty="0"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Model/Functionality select/switch/activate</a:t>
              </a:r>
              <a:br>
                <a:rPr lang="en-US" sz="1000" kern="1200" dirty="0"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</a:br>
              <a:r>
                <a:rPr lang="en-US" sz="1000" kern="1200" dirty="0"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/deactivate/fallback/</a:t>
              </a:r>
              <a:r>
                <a:rPr lang="en-US" sz="1000" kern="1200" dirty="0">
                  <a:solidFill>
                    <a:schemeClr val="tx1"/>
                  </a:solidFill>
                  <a:effectLst/>
                  <a:highlight>
                    <a:srgbClr val="FFFF00"/>
                  </a:highlight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transfer</a:t>
              </a:r>
              <a:r>
                <a:rPr lang="en-US" sz="1000" kern="1200" dirty="0"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 </a:t>
              </a:r>
              <a:endParaRPr lang="en-US" sz="1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57" name="Straight Arrow Connector 56">
              <a:extLst>
                <a:ext uri="{FF2B5EF4-FFF2-40B4-BE49-F238E27FC236}">
                  <a16:creationId xmlns:a16="http://schemas.microsoft.com/office/drawing/2014/main" id="{E3090E51-BB32-459B-918A-4E4387DD468B}"/>
                </a:ext>
              </a:extLst>
            </p:cNvPr>
            <p:cNvCxnSpPr>
              <a:cxnSpLocks/>
            </p:cNvCxnSpPr>
            <p:nvPr/>
          </p:nvCxnSpPr>
          <p:spPr>
            <a:xfrm>
              <a:off x="8080907" y="3317616"/>
              <a:ext cx="182879" cy="1021"/>
            </a:xfrm>
            <a:prstGeom prst="straightConnector1">
              <a:avLst/>
            </a:prstGeom>
            <a:ln>
              <a:solidFill>
                <a:schemeClr val="tx1"/>
              </a:solidFill>
              <a:prstDash val="solid"/>
              <a:headEnd type="none" w="sm" len="sm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TextBox 21">
              <a:extLst>
                <a:ext uri="{FF2B5EF4-FFF2-40B4-BE49-F238E27FC236}">
                  <a16:creationId xmlns:a16="http://schemas.microsoft.com/office/drawing/2014/main" id="{C248AF15-69B3-43FE-8066-A2D9B3BF33C5}"/>
                </a:ext>
              </a:extLst>
            </p:cNvPr>
            <p:cNvSpPr txBox="1"/>
            <p:nvPr/>
          </p:nvSpPr>
          <p:spPr>
            <a:xfrm>
              <a:off x="9152818" y="4699669"/>
              <a:ext cx="1070803" cy="16081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95000"/>
                </a:lnSpc>
              </a:pPr>
              <a:r>
                <a:rPr lang="en-US" sz="1100" kern="1200" dirty="0">
                  <a:effectLst/>
                  <a:latin typeface="Times New Roman" panose="02020603050405020304" pitchFamily="18" charset="0"/>
                  <a:ea typeface="等线" panose="02010600030101010101" pitchFamily="2" charset="-122"/>
                </a:rPr>
                <a:t>DUT / UE</a:t>
              </a:r>
              <a:endParaRPr lang="en-US" sz="1400" dirty="0">
                <a:effectLst/>
                <a:latin typeface="Calibri" panose="020F0502020204030204" pitchFamily="34" charset="0"/>
                <a:ea typeface="等线" panose="02010600030101010101" pitchFamily="2" charset="-122"/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CD867426-C2AE-4FC1-9562-B60025399934}"/>
                </a:ext>
              </a:extLst>
            </p:cNvPr>
            <p:cNvSpPr/>
            <p:nvPr/>
          </p:nvSpPr>
          <p:spPr>
            <a:xfrm>
              <a:off x="1941263" y="2123215"/>
              <a:ext cx="2892899" cy="326347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lnSpc>
                  <a:spcPct val="95000"/>
                </a:lnSpc>
              </a:pPr>
              <a:endParaRPr lang="en-US" sz="1100" dirty="0">
                <a:solidFill>
                  <a:schemeClr val="tx1"/>
                </a:solidFill>
                <a:effectLst/>
                <a:ea typeface="等线" panose="02010600030101010101" pitchFamily="2" charset="-122"/>
              </a:endParaRPr>
            </a:p>
          </p:txBody>
        </p:sp>
        <p:sp>
          <p:nvSpPr>
            <p:cNvPr id="60" name="TextBox 21">
              <a:extLst>
                <a:ext uri="{FF2B5EF4-FFF2-40B4-BE49-F238E27FC236}">
                  <a16:creationId xmlns:a16="http://schemas.microsoft.com/office/drawing/2014/main" id="{868212A7-5454-48FD-98FB-FB7F43B202E3}"/>
                </a:ext>
              </a:extLst>
            </p:cNvPr>
            <p:cNvSpPr txBox="1"/>
            <p:nvPr/>
          </p:nvSpPr>
          <p:spPr>
            <a:xfrm>
              <a:off x="2975789" y="5201678"/>
              <a:ext cx="2142946" cy="16081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95000"/>
                </a:lnSpc>
              </a:pPr>
              <a:r>
                <a:rPr lang="en-US" sz="1100" kern="1200" dirty="0">
                  <a:effectLst/>
                  <a:latin typeface="Times New Roman" panose="02020603050405020304" pitchFamily="18" charset="0"/>
                  <a:ea typeface="等线" panose="02010600030101010101" pitchFamily="2" charset="-122"/>
                </a:rPr>
                <a:t>Test Equipment / </a:t>
              </a:r>
              <a:r>
                <a:rPr lang="en-US" sz="1100" kern="1200" dirty="0" err="1">
                  <a:effectLst/>
                  <a:latin typeface="Times New Roman" panose="02020603050405020304" pitchFamily="18" charset="0"/>
                  <a:ea typeface="等线" panose="02010600030101010101" pitchFamily="2" charset="-122"/>
                </a:rPr>
                <a:t>gNB</a:t>
              </a:r>
              <a:r>
                <a:rPr lang="en-US" sz="1100" kern="1200" dirty="0">
                  <a:effectLst/>
                  <a:latin typeface="Times New Roman" panose="02020603050405020304" pitchFamily="18" charset="0"/>
                  <a:ea typeface="等线" panose="02010600030101010101" pitchFamily="2" charset="-122"/>
                </a:rPr>
                <a:t> emulator</a:t>
              </a:r>
              <a:endParaRPr lang="en-US" sz="1400" dirty="0">
                <a:effectLst/>
                <a:latin typeface="Calibri" panose="020F0502020204030204" pitchFamily="34" charset="0"/>
                <a:ea typeface="等线" panose="02010600030101010101" pitchFamily="2" charset="-122"/>
              </a:endParaRP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B157DF4A-568B-44E4-9F07-7B4F33AE4133}"/>
                </a:ext>
              </a:extLst>
            </p:cNvPr>
            <p:cNvSpPr/>
            <p:nvPr/>
          </p:nvSpPr>
          <p:spPr>
            <a:xfrm>
              <a:off x="3103095" y="2264671"/>
              <a:ext cx="1481071" cy="85290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5000"/>
                </a:lnSpc>
              </a:pPr>
              <a:r>
                <a:rPr lang="en-US" sz="1000" kern="1200" dirty="0">
                  <a:solidFill>
                    <a:schemeClr val="tx1"/>
                  </a:solidFill>
                  <a:effectLst/>
                  <a:highlight>
                    <a:srgbClr val="FFFF00"/>
                  </a:highlight>
                  <a:latin typeface="Times New Roman" panose="02020603050405020304" pitchFamily="18" charset="0"/>
                  <a:ea typeface="等线" panose="02010600030101010101" pitchFamily="2" charset="-122"/>
                </a:rPr>
                <a:t>AI/ML Model-</a:t>
              </a:r>
              <a:r>
                <a:rPr lang="en-US" altLang="zh-CN" sz="1000" kern="1200" dirty="0">
                  <a:solidFill>
                    <a:schemeClr val="tx1"/>
                  </a:solidFill>
                  <a:effectLst/>
                  <a:highlight>
                    <a:srgbClr val="FFFF00"/>
                  </a:highlight>
                  <a:latin typeface="Times New Roman" panose="02020603050405020304" pitchFamily="18" charset="0"/>
                  <a:ea typeface="等线" panose="02010600030101010101" pitchFamily="2" charset="-122"/>
                </a:rPr>
                <a:t>ID</a:t>
              </a:r>
              <a:r>
                <a:rPr lang="en-US" sz="1000" kern="1200" dirty="0">
                  <a:solidFill>
                    <a:schemeClr val="tx1"/>
                  </a:solidFill>
                  <a:effectLst/>
                  <a:highlight>
                    <a:srgbClr val="FFFF00"/>
                  </a:highlight>
                  <a:latin typeface="Times New Roman" panose="02020603050405020304" pitchFamily="18" charset="0"/>
                  <a:ea typeface="等线" panose="02010600030101010101" pitchFamily="2" charset="-122"/>
                </a:rPr>
                <a:t>/Functionality-based LCM control and Verification</a:t>
              </a:r>
              <a:endParaRPr lang="en-US" sz="1100" dirty="0">
                <a:solidFill>
                  <a:schemeClr val="tx1"/>
                </a:solidFill>
                <a:effectLst/>
                <a:highlight>
                  <a:srgbClr val="FFFF00"/>
                </a:highlight>
                <a:ea typeface="等线" panose="02010600030101010101" pitchFamily="2" charset="-122"/>
              </a:endParaRPr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0C16379E-C3B6-4AA6-9490-AACDB2C68850}"/>
                </a:ext>
              </a:extLst>
            </p:cNvPr>
            <p:cNvSpPr/>
            <p:nvPr/>
          </p:nvSpPr>
          <p:spPr>
            <a:xfrm>
              <a:off x="3099696" y="3272873"/>
              <a:ext cx="1486711" cy="34513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5000"/>
                </a:lnSpc>
              </a:pPr>
              <a:r>
                <a:rPr lang="en-AU" sz="1000" dirty="0">
                  <a:solidFill>
                    <a:schemeClr val="tx1"/>
                  </a:solidFill>
                  <a:highlight>
                    <a:srgbClr val="FFFF00"/>
                  </a:highlight>
                  <a:latin typeface="Times New Roman" panose="02020603050405020304" pitchFamily="18" charset="0"/>
                  <a:ea typeface="等线" panose="02010600030101010101" pitchFamily="2" charset="-122"/>
                </a:rPr>
                <a:t>Throughput Performance</a:t>
              </a:r>
              <a:br>
                <a:rPr lang="en-AU" sz="1000" dirty="0">
                  <a:solidFill>
                    <a:schemeClr val="tx1"/>
                  </a:solidFill>
                  <a:highlight>
                    <a:srgbClr val="FFFF00"/>
                  </a:highlight>
                  <a:latin typeface="Times New Roman" panose="02020603050405020304" pitchFamily="18" charset="0"/>
                  <a:ea typeface="等线" panose="02010600030101010101" pitchFamily="2" charset="-122"/>
                </a:rPr>
              </a:br>
              <a:r>
                <a:rPr lang="en-AU" sz="1000" dirty="0">
                  <a:solidFill>
                    <a:schemeClr val="tx1"/>
                  </a:solidFill>
                  <a:highlight>
                    <a:srgbClr val="FFFF00"/>
                  </a:highlight>
                  <a:latin typeface="Times New Roman" panose="02020603050405020304" pitchFamily="18" charset="0"/>
                  <a:ea typeface="等线" panose="02010600030101010101" pitchFamily="2" charset="-122"/>
                </a:rPr>
                <a:t>Verification</a:t>
              </a:r>
              <a:endParaRPr lang="en-US" sz="1100" dirty="0">
                <a:solidFill>
                  <a:schemeClr val="tx1"/>
                </a:solidFill>
                <a:effectLst/>
                <a:highlight>
                  <a:srgbClr val="FFFF00"/>
                </a:highlight>
                <a:ea typeface="等线" panose="02010600030101010101" pitchFamily="2" charset="-122"/>
              </a:endParaRP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1188DE96-23C6-4BAD-B0B6-A5AA5E848A16}"/>
                </a:ext>
              </a:extLst>
            </p:cNvPr>
            <p:cNvSpPr/>
            <p:nvPr/>
          </p:nvSpPr>
          <p:spPr>
            <a:xfrm>
              <a:off x="3099268" y="4269848"/>
              <a:ext cx="1094764" cy="61770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5000"/>
                </a:lnSpc>
              </a:pPr>
              <a:r>
                <a:rPr lang="en-US" sz="1000" kern="1200" dirty="0">
                  <a:solidFill>
                    <a:schemeClr val="tx1"/>
                  </a:solidFill>
                  <a:effectLst/>
                  <a:highlight>
                    <a:srgbClr val="FFFF00"/>
                  </a:highlight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Scenario/</a:t>
              </a:r>
              <a:br>
                <a:rPr lang="en-US" sz="1000" kern="1200" dirty="0">
                  <a:solidFill>
                    <a:schemeClr val="tx1"/>
                  </a:solidFill>
                  <a:effectLst/>
                  <a:highlight>
                    <a:srgbClr val="FFFF00"/>
                  </a:highlight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</a:br>
              <a:r>
                <a:rPr lang="en-US" sz="1000" kern="1200" dirty="0">
                  <a:solidFill>
                    <a:schemeClr val="tx1"/>
                  </a:solidFill>
                  <a:effectLst/>
                  <a:highlight>
                    <a:srgbClr val="FFFF00"/>
                  </a:highlight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Configuration/</a:t>
              </a:r>
              <a:br>
                <a:rPr lang="en-US" sz="1000" kern="1200" dirty="0">
                  <a:solidFill>
                    <a:schemeClr val="tx1"/>
                  </a:solidFill>
                  <a:effectLst/>
                  <a:highlight>
                    <a:srgbClr val="FFFF00"/>
                  </a:highlight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</a:br>
              <a:r>
                <a:rPr lang="en-US" sz="1000" kern="1200" dirty="0">
                  <a:solidFill>
                    <a:schemeClr val="tx1"/>
                  </a:solidFill>
                  <a:effectLst/>
                  <a:highlight>
                    <a:srgbClr val="FFFF00"/>
                  </a:highlight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Test Condition Generator</a:t>
              </a:r>
              <a:endParaRPr lang="ko-KR" altLang="en-US" sz="1000" dirty="0">
                <a:solidFill>
                  <a:schemeClr val="tx1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DE1CF25C-BFE9-4ACB-A2AD-679D812A11CA}"/>
                </a:ext>
              </a:extLst>
            </p:cNvPr>
            <p:cNvSpPr/>
            <p:nvPr/>
          </p:nvSpPr>
          <p:spPr>
            <a:xfrm>
              <a:off x="2039428" y="2322928"/>
              <a:ext cx="727698" cy="265759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5000"/>
                </a:lnSpc>
              </a:pPr>
              <a:r>
                <a:rPr lang="en-US" sz="1000" kern="1200" dirty="0"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等线" panose="02010600030101010101" pitchFamily="2" charset="-122"/>
                </a:rPr>
                <a:t>Test Controller</a:t>
              </a:r>
              <a:endParaRPr lang="en-US" sz="1100" dirty="0">
                <a:solidFill>
                  <a:schemeClr val="tx1"/>
                </a:solidFill>
                <a:effectLst/>
                <a:ea typeface="等线" panose="02010600030101010101" pitchFamily="2" charset="-122"/>
              </a:endParaRPr>
            </a:p>
          </p:txBody>
        </p:sp>
        <p:sp>
          <p:nvSpPr>
            <p:cNvPr id="65" name="TextBox 21">
              <a:extLst>
                <a:ext uri="{FF2B5EF4-FFF2-40B4-BE49-F238E27FC236}">
                  <a16:creationId xmlns:a16="http://schemas.microsoft.com/office/drawing/2014/main" id="{87D95F9D-F22D-4D70-ACEF-E6FF8A89D863}"/>
                </a:ext>
              </a:extLst>
            </p:cNvPr>
            <p:cNvSpPr txBox="1"/>
            <p:nvPr/>
          </p:nvSpPr>
          <p:spPr>
            <a:xfrm>
              <a:off x="5226622" y="4879932"/>
              <a:ext cx="996122" cy="233910"/>
            </a:xfrm>
            <a:prstGeom prst="rect">
              <a:avLst/>
            </a:prstGeom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95000"/>
                </a:lnSpc>
              </a:pPr>
              <a:r>
                <a:rPr lang="en-US" sz="800" kern="1200" dirty="0">
                  <a:solidFill>
                    <a:srgbClr val="44546A"/>
                  </a:solidFill>
                  <a:effectLst/>
                  <a:highlight>
                    <a:srgbClr val="FFFF00"/>
                  </a:highlight>
                  <a:latin typeface="Times New Roman" panose="02020603050405020304" pitchFamily="18" charset="0"/>
                  <a:ea typeface="等线" panose="02010600030101010101" pitchFamily="2" charset="-122"/>
                </a:rPr>
                <a:t>Downlink air-interface</a:t>
              </a:r>
            </a:p>
            <a:p>
              <a:pPr algn="ctr">
                <a:lnSpc>
                  <a:spcPct val="95000"/>
                </a:lnSpc>
              </a:pPr>
              <a:r>
                <a:rPr lang="en-US" sz="800" dirty="0">
                  <a:solidFill>
                    <a:srgbClr val="44546A"/>
                  </a:solidFill>
                  <a:highlight>
                    <a:srgbClr val="FFFF00"/>
                  </a:highlight>
                  <a:latin typeface="Times New Roman" panose="02020603050405020304" pitchFamily="18" charset="0"/>
                  <a:ea typeface="等线" panose="02010600030101010101" pitchFamily="2" charset="-122"/>
                </a:rPr>
                <a:t>(</a:t>
              </a:r>
              <a:r>
                <a:rPr lang="en-US" sz="800" kern="1200" dirty="0">
                  <a:solidFill>
                    <a:srgbClr val="44546A"/>
                  </a:solidFill>
                  <a:effectLst/>
                  <a:highlight>
                    <a:srgbClr val="FFFF00"/>
                  </a:highlight>
                  <a:latin typeface="Times New Roman" panose="02020603050405020304" pitchFamily="18" charset="0"/>
                  <a:ea typeface="等线" panose="02010600030101010101" pitchFamily="2" charset="-122"/>
                </a:rPr>
                <a:t>conductive/OTA)</a:t>
              </a:r>
              <a:endParaRPr lang="en-US" sz="800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等线" panose="02010600030101010101" pitchFamily="2" charset="-122"/>
              </a:endParaRPr>
            </a:p>
          </p:txBody>
        </p: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AD049896-A5A5-4071-BA5B-8FD6BFE6FA76}"/>
                </a:ext>
              </a:extLst>
            </p:cNvPr>
            <p:cNvCxnSpPr>
              <a:cxnSpLocks/>
            </p:cNvCxnSpPr>
            <p:nvPr/>
          </p:nvCxnSpPr>
          <p:spPr>
            <a:xfrm>
              <a:off x="6264771" y="2043959"/>
              <a:ext cx="0" cy="3360420"/>
            </a:xfrm>
            <a:prstGeom prst="line">
              <a:avLst/>
            </a:prstGeom>
            <a:ln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Arrow Connector 66">
              <a:extLst>
                <a:ext uri="{FF2B5EF4-FFF2-40B4-BE49-F238E27FC236}">
                  <a16:creationId xmlns:a16="http://schemas.microsoft.com/office/drawing/2014/main" id="{D330C71B-96C7-44EA-BDD9-B8E4FE2C9DC1}"/>
                </a:ext>
              </a:extLst>
            </p:cNvPr>
            <p:cNvCxnSpPr>
              <a:cxnSpLocks/>
            </p:cNvCxnSpPr>
            <p:nvPr/>
          </p:nvCxnSpPr>
          <p:spPr>
            <a:xfrm>
              <a:off x="2770953" y="2698043"/>
              <a:ext cx="328315" cy="1"/>
            </a:xfrm>
            <a:prstGeom prst="straightConnector1">
              <a:avLst/>
            </a:prstGeom>
            <a:ln>
              <a:solidFill>
                <a:schemeClr val="tx1"/>
              </a:solidFill>
              <a:prstDash val="solid"/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Arrow Connector 67">
              <a:extLst>
                <a:ext uri="{FF2B5EF4-FFF2-40B4-BE49-F238E27FC236}">
                  <a16:creationId xmlns:a16="http://schemas.microsoft.com/office/drawing/2014/main" id="{5A65E9D1-6A2F-4383-9A6B-2EC423AF2F56}"/>
                </a:ext>
              </a:extLst>
            </p:cNvPr>
            <p:cNvCxnSpPr>
              <a:cxnSpLocks/>
            </p:cNvCxnSpPr>
            <p:nvPr/>
          </p:nvCxnSpPr>
          <p:spPr>
            <a:xfrm>
              <a:off x="2765330" y="4644392"/>
              <a:ext cx="328315" cy="1"/>
            </a:xfrm>
            <a:prstGeom prst="straightConnector1">
              <a:avLst/>
            </a:prstGeom>
            <a:ln>
              <a:solidFill>
                <a:schemeClr val="tx1"/>
              </a:solidFill>
              <a:prstDash val="solid"/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Arrow Connector 68">
              <a:extLst>
                <a:ext uri="{FF2B5EF4-FFF2-40B4-BE49-F238E27FC236}">
                  <a16:creationId xmlns:a16="http://schemas.microsoft.com/office/drawing/2014/main" id="{157672E8-66FD-484E-95AF-86A890AF34C7}"/>
                </a:ext>
              </a:extLst>
            </p:cNvPr>
            <p:cNvCxnSpPr>
              <a:cxnSpLocks/>
            </p:cNvCxnSpPr>
            <p:nvPr/>
          </p:nvCxnSpPr>
          <p:spPr>
            <a:xfrm>
              <a:off x="2771382" y="3444238"/>
              <a:ext cx="328315" cy="1"/>
            </a:xfrm>
            <a:prstGeom prst="straightConnector1">
              <a:avLst/>
            </a:prstGeom>
            <a:ln>
              <a:solidFill>
                <a:schemeClr val="tx1"/>
              </a:solidFill>
              <a:prstDash val="solid"/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or: Elbow 72">
              <a:extLst>
                <a:ext uri="{FF2B5EF4-FFF2-40B4-BE49-F238E27FC236}">
                  <a16:creationId xmlns:a16="http://schemas.microsoft.com/office/drawing/2014/main" id="{6F34DE60-7185-4E08-B50D-CDF558CF737A}"/>
                </a:ext>
              </a:extLst>
            </p:cNvPr>
            <p:cNvCxnSpPr>
              <a:cxnSpLocks/>
              <a:endCxn id="62" idx="3"/>
            </p:cNvCxnSpPr>
            <p:nvPr/>
          </p:nvCxnSpPr>
          <p:spPr>
            <a:xfrm rot="10800000">
              <a:off x="4586407" y="3445442"/>
              <a:ext cx="1918796" cy="1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accent2">
                  <a:lumMod val="75000"/>
                </a:schemeClr>
              </a:solidFill>
              <a:prstDash val="dash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or: Elbow 73">
              <a:extLst>
                <a:ext uri="{FF2B5EF4-FFF2-40B4-BE49-F238E27FC236}">
                  <a16:creationId xmlns:a16="http://schemas.microsoft.com/office/drawing/2014/main" id="{90784498-6E6B-4AD9-8A5B-D4987029A64A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4584168" y="2852806"/>
              <a:ext cx="4133113" cy="173769"/>
            </a:xfrm>
            <a:prstGeom prst="bentConnector3">
              <a:avLst>
                <a:gd name="adj1" fmla="val 0"/>
              </a:avLst>
            </a:prstGeom>
            <a:ln>
              <a:solidFill>
                <a:schemeClr val="accent2">
                  <a:lumMod val="75000"/>
                </a:schemeClr>
              </a:solidFill>
              <a:prstDash val="dash"/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or: Elbow 74">
              <a:extLst>
                <a:ext uri="{FF2B5EF4-FFF2-40B4-BE49-F238E27FC236}">
                  <a16:creationId xmlns:a16="http://schemas.microsoft.com/office/drawing/2014/main" id="{31D5894D-5576-4D7A-B8A9-750EC1019375}"/>
                </a:ext>
              </a:extLst>
            </p:cNvPr>
            <p:cNvCxnSpPr>
              <a:cxnSpLocks/>
              <a:stCxn id="49" idx="0"/>
            </p:cNvCxnSpPr>
            <p:nvPr/>
          </p:nvCxnSpPr>
          <p:spPr>
            <a:xfrm rot="16200000" flipV="1">
              <a:off x="5649228" y="1337008"/>
              <a:ext cx="618730" cy="2768710"/>
            </a:xfrm>
            <a:prstGeom prst="bentConnector2">
              <a:avLst/>
            </a:prstGeom>
            <a:ln>
              <a:solidFill>
                <a:schemeClr val="accent2">
                  <a:lumMod val="75000"/>
                </a:schemeClr>
              </a:solidFill>
              <a:prstDash val="dash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nector: Elbow 75">
              <a:extLst>
                <a:ext uri="{FF2B5EF4-FFF2-40B4-BE49-F238E27FC236}">
                  <a16:creationId xmlns:a16="http://schemas.microsoft.com/office/drawing/2014/main" id="{111CFF39-EC15-439A-AD58-E11D10F96FA3}"/>
                </a:ext>
              </a:extLst>
            </p:cNvPr>
            <p:cNvCxnSpPr>
              <a:cxnSpLocks/>
              <a:stCxn id="56" idx="0"/>
            </p:cNvCxnSpPr>
            <p:nvPr/>
          </p:nvCxnSpPr>
          <p:spPr>
            <a:xfrm rot="16200000" flipV="1">
              <a:off x="6460866" y="403848"/>
              <a:ext cx="731702" cy="4524140"/>
            </a:xfrm>
            <a:prstGeom prst="bentConnector2">
              <a:avLst/>
            </a:prstGeom>
            <a:ln>
              <a:solidFill>
                <a:schemeClr val="accent2">
                  <a:lumMod val="75000"/>
                </a:schemeClr>
              </a:solidFill>
              <a:prstDash val="dash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TextBox 21">
              <a:extLst>
                <a:ext uri="{FF2B5EF4-FFF2-40B4-BE49-F238E27FC236}">
                  <a16:creationId xmlns:a16="http://schemas.microsoft.com/office/drawing/2014/main" id="{4ECA7F6C-5667-484F-A6CD-FEAE529E4709}"/>
                </a:ext>
              </a:extLst>
            </p:cNvPr>
            <p:cNvSpPr txBox="1"/>
            <p:nvPr/>
          </p:nvSpPr>
          <p:spPr>
            <a:xfrm>
              <a:off x="4831254" y="3306006"/>
              <a:ext cx="1416547" cy="292388"/>
            </a:xfrm>
            <a:prstGeom prst="rect">
              <a:avLst/>
            </a:prstGeom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95000"/>
                </a:lnSpc>
              </a:pPr>
              <a:r>
                <a:rPr lang="en-US" sz="1000" kern="1200" dirty="0">
                  <a:solidFill>
                    <a:schemeClr val="accent2">
                      <a:lumMod val="75000"/>
                    </a:schemeClr>
                  </a:solidFill>
                  <a:effectLst/>
                  <a:latin typeface="Times New Roman" panose="02020603050405020304" pitchFamily="18" charset="0"/>
                  <a:ea typeface="等线" panose="02010600030101010101" pitchFamily="2" charset="-122"/>
                </a:rPr>
                <a:t>DUT Signals </a:t>
              </a:r>
              <a:br>
                <a:rPr lang="en-US" sz="1000" kern="1200" dirty="0">
                  <a:solidFill>
                    <a:schemeClr val="accent2">
                      <a:lumMod val="75000"/>
                    </a:schemeClr>
                  </a:solidFill>
                  <a:effectLst/>
                  <a:latin typeface="Times New Roman" panose="02020603050405020304" pitchFamily="18" charset="0"/>
                  <a:ea typeface="等线" panose="02010600030101010101" pitchFamily="2" charset="-122"/>
                </a:rPr>
              </a:br>
              <a:r>
                <a:rPr lang="en-US" sz="1000" kern="1200" dirty="0">
                  <a:solidFill>
                    <a:schemeClr val="accent2">
                      <a:lumMod val="75000"/>
                    </a:schemeClr>
                  </a:solidFill>
                  <a:effectLst/>
                  <a:latin typeface="Times New Roman" panose="02020603050405020304" pitchFamily="18" charset="0"/>
                  <a:ea typeface="等线" panose="02010600030101010101" pitchFamily="2" charset="-122"/>
                </a:rPr>
                <a:t>(containing test metrics)</a:t>
              </a:r>
              <a:endParaRPr lang="en-US" sz="1100" dirty="0">
                <a:solidFill>
                  <a:schemeClr val="accent2">
                    <a:lumMod val="75000"/>
                  </a:schemeClr>
                </a:solidFill>
                <a:effectLst/>
                <a:latin typeface="Calibri" panose="020F0502020204030204" pitchFamily="34" charset="0"/>
                <a:ea typeface="等线" panose="02010600030101010101" pitchFamily="2" charset="-122"/>
              </a:endParaRPr>
            </a:p>
          </p:txBody>
        </p:sp>
        <p:sp>
          <p:nvSpPr>
            <p:cNvPr id="78" name="TextBox 21">
              <a:extLst>
                <a:ext uri="{FF2B5EF4-FFF2-40B4-BE49-F238E27FC236}">
                  <a16:creationId xmlns:a16="http://schemas.microsoft.com/office/drawing/2014/main" id="{9F9E9383-CAEE-480F-94BF-265926806802}"/>
                </a:ext>
              </a:extLst>
            </p:cNvPr>
            <p:cNvSpPr txBox="1"/>
            <p:nvPr/>
          </p:nvSpPr>
          <p:spPr>
            <a:xfrm>
              <a:off x="4837866" y="2702922"/>
              <a:ext cx="1416547" cy="453201"/>
            </a:xfrm>
            <a:prstGeom prst="rect">
              <a:avLst/>
            </a:prstGeom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95000"/>
                </a:lnSpc>
              </a:pPr>
              <a:r>
                <a:rPr lang="en-US" sz="1000" kern="1200" dirty="0">
                  <a:solidFill>
                    <a:schemeClr val="accent2">
                      <a:lumMod val="75000"/>
                    </a:schemeClr>
                  </a:solidFill>
                  <a:effectLst/>
                  <a:latin typeface="Times New Roman" panose="02020603050405020304" pitchFamily="18" charset="0"/>
                  <a:ea typeface="等线" panose="02010600030101010101" pitchFamily="2" charset="-122"/>
                </a:rPr>
                <a:t>Model/Functionality </a:t>
              </a:r>
              <a:br>
                <a:rPr lang="en-US" sz="1000" kern="1200" dirty="0">
                  <a:solidFill>
                    <a:schemeClr val="accent2">
                      <a:lumMod val="75000"/>
                    </a:schemeClr>
                  </a:solidFill>
                  <a:effectLst/>
                  <a:latin typeface="Times New Roman" panose="02020603050405020304" pitchFamily="18" charset="0"/>
                  <a:ea typeface="等线" panose="02010600030101010101" pitchFamily="2" charset="-122"/>
                </a:rPr>
              </a:br>
              <a:r>
                <a:rPr lang="en-US" sz="1000" kern="1200" dirty="0">
                  <a:solidFill>
                    <a:schemeClr val="accent2">
                      <a:lumMod val="75000"/>
                    </a:schemeClr>
                  </a:solidFill>
                  <a:effectLst/>
                  <a:latin typeface="Times New Roman" panose="02020603050405020304" pitchFamily="18" charset="0"/>
                  <a:ea typeface="等线" panose="02010600030101010101" pitchFamily="2" charset="-122"/>
                </a:rPr>
                <a:t>Control Command</a:t>
              </a:r>
              <a:br>
                <a:rPr lang="en-US" sz="1000" kern="1200" dirty="0">
                  <a:solidFill>
                    <a:schemeClr val="accent2">
                      <a:lumMod val="75000"/>
                    </a:schemeClr>
                  </a:solidFill>
                  <a:effectLst/>
                  <a:latin typeface="Times New Roman" panose="02020603050405020304" pitchFamily="18" charset="0"/>
                  <a:ea typeface="等线" panose="02010600030101010101" pitchFamily="2" charset="-122"/>
                </a:rPr>
              </a:br>
              <a:r>
                <a:rPr lang="en-US" sz="1000" kern="1200" dirty="0">
                  <a:solidFill>
                    <a:schemeClr val="accent2">
                      <a:lumMod val="75000"/>
                    </a:schemeClr>
                  </a:solidFill>
                  <a:effectLst/>
                  <a:highlight>
                    <a:srgbClr val="FFFF00"/>
                  </a:highlight>
                  <a:latin typeface="Times New Roman" panose="02020603050405020304" pitchFamily="18" charset="0"/>
                  <a:ea typeface="等线" panose="02010600030101010101" pitchFamily="2" charset="-122"/>
                </a:rPr>
                <a:t>Model Transfer (if any)</a:t>
              </a:r>
              <a:endParaRPr lang="en-US" sz="1100" dirty="0">
                <a:solidFill>
                  <a:schemeClr val="accent2">
                    <a:lumMod val="75000"/>
                  </a:schemeClr>
                </a:solidFill>
                <a:effectLst/>
                <a:latin typeface="Calibri" panose="020F0502020204030204" pitchFamily="34" charset="0"/>
                <a:ea typeface="等线" panose="02010600030101010101" pitchFamily="2" charset="-122"/>
              </a:endParaRPr>
            </a:p>
          </p:txBody>
        </p:sp>
        <p:sp>
          <p:nvSpPr>
            <p:cNvPr id="79" name="TextBox 21">
              <a:extLst>
                <a:ext uri="{FF2B5EF4-FFF2-40B4-BE49-F238E27FC236}">
                  <a16:creationId xmlns:a16="http://schemas.microsoft.com/office/drawing/2014/main" id="{534113FE-88C8-4C74-B37E-AAADCFA2ADEF}"/>
                </a:ext>
              </a:extLst>
            </p:cNvPr>
            <p:cNvSpPr txBox="1"/>
            <p:nvPr/>
          </p:nvSpPr>
          <p:spPr>
            <a:xfrm>
              <a:off x="7460798" y="1979505"/>
              <a:ext cx="1605976" cy="292388"/>
            </a:xfrm>
            <a:prstGeom prst="rect">
              <a:avLst/>
            </a:prstGeom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95000"/>
                </a:lnSpc>
              </a:pPr>
              <a:r>
                <a:rPr lang="en-US" sz="1000" kern="1200" dirty="0">
                  <a:solidFill>
                    <a:schemeClr val="accent2">
                      <a:lumMod val="75000"/>
                    </a:schemeClr>
                  </a:solidFill>
                  <a:effectLst/>
                  <a:latin typeface="Times New Roman" panose="02020603050405020304" pitchFamily="18" charset="0"/>
                  <a:ea typeface="等线" panose="02010600030101010101" pitchFamily="2" charset="-122"/>
                </a:rPr>
                <a:t>Model/Functionality Control Command Feedback </a:t>
              </a:r>
              <a:r>
                <a:rPr lang="en-US" sz="1000" kern="1200" dirty="0">
                  <a:solidFill>
                    <a:schemeClr val="accent2">
                      <a:lumMod val="75000"/>
                    </a:schemeClr>
                  </a:solidFill>
                  <a:effectLst/>
                  <a:highlight>
                    <a:srgbClr val="FFFF00"/>
                  </a:highlight>
                  <a:latin typeface="Times New Roman" panose="02020603050405020304" pitchFamily="18" charset="0"/>
                  <a:ea typeface="等线" panose="02010600030101010101" pitchFamily="2" charset="-122"/>
                </a:rPr>
                <a:t>(if any)</a:t>
              </a:r>
              <a:endParaRPr lang="en-US" sz="1100" dirty="0">
                <a:solidFill>
                  <a:schemeClr val="accent2">
                    <a:lumMod val="75000"/>
                  </a:schemeClr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等线" panose="02010600030101010101" pitchFamily="2" charset="-122"/>
              </a:endParaRPr>
            </a:p>
          </p:txBody>
        </p:sp>
        <p:sp>
          <p:nvSpPr>
            <p:cNvPr id="80" name="TextBox 21">
              <a:extLst>
                <a:ext uri="{FF2B5EF4-FFF2-40B4-BE49-F238E27FC236}">
                  <a16:creationId xmlns:a16="http://schemas.microsoft.com/office/drawing/2014/main" id="{42C21F04-3BCA-4721-8313-26F6B43426D1}"/>
                </a:ext>
              </a:extLst>
            </p:cNvPr>
            <p:cNvSpPr txBox="1"/>
            <p:nvPr/>
          </p:nvSpPr>
          <p:spPr>
            <a:xfrm>
              <a:off x="6461134" y="2481766"/>
              <a:ext cx="1605976" cy="292388"/>
            </a:xfrm>
            <a:prstGeom prst="rect">
              <a:avLst/>
            </a:prstGeom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95000"/>
                </a:lnSpc>
              </a:pPr>
              <a:r>
                <a:rPr lang="en-US" sz="1000" kern="1200" dirty="0">
                  <a:solidFill>
                    <a:schemeClr val="accent2">
                      <a:lumMod val="75000"/>
                    </a:schemeClr>
                  </a:solidFill>
                  <a:effectLst/>
                  <a:latin typeface="Times New Roman" panose="02020603050405020304" pitchFamily="18" charset="0"/>
                  <a:ea typeface="等线" panose="02010600030101010101" pitchFamily="2" charset="-122"/>
                </a:rPr>
                <a:t>Model/Functionality Monitoring Feedback </a:t>
              </a:r>
              <a:r>
                <a:rPr lang="en-US" sz="1000" kern="1200" dirty="0">
                  <a:solidFill>
                    <a:schemeClr val="accent2">
                      <a:lumMod val="75000"/>
                    </a:schemeClr>
                  </a:solidFill>
                  <a:effectLst/>
                  <a:highlight>
                    <a:srgbClr val="FFFF00"/>
                  </a:highlight>
                  <a:latin typeface="Times New Roman" panose="02020603050405020304" pitchFamily="18" charset="0"/>
                  <a:ea typeface="等线" panose="02010600030101010101" pitchFamily="2" charset="-122"/>
                </a:rPr>
                <a:t>(if any)</a:t>
              </a:r>
              <a:endParaRPr lang="en-US" sz="1100" dirty="0">
                <a:solidFill>
                  <a:schemeClr val="accent2">
                    <a:lumMod val="75000"/>
                  </a:schemeClr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等线" panose="02010600030101010101" pitchFamily="2" charset="-122"/>
              </a:endParaRPr>
            </a:p>
          </p:txBody>
        </p:sp>
        <p:sp>
          <p:nvSpPr>
            <p:cNvPr id="81" name="TextBox 21">
              <a:extLst>
                <a:ext uri="{FF2B5EF4-FFF2-40B4-BE49-F238E27FC236}">
                  <a16:creationId xmlns:a16="http://schemas.microsoft.com/office/drawing/2014/main" id="{1F428CC0-2146-42A0-B93E-847493D4D020}"/>
                </a:ext>
              </a:extLst>
            </p:cNvPr>
            <p:cNvSpPr txBox="1"/>
            <p:nvPr/>
          </p:nvSpPr>
          <p:spPr>
            <a:xfrm>
              <a:off x="8106037" y="5040498"/>
              <a:ext cx="1416547" cy="146194"/>
            </a:xfrm>
            <a:prstGeom prst="rect">
              <a:avLst/>
            </a:prstGeom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95000"/>
                </a:lnSpc>
              </a:pPr>
              <a:r>
                <a:rPr lang="en-US" sz="1000" kern="1200" dirty="0">
                  <a:solidFill>
                    <a:schemeClr val="accent2">
                      <a:lumMod val="75000"/>
                    </a:schemeClr>
                  </a:solidFill>
                  <a:effectLst/>
                  <a:latin typeface="Times New Roman" panose="02020603050405020304" pitchFamily="18" charset="0"/>
                  <a:ea typeface="等线" panose="02010600030101010101" pitchFamily="2" charset="-122"/>
                </a:rPr>
                <a:t>Logic Connection</a:t>
              </a:r>
              <a:endParaRPr lang="en-US" sz="1100" dirty="0">
                <a:solidFill>
                  <a:schemeClr val="accent2">
                    <a:lumMod val="75000"/>
                  </a:schemeClr>
                </a:solidFill>
                <a:effectLst/>
                <a:latin typeface="Calibri" panose="020F0502020204030204" pitchFamily="34" charset="0"/>
                <a:ea typeface="等线" panose="02010600030101010101" pitchFamily="2" charset="-122"/>
              </a:endParaRPr>
            </a:p>
          </p:txBody>
        </p:sp>
        <p:cxnSp>
          <p:nvCxnSpPr>
            <p:cNvPr id="82" name="Straight Arrow Connector 81">
              <a:extLst>
                <a:ext uri="{FF2B5EF4-FFF2-40B4-BE49-F238E27FC236}">
                  <a16:creationId xmlns:a16="http://schemas.microsoft.com/office/drawing/2014/main" id="{0ABCE1FA-A7E5-4C8F-ADB8-2E6F18E0B3B1}"/>
                </a:ext>
              </a:extLst>
            </p:cNvPr>
            <p:cNvCxnSpPr/>
            <p:nvPr/>
          </p:nvCxnSpPr>
          <p:spPr>
            <a:xfrm>
              <a:off x="7571522" y="5113595"/>
              <a:ext cx="667695" cy="0"/>
            </a:xfrm>
            <a:prstGeom prst="straightConnector1">
              <a:avLst/>
            </a:prstGeom>
            <a:ln>
              <a:solidFill>
                <a:schemeClr val="accent2">
                  <a:lumMod val="75000"/>
                </a:schemeClr>
              </a:solidFill>
              <a:prstDash val="dash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TextBox 21">
              <a:extLst>
                <a:ext uri="{FF2B5EF4-FFF2-40B4-BE49-F238E27FC236}">
                  <a16:creationId xmlns:a16="http://schemas.microsoft.com/office/drawing/2014/main" id="{99350040-40CE-414B-8731-F444F4D448CE}"/>
                </a:ext>
              </a:extLst>
            </p:cNvPr>
            <p:cNvSpPr txBox="1"/>
            <p:nvPr/>
          </p:nvSpPr>
          <p:spPr>
            <a:xfrm>
              <a:off x="8351413" y="5239571"/>
              <a:ext cx="1070803" cy="146194"/>
            </a:xfrm>
            <a:prstGeom prst="rect">
              <a:avLst/>
            </a:prstGeom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95000"/>
                </a:lnSpc>
              </a:pPr>
              <a:r>
                <a:rPr lang="en-US" sz="1000" kern="1200" dirty="0">
                  <a:solidFill>
                    <a:srgbClr val="44546A"/>
                  </a:solidFill>
                  <a:effectLst/>
                  <a:latin typeface="Times New Roman" panose="02020603050405020304" pitchFamily="18" charset="0"/>
                  <a:ea typeface="等线" panose="02010600030101010101" pitchFamily="2" charset="-122"/>
                </a:rPr>
                <a:t>Physical Connection</a:t>
              </a:r>
              <a:endParaRPr lang="en-US" sz="1000" dirty="0">
                <a:effectLst/>
                <a:latin typeface="Calibri" panose="020F0502020204030204" pitchFamily="34" charset="0"/>
                <a:ea typeface="等线" panose="02010600030101010101" pitchFamily="2" charset="-122"/>
              </a:endParaRPr>
            </a:p>
          </p:txBody>
        </p:sp>
        <p:sp>
          <p:nvSpPr>
            <p:cNvPr id="84" name="Rectangle 83">
              <a:extLst>
                <a:ext uri="{FF2B5EF4-FFF2-40B4-BE49-F238E27FC236}">
                  <a16:creationId xmlns:a16="http://schemas.microsoft.com/office/drawing/2014/main" id="{4EAC619C-81A1-407A-98BC-E6E630EC9F35}"/>
                </a:ext>
              </a:extLst>
            </p:cNvPr>
            <p:cNvSpPr/>
            <p:nvPr/>
          </p:nvSpPr>
          <p:spPr>
            <a:xfrm>
              <a:off x="7340978" y="4941635"/>
              <a:ext cx="2181601" cy="49996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lnSpc>
                  <a:spcPct val="95000"/>
                </a:lnSpc>
              </a:pPr>
              <a:endParaRPr lang="en-US" sz="1100">
                <a:solidFill>
                  <a:schemeClr val="tx1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85" name="Arrow: Right 84">
              <a:extLst>
                <a:ext uri="{FF2B5EF4-FFF2-40B4-BE49-F238E27FC236}">
                  <a16:creationId xmlns:a16="http://schemas.microsoft.com/office/drawing/2014/main" id="{98F07381-2C2E-4DC5-872F-9DB9CF0AC30F}"/>
                </a:ext>
              </a:extLst>
            </p:cNvPr>
            <p:cNvSpPr/>
            <p:nvPr/>
          </p:nvSpPr>
          <p:spPr>
            <a:xfrm>
              <a:off x="7553129" y="5242806"/>
              <a:ext cx="710657" cy="146191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Arrow: Right 85">
              <a:extLst>
                <a:ext uri="{FF2B5EF4-FFF2-40B4-BE49-F238E27FC236}">
                  <a16:creationId xmlns:a16="http://schemas.microsoft.com/office/drawing/2014/main" id="{5674440E-BE03-4899-A133-E0F66E68CF9C}"/>
                </a:ext>
              </a:extLst>
            </p:cNvPr>
            <p:cNvSpPr/>
            <p:nvPr/>
          </p:nvSpPr>
          <p:spPr>
            <a:xfrm>
              <a:off x="4832354" y="4602037"/>
              <a:ext cx="624730" cy="146191"/>
            </a:xfrm>
            <a:prstGeom prst="rightArrow">
              <a:avLst>
                <a:gd name="adj1" fmla="val 31756"/>
                <a:gd name="adj2" fmla="val 98214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id="{ADA74287-1543-4DF8-9252-F55CA43F93DE}"/>
                </a:ext>
              </a:extLst>
            </p:cNvPr>
            <p:cNvSpPr/>
            <p:nvPr/>
          </p:nvSpPr>
          <p:spPr>
            <a:xfrm>
              <a:off x="4644101" y="4552398"/>
              <a:ext cx="189118" cy="21579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>
                <a:lnSpc>
                  <a:spcPct val="95000"/>
                </a:lnSpc>
              </a:pPr>
              <a:r>
                <a:rPr lang="en-US" sz="700" kern="1200" dirty="0"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TX</a:t>
              </a:r>
              <a:endParaRPr lang="ko-KR" altLang="en-US" sz="7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E861C1C2-852B-408E-95F3-2D75B603240F}"/>
                </a:ext>
              </a:extLst>
            </p:cNvPr>
            <p:cNvSpPr/>
            <p:nvPr/>
          </p:nvSpPr>
          <p:spPr>
            <a:xfrm>
              <a:off x="6510774" y="4555349"/>
              <a:ext cx="189118" cy="21579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>
                <a:lnSpc>
                  <a:spcPct val="95000"/>
                </a:lnSpc>
              </a:pPr>
              <a:r>
                <a:rPr lang="en-US" sz="700" kern="1200" dirty="0"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RX</a:t>
              </a:r>
              <a:endParaRPr lang="ko-KR" altLang="en-US" sz="7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9" name="TextBox 21">
              <a:extLst>
                <a:ext uri="{FF2B5EF4-FFF2-40B4-BE49-F238E27FC236}">
                  <a16:creationId xmlns:a16="http://schemas.microsoft.com/office/drawing/2014/main" id="{B1B13771-6F0A-4035-83AF-F5FF113759EC}"/>
                </a:ext>
              </a:extLst>
            </p:cNvPr>
            <p:cNvSpPr txBox="1"/>
            <p:nvPr/>
          </p:nvSpPr>
          <p:spPr>
            <a:xfrm>
              <a:off x="5291551" y="4204360"/>
              <a:ext cx="996122" cy="233910"/>
            </a:xfrm>
            <a:prstGeom prst="rect">
              <a:avLst/>
            </a:prstGeom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95000"/>
                </a:lnSpc>
              </a:pPr>
              <a:r>
                <a:rPr lang="en-US" sz="800" kern="1200" dirty="0">
                  <a:solidFill>
                    <a:srgbClr val="44546A"/>
                  </a:solidFill>
                  <a:effectLst/>
                  <a:highlight>
                    <a:srgbClr val="FFFF00"/>
                  </a:highlight>
                  <a:latin typeface="Times New Roman" panose="02020603050405020304" pitchFamily="18" charset="0"/>
                  <a:ea typeface="等线" panose="02010600030101010101" pitchFamily="2" charset="-122"/>
                </a:rPr>
                <a:t>Uplink air-interface</a:t>
              </a:r>
            </a:p>
            <a:p>
              <a:pPr algn="ctr">
                <a:lnSpc>
                  <a:spcPct val="95000"/>
                </a:lnSpc>
              </a:pPr>
              <a:r>
                <a:rPr lang="en-US" sz="800" dirty="0">
                  <a:solidFill>
                    <a:srgbClr val="44546A"/>
                  </a:solidFill>
                  <a:highlight>
                    <a:srgbClr val="FFFF00"/>
                  </a:highlight>
                  <a:latin typeface="Times New Roman" panose="02020603050405020304" pitchFamily="18" charset="0"/>
                  <a:ea typeface="等线" panose="02010600030101010101" pitchFamily="2" charset="-122"/>
                </a:rPr>
                <a:t>(</a:t>
              </a:r>
              <a:r>
                <a:rPr lang="en-US" sz="800" kern="1200" dirty="0">
                  <a:solidFill>
                    <a:srgbClr val="44546A"/>
                  </a:solidFill>
                  <a:effectLst/>
                  <a:highlight>
                    <a:srgbClr val="FFFF00"/>
                  </a:highlight>
                  <a:latin typeface="Times New Roman" panose="02020603050405020304" pitchFamily="18" charset="0"/>
                  <a:ea typeface="等线" panose="02010600030101010101" pitchFamily="2" charset="-122"/>
                </a:rPr>
                <a:t>conductive/OTA)</a:t>
              </a:r>
              <a:endParaRPr lang="en-US" sz="800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等线" panose="02010600030101010101" pitchFamily="2" charset="-122"/>
              </a:endParaRPr>
            </a:p>
          </p:txBody>
        </p:sp>
        <p:sp>
          <p:nvSpPr>
            <p:cNvPr id="90" name="Arrow: Right 89">
              <a:extLst>
                <a:ext uri="{FF2B5EF4-FFF2-40B4-BE49-F238E27FC236}">
                  <a16:creationId xmlns:a16="http://schemas.microsoft.com/office/drawing/2014/main" id="{BCBF201B-BE27-40D6-A41D-058A671A7B2D}"/>
                </a:ext>
              </a:extLst>
            </p:cNvPr>
            <p:cNvSpPr/>
            <p:nvPr/>
          </p:nvSpPr>
          <p:spPr>
            <a:xfrm rot="10800000">
              <a:off x="4837423" y="4112896"/>
              <a:ext cx="1669654" cy="146191"/>
            </a:xfrm>
            <a:prstGeom prst="rightArrow">
              <a:avLst>
                <a:gd name="adj1" fmla="val 31756"/>
                <a:gd name="adj2" fmla="val 98214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Rectangle 90">
              <a:extLst>
                <a:ext uri="{FF2B5EF4-FFF2-40B4-BE49-F238E27FC236}">
                  <a16:creationId xmlns:a16="http://schemas.microsoft.com/office/drawing/2014/main" id="{4744A98F-11C7-4F03-89D8-B393CFF0C3E4}"/>
                </a:ext>
              </a:extLst>
            </p:cNvPr>
            <p:cNvSpPr/>
            <p:nvPr/>
          </p:nvSpPr>
          <p:spPr>
            <a:xfrm>
              <a:off x="4643658" y="4084167"/>
              <a:ext cx="189118" cy="21579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>
                <a:lnSpc>
                  <a:spcPct val="95000"/>
                </a:lnSpc>
              </a:pPr>
              <a:r>
                <a:rPr lang="en-US" sz="700" kern="1200" dirty="0"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RX</a:t>
              </a:r>
              <a:endParaRPr lang="ko-KR" altLang="en-US" sz="7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2" name="Rectangle 91">
              <a:extLst>
                <a:ext uri="{FF2B5EF4-FFF2-40B4-BE49-F238E27FC236}">
                  <a16:creationId xmlns:a16="http://schemas.microsoft.com/office/drawing/2014/main" id="{F59FDA34-030D-451A-828E-A236610B462F}"/>
                </a:ext>
              </a:extLst>
            </p:cNvPr>
            <p:cNvSpPr/>
            <p:nvPr/>
          </p:nvSpPr>
          <p:spPr>
            <a:xfrm>
              <a:off x="6503817" y="4078094"/>
              <a:ext cx="189118" cy="21579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>
                <a:lnSpc>
                  <a:spcPct val="95000"/>
                </a:lnSpc>
              </a:pPr>
              <a:r>
                <a:rPr lang="en-US" sz="700" dirty="0">
                  <a:solidFill>
                    <a:schemeClr val="tx1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T</a:t>
              </a:r>
              <a:r>
                <a:rPr lang="en-US" sz="700" kern="1200" dirty="0"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X</a:t>
              </a:r>
              <a:endParaRPr lang="ko-KR" altLang="en-US" sz="7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6DDBFA01-1EB2-4FBE-8BAE-427D55E6E7B1}"/>
                </a:ext>
              </a:extLst>
            </p:cNvPr>
            <p:cNvSpPr/>
            <p:nvPr/>
          </p:nvSpPr>
          <p:spPr>
            <a:xfrm>
              <a:off x="5463540" y="4476179"/>
              <a:ext cx="609797" cy="39394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lnSpc>
                  <a:spcPct val="95000"/>
                </a:lnSpc>
              </a:pPr>
              <a:r>
                <a:rPr lang="en-US" sz="900" dirty="0">
                  <a:solidFill>
                    <a:schemeClr val="tx1"/>
                  </a:solidFill>
                  <a:highlight>
                    <a:srgbClr val="FFFF00"/>
                  </a:highlight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Channel Emulator</a:t>
              </a:r>
              <a:endParaRPr lang="ko-KR" altLang="en-US" sz="900" dirty="0">
                <a:solidFill>
                  <a:schemeClr val="tx1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4" name="Arrow: Right 93">
              <a:extLst>
                <a:ext uri="{FF2B5EF4-FFF2-40B4-BE49-F238E27FC236}">
                  <a16:creationId xmlns:a16="http://schemas.microsoft.com/office/drawing/2014/main" id="{92D3EFD0-4A1A-44DD-A0DA-50AC3C479138}"/>
                </a:ext>
              </a:extLst>
            </p:cNvPr>
            <p:cNvSpPr/>
            <p:nvPr/>
          </p:nvSpPr>
          <p:spPr>
            <a:xfrm>
              <a:off x="6073338" y="4602037"/>
              <a:ext cx="428670" cy="146191"/>
            </a:xfrm>
            <a:prstGeom prst="rightArrow">
              <a:avLst>
                <a:gd name="adj1" fmla="val 31756"/>
                <a:gd name="adj2" fmla="val 98214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5" name="Connector: Elbow 94">
              <a:extLst>
                <a:ext uri="{FF2B5EF4-FFF2-40B4-BE49-F238E27FC236}">
                  <a16:creationId xmlns:a16="http://schemas.microsoft.com/office/drawing/2014/main" id="{34C127BC-2324-43D4-8441-536B0BD1F68F}"/>
                </a:ext>
              </a:extLst>
            </p:cNvPr>
            <p:cNvCxnSpPr>
              <a:cxnSpLocks/>
            </p:cNvCxnSpPr>
            <p:nvPr/>
          </p:nvCxnSpPr>
          <p:spPr>
            <a:xfrm>
              <a:off x="4194032" y="4453647"/>
              <a:ext cx="1263052" cy="98751"/>
            </a:xfrm>
            <a:prstGeom prst="bentConnector3">
              <a:avLst>
                <a:gd name="adj1" fmla="val 70754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DBA4611F-3EAF-4056-BE91-C1E8C2695F9D}"/>
                </a:ext>
              </a:extLst>
            </p:cNvPr>
            <p:cNvSpPr/>
            <p:nvPr/>
          </p:nvSpPr>
          <p:spPr>
            <a:xfrm>
              <a:off x="3099696" y="3754277"/>
              <a:ext cx="1486711" cy="34513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5000"/>
                </a:lnSpc>
              </a:pPr>
              <a:r>
                <a:rPr lang="en-US" sz="1000" kern="1200" dirty="0">
                  <a:solidFill>
                    <a:schemeClr val="tx1"/>
                  </a:solidFill>
                  <a:effectLst/>
                  <a:highlight>
                    <a:srgbClr val="FFFF00"/>
                  </a:highlight>
                  <a:latin typeface="Times New Roman" panose="02020603050405020304" pitchFamily="18" charset="0"/>
                  <a:ea typeface="等线" panose="02010600030101010101" pitchFamily="2" charset="-122"/>
                </a:rPr>
                <a:t>Model Inference (Decoder) </a:t>
              </a:r>
              <a:endParaRPr lang="en-US" sz="1100" dirty="0">
                <a:solidFill>
                  <a:schemeClr val="tx1"/>
                </a:solidFill>
                <a:effectLst/>
                <a:highlight>
                  <a:srgbClr val="FFFF00"/>
                </a:highlight>
                <a:ea typeface="等线" panose="02010600030101010101" pitchFamily="2" charset="-122"/>
              </a:endParaRPr>
            </a:p>
          </p:txBody>
        </p:sp>
        <p:cxnSp>
          <p:nvCxnSpPr>
            <p:cNvPr id="99" name="Connector: Elbow 98">
              <a:extLst>
                <a:ext uri="{FF2B5EF4-FFF2-40B4-BE49-F238E27FC236}">
                  <a16:creationId xmlns:a16="http://schemas.microsoft.com/office/drawing/2014/main" id="{1323B36F-BD5C-4E76-B401-3789B6AF2FBB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4590565" y="3916871"/>
              <a:ext cx="2507818" cy="361030"/>
            </a:xfrm>
            <a:prstGeom prst="bentConnector3">
              <a:avLst>
                <a:gd name="adj1" fmla="val 6448"/>
              </a:avLst>
            </a:prstGeom>
            <a:ln>
              <a:solidFill>
                <a:schemeClr val="accent2">
                  <a:lumMod val="75000"/>
                </a:schemeClr>
              </a:solidFill>
              <a:prstDash val="dash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0" name="TextBox 21">
              <a:extLst>
                <a:ext uri="{FF2B5EF4-FFF2-40B4-BE49-F238E27FC236}">
                  <a16:creationId xmlns:a16="http://schemas.microsoft.com/office/drawing/2014/main" id="{62BC6C0E-58D9-4B0E-89D4-6FAF98EAE8E3}"/>
                </a:ext>
              </a:extLst>
            </p:cNvPr>
            <p:cNvSpPr txBox="1"/>
            <p:nvPr/>
          </p:nvSpPr>
          <p:spPr>
            <a:xfrm>
              <a:off x="4837355" y="3758344"/>
              <a:ext cx="1416547" cy="146194"/>
            </a:xfrm>
            <a:prstGeom prst="rect">
              <a:avLst/>
            </a:prstGeom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95000"/>
                </a:lnSpc>
              </a:pPr>
              <a:r>
                <a:rPr lang="en-AU" sz="1000" dirty="0" err="1">
                  <a:solidFill>
                    <a:schemeClr val="accent2">
                      <a:lumMod val="75000"/>
                    </a:schemeClr>
                  </a:solidFill>
                  <a:latin typeface="Times New Roman" panose="02020603050405020304" pitchFamily="18" charset="0"/>
                  <a:ea typeface="等线" panose="02010600030101010101" pitchFamily="2" charset="-122"/>
                </a:rPr>
                <a:t>En</a:t>
              </a:r>
              <a:r>
                <a:rPr lang="en-US" sz="1000" dirty="0">
                  <a:solidFill>
                    <a:schemeClr val="accent2">
                      <a:lumMod val="75000"/>
                    </a:schemeClr>
                  </a:solidFill>
                  <a:latin typeface="Times New Roman" panose="02020603050405020304" pitchFamily="18" charset="0"/>
                  <a:ea typeface="等线" panose="02010600030101010101" pitchFamily="2" charset="-122"/>
                </a:rPr>
                <a:t>coded bit stream</a:t>
              </a:r>
              <a:endParaRPr lang="en-US" sz="1100" dirty="0">
                <a:solidFill>
                  <a:schemeClr val="accent2">
                    <a:lumMod val="75000"/>
                  </a:schemeClr>
                </a:solidFill>
                <a:effectLst/>
                <a:latin typeface="Calibri" panose="020F0502020204030204" pitchFamily="34" charset="0"/>
                <a:ea typeface="等线" panose="02010600030101010101" pitchFamily="2" charset="-122"/>
              </a:endParaRPr>
            </a:p>
          </p:txBody>
        </p:sp>
        <p:cxnSp>
          <p:nvCxnSpPr>
            <p:cNvPr id="103" name="Straight Arrow Connector 102">
              <a:extLst>
                <a:ext uri="{FF2B5EF4-FFF2-40B4-BE49-F238E27FC236}">
                  <a16:creationId xmlns:a16="http://schemas.microsoft.com/office/drawing/2014/main" id="{9EA9253F-F247-4FB8-A2F0-AB792E2877F7}"/>
                </a:ext>
              </a:extLst>
            </p:cNvPr>
            <p:cNvCxnSpPr>
              <a:cxnSpLocks/>
            </p:cNvCxnSpPr>
            <p:nvPr/>
          </p:nvCxnSpPr>
          <p:spPr>
            <a:xfrm>
              <a:off x="2771773" y="3943928"/>
              <a:ext cx="328315" cy="1"/>
            </a:xfrm>
            <a:prstGeom prst="straightConnector1">
              <a:avLst/>
            </a:prstGeom>
            <a:ln>
              <a:solidFill>
                <a:schemeClr val="tx1"/>
              </a:solidFill>
              <a:prstDash val="solid"/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701826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490</TotalTime>
  <Words>290</Words>
  <Application>Microsoft Office PowerPoint</Application>
  <PresentationFormat>Widescreen</PresentationFormat>
  <Paragraphs>58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Times New Roman</vt:lpstr>
      <vt:lpstr>Office Theme</vt:lpstr>
      <vt:lpstr>Reference diagram for Testing 1-sided model (UE as DUT)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Jackson Wang (Samsung)</dc:creator>
  <cp:lastModifiedBy>Jackson Wang (Samsung)</cp:lastModifiedBy>
  <cp:revision>26</cp:revision>
  <dcterms:created xsi:type="dcterms:W3CDTF">2023-05-11T04:13:41Z</dcterms:created>
  <dcterms:modified xsi:type="dcterms:W3CDTF">2023-11-02T07:56:25Z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