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8"/>
  </p:notesMasterIdLst>
  <p:handoutMasterIdLst>
    <p:handoutMasterId r:id="rId29"/>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1007" r:id="rId20"/>
    <p:sldId id="1006" r:id="rId21"/>
    <p:sldId id="1008" r:id="rId22"/>
    <p:sldId id="1005" r:id="rId23"/>
    <p:sldId id="976" r:id="rId24"/>
    <p:sldId id="1003" r:id="rId25"/>
    <p:sldId id="1009" r:id="rId26"/>
    <p:sldId id="977" r:id="rId27"/>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72AF2F"/>
    <a:srgbClr val="1E9657"/>
    <a:srgbClr val="B1D254"/>
    <a:srgbClr val="000000"/>
    <a:srgbClr val="000099"/>
    <a:srgbClr val="000066"/>
    <a:srgbClr val="0000FF"/>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4" autoAdjust="0"/>
    <p:restoredTop sz="95801" autoAdjust="0"/>
  </p:normalViewPr>
  <p:slideViewPr>
    <p:cSldViewPr snapToGrid="0">
      <p:cViewPr varScale="1">
        <p:scale>
          <a:sx n="124" d="100"/>
          <a:sy n="124" d="100"/>
        </p:scale>
        <p:origin x="390"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07/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ran/WG4_Radio/TSGR4_107/Invitation/"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4_Radio/TSGR4_107/Template"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05/Templa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D30B7C3F-3D32-4F2D-8FDD-60718C51D42B}"/>
              </a:ext>
            </a:extLst>
          </p:cNvPr>
          <p:cNvSpPr>
            <a:spLocks noGrp="1"/>
          </p:cNvSpPr>
          <p:nvPr>
            <p:ph type="ctrTitle"/>
          </p:nvPr>
        </p:nvSpPr>
        <p:spPr/>
        <p:txBody>
          <a:bodyPr/>
          <a:lstStyle/>
          <a:p>
            <a:r>
              <a:rPr lang="en-US" b="1" dirty="0" smtClean="0">
                <a:latin typeface="微软雅黑" panose="020B0503020204020204" pitchFamily="34" charset="-122"/>
                <a:ea typeface="微软雅黑" panose="020B0503020204020204" pitchFamily="34" charset="-122"/>
              </a:rPr>
              <a:t>RAN4#107 meeting </a:t>
            </a:r>
            <a:r>
              <a:rPr lang="en-US" b="1" dirty="0">
                <a:latin typeface="微软雅黑" panose="020B0503020204020204" pitchFamily="34" charset="-122"/>
                <a:ea typeface="微软雅黑" panose="020B0503020204020204" pitchFamily="34" charset="-122"/>
              </a:rPr>
              <a:t>Arrangements and Guidelines</a:t>
            </a:r>
          </a:p>
        </p:txBody>
      </p:sp>
      <p:sp>
        <p:nvSpPr>
          <p:cNvPr id="5" name="Subtitle 4">
            <a:extLst>
              <a:ext uri="{FF2B5EF4-FFF2-40B4-BE49-F238E27FC236}">
                <a16:creationId xmlns="" xmlns:a16="http://schemas.microsoft.com/office/drawing/2014/main"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a:t>
            </a:r>
            <a:r>
              <a:rPr lang="en-US" dirty="0" smtClean="0">
                <a:latin typeface="+mj-ea"/>
                <a:ea typeface="+mj-ea"/>
              </a:rPr>
              <a:t>Chair: </a:t>
            </a:r>
            <a:r>
              <a:rPr lang="en-US" dirty="0">
                <a:latin typeface="+mj-ea"/>
                <a:ea typeface="+mj-ea"/>
              </a:rPr>
              <a:t>Haijie Qiu</a:t>
            </a:r>
            <a:r>
              <a:rPr lang="en-US" dirty="0" smtClean="0">
                <a:latin typeface="+mj-ea"/>
                <a:ea typeface="+mj-ea"/>
              </a:rPr>
              <a:t>, </a:t>
            </a:r>
            <a:r>
              <a:rPr lang="en-US" dirty="0" smtClean="0"/>
              <a:t>Andrey </a:t>
            </a:r>
            <a:r>
              <a:rPr lang="en-US" dirty="0" err="1" smtClean="0"/>
              <a:t>Chervyakov</a:t>
            </a:r>
            <a:r>
              <a:rPr lang="en-US" dirty="0" smtClean="0">
                <a:latin typeface="+mj-ea"/>
                <a:ea typeface="+mj-ea"/>
              </a:rPr>
              <a:t> </a:t>
            </a:r>
            <a:endParaRPr lang="en-US" dirty="0">
              <a:latin typeface="+mj-ea"/>
              <a:ea typeface="+mj-ea"/>
            </a:endParaRPr>
          </a:p>
        </p:txBody>
      </p:sp>
      <p:sp>
        <p:nvSpPr>
          <p:cNvPr id="2" name="TextBox 1">
            <a:extLst>
              <a:ext uri="{FF2B5EF4-FFF2-40B4-BE49-F238E27FC236}">
                <a16:creationId xmlns="" xmlns:a16="http://schemas.microsoft.com/office/drawing/2014/main"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a:t>
            </a:r>
            <a:r>
              <a:rPr lang="en-US" sz="1400" b="1" dirty="0" smtClean="0">
                <a:latin typeface="微软雅黑" panose="020B0503020204020204" pitchFamily="34" charset="-122"/>
                <a:ea typeface="微软雅黑" panose="020B0503020204020204" pitchFamily="34" charset="-122"/>
              </a:rPr>
              <a:t>107</a:t>
            </a:r>
            <a:r>
              <a:rPr lang="en-US" sz="1400" b="1"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r>
              <a:rPr lang="en-US" sz="1400" b="1" dirty="0" smtClean="0">
                <a:latin typeface="微软雅黑" panose="020B0503020204020204" pitchFamily="34" charset="-122"/>
                <a:ea typeface="微软雅黑" panose="020B0503020204020204" pitchFamily="34" charset="-122"/>
              </a:rPr>
              <a:t>Incheon, </a:t>
            </a:r>
            <a:r>
              <a:rPr lang="en-US" sz="1400" b="1" dirty="0">
                <a:latin typeface="微软雅黑" panose="020B0503020204020204" pitchFamily="34" charset="-122"/>
                <a:ea typeface="微软雅黑" panose="020B0503020204020204" pitchFamily="34" charset="-122"/>
              </a:rPr>
              <a:t>KR, </a:t>
            </a:r>
            <a:r>
              <a:rPr lang="en-US" sz="1400" b="1" dirty="0" smtClean="0">
                <a:latin typeface="微软雅黑" panose="020B0503020204020204" pitchFamily="34" charset="-122"/>
                <a:ea typeface="微软雅黑" panose="020B0503020204020204" pitchFamily="34" charset="-122"/>
              </a:rPr>
              <a:t>May 22</a:t>
            </a:r>
            <a:r>
              <a:rPr lang="en-US" sz="1400" b="1" baseline="30000" dirty="0" smtClean="0">
                <a:latin typeface="微软雅黑" panose="020B0503020204020204" pitchFamily="34" charset="-122"/>
                <a:ea typeface="微软雅黑" panose="020B0503020204020204" pitchFamily="34" charset="-122"/>
              </a:rPr>
              <a:t>nd</a:t>
            </a:r>
            <a:r>
              <a:rPr lang="en-US" sz="1400" b="1" dirty="0" smtClean="0">
                <a:latin typeface="微软雅黑" panose="020B0503020204020204" pitchFamily="34" charset="-122"/>
                <a:ea typeface="微软雅黑" panose="020B0503020204020204" pitchFamily="34" charset="-122"/>
              </a:rPr>
              <a:t> – May 26</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2023</a:t>
            </a:r>
            <a:endParaRPr lang="en-US" sz="1400" b="1"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Agenda Item: </a:t>
            </a:r>
            <a:r>
              <a:rPr lang="en-US" sz="1400" b="1" dirty="0" smtClean="0">
                <a:latin typeface="微软雅黑" panose="020B0503020204020204" pitchFamily="34" charset="-122"/>
                <a:ea typeface="微软雅黑" panose="020B0503020204020204" pitchFamily="34" charset="-122"/>
              </a:rPr>
              <a:t>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smtClean="0">
                <a:latin typeface="+mj-ea"/>
                <a:ea typeface="+mj-ea"/>
              </a:rPr>
              <a:t>R4-2307002</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the WID/SID capturing the new TS/TR is approved in RAN</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smtClean="0">
                <a:latin typeface="Times New Roman" panose="02020603050405020304" pitchFamily="18" charset="0"/>
                <a:cs typeface="Times New Roman" panose="02020603050405020304" pitchFamily="18" charset="0"/>
              </a:rPr>
              <a:t>2023</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2"/>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a:t>
            </a:r>
            <a:r>
              <a:rPr lang="en-US" altLang="zh-CN" sz="1200" dirty="0" smtClean="0"/>
              <a:t>meeting for three online sessions</a:t>
            </a:r>
            <a:endParaRPr lang="en-US" altLang="zh-CN" sz="1200" dirty="0"/>
          </a:p>
          <a:p>
            <a:pPr lvl="1">
              <a:spcBef>
                <a:spcPts val="0"/>
              </a:spcBef>
              <a:spcAft>
                <a:spcPts val="600"/>
              </a:spcAft>
            </a:pPr>
            <a:r>
              <a:rPr lang="en-US" altLang="zh-CN" sz="1200" dirty="0"/>
              <a:t>Hyperlink: </a:t>
            </a:r>
            <a:r>
              <a:rPr lang="zh-CN" altLang="zh-CN" sz="1200" dirty="0"/>
              <a:t> </a:t>
            </a:r>
            <a:r>
              <a:rPr lang="en-GB" altLang="zh-CN" sz="1200" u="sng" dirty="0">
                <a:hlinkClick r:id="rId3"/>
              </a:rPr>
              <a:t>https://tohru.3gpp.org</a:t>
            </a:r>
            <a:r>
              <a:rPr lang="en-GB" altLang="zh-CN" sz="1200" u="sng" dirty="0" smtClean="0">
                <a:hlinkClick r:id="rId3"/>
              </a:rPr>
              <a:t>/</a:t>
            </a:r>
            <a:endParaRPr lang="en-GB" altLang="zh-CN" sz="1200" u="sng" dirty="0" smtClean="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smtClean="0"/>
              <a:t>Meeting name (TOHRU </a:t>
            </a:r>
            <a:r>
              <a:rPr lang="en-GB" altLang="zh-CN" sz="1200" dirty="0"/>
              <a:t>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a:t>
            </a:r>
            <a:r>
              <a:rPr lang="en-US" altLang="zh-CN" sz="1200" dirty="0" smtClean="0"/>
              <a:t>RAN4_BSRF</a:t>
            </a:r>
          </a:p>
          <a:p>
            <a:pPr lvl="2">
              <a:spcBef>
                <a:spcPts val="0"/>
              </a:spcBef>
              <a:spcAft>
                <a:spcPts val="600"/>
              </a:spcAft>
            </a:pPr>
            <a:r>
              <a:rPr lang="en-US" altLang="zh-CN" sz="1200" dirty="0" smtClean="0"/>
              <a:t>NOTE: Ad hoc session: MS teams will be provided </a:t>
            </a:r>
          </a:p>
          <a:p>
            <a:pPr lvl="1">
              <a:spcBef>
                <a:spcPts val="0"/>
              </a:spcBef>
              <a:spcAft>
                <a:spcPts val="600"/>
              </a:spcAft>
            </a:pPr>
            <a:r>
              <a:rPr lang="en-US" altLang="zh-CN" sz="1200" dirty="0" smtClean="0"/>
              <a:t>Enter </a:t>
            </a:r>
            <a:r>
              <a:rPr lang="en-US" altLang="zh-CN" sz="1200" dirty="0"/>
              <a:t>your name </a:t>
            </a:r>
          </a:p>
          <a:p>
            <a:pPr lvl="2">
              <a:spcBef>
                <a:spcPts val="0"/>
              </a:spcBef>
              <a:spcAft>
                <a:spcPts val="60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a:t>
            </a:r>
            <a:r>
              <a:rPr lang="en-US" altLang="zh-CN" sz="1200" dirty="0" smtClean="0"/>
              <a:t>tool</a:t>
            </a:r>
          </a:p>
          <a:p>
            <a:pPr marL="342882" lvl="1" indent="-342882">
              <a:spcBef>
                <a:spcPts val="0"/>
              </a:spcBef>
              <a:spcAft>
                <a:spcPts val="600"/>
              </a:spcAft>
              <a:buBlip>
                <a:blip r:embed="rId2"/>
              </a:buBlip>
            </a:pPr>
            <a:r>
              <a:rPr lang="en-US" altLang="zh-CN" sz="1400" dirty="0">
                <a:cs typeface="+mn-cs"/>
              </a:rPr>
              <a:t>Please find references at </a:t>
            </a:r>
          </a:p>
          <a:p>
            <a:pPr lvl="1">
              <a:spcBef>
                <a:spcPts val="0"/>
              </a:spcBef>
              <a:spcAft>
                <a:spcPts val="600"/>
              </a:spcAft>
            </a:pPr>
            <a:r>
              <a:rPr lang="en-US" altLang="zh-CN" sz="1200" dirty="0"/>
              <a:t>https://www.3gpp.org/ftp/tsg_ran/WG4_Radio/TSGR4_107/Invitation</a:t>
            </a:r>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4"/>
          <a:stretch>
            <a:fillRect/>
          </a:stretch>
        </p:blipFill>
        <p:spPr>
          <a:xfrm>
            <a:off x="7609668" y="3201604"/>
            <a:ext cx="3216190" cy="3549576"/>
          </a:xfrm>
          <a:prstGeom prst="rect">
            <a:avLst/>
          </a:prstGeom>
        </p:spPr>
      </p:pic>
      <p:pic>
        <p:nvPicPr>
          <p:cNvPr id="11" name="图片 10"/>
          <p:cNvPicPr>
            <a:picLocks noChangeAspect="1"/>
          </p:cNvPicPr>
          <p:nvPr/>
        </p:nvPicPr>
        <p:blipFill>
          <a:blip r:embed="rId5"/>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6722" cy="5095171"/>
          </a:xfrm>
        </p:spPr>
        <p:txBody>
          <a:bodyPr/>
          <a:lstStyle/>
          <a:p>
            <a:pPr marL="342882" lvl="1" indent="-342882">
              <a:spcBef>
                <a:spcPts val="0"/>
              </a:spcBef>
              <a:spcAft>
                <a:spcPts val="600"/>
              </a:spcAft>
              <a:buBlip>
                <a:blip r:embed="rId2"/>
              </a:buBlip>
            </a:pPr>
            <a:r>
              <a:rPr lang="en-US" altLang="zh-CN" sz="1400" dirty="0"/>
              <a:t>Changes to the working </a:t>
            </a:r>
            <a:r>
              <a:rPr lang="en-US" altLang="zh-CN" sz="1400" dirty="0" smtClean="0"/>
              <a:t>procedures and please refer to updated 3GPP working procedure (especially F.2) for more details</a:t>
            </a:r>
            <a:endParaRPr lang="en-US" altLang="zh-CN" sz="1400" dirty="0"/>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smtClean="0"/>
              <a:t>For face-to-face (ordinary) meeting, please check in via 10.10.10.10 during the meeting</a:t>
            </a:r>
          </a:p>
          <a:p>
            <a:pPr lvl="1">
              <a:spcBef>
                <a:spcPts val="0"/>
              </a:spcBef>
              <a:spcAft>
                <a:spcPts val="600"/>
              </a:spcAft>
            </a:pPr>
            <a:r>
              <a:rPr lang="en-GB" altLang="zh-CN" sz="1200" dirty="0" smtClean="0"/>
              <a:t>Remote participants will not be able to check in for RAN4 meeting when it is a face-to-face (ordinary) meeting</a:t>
            </a:r>
          </a:p>
          <a:p>
            <a:pPr lvl="1">
              <a:spcBef>
                <a:spcPts val="0"/>
              </a:spcBef>
              <a:spcAft>
                <a:spcPts val="600"/>
              </a:spcAft>
            </a:pPr>
            <a:r>
              <a:rPr lang="en-GB" altLang="zh-CN" sz="1200" dirty="0" smtClean="0"/>
              <a:t>No voting rights will be accrued through remote participants</a:t>
            </a:r>
            <a:endParaRPr lang="en-GB" altLang="zh-CN" sz="1000" dirty="0" smtClean="0"/>
          </a:p>
          <a:p>
            <a:pPr marL="342882" lvl="1" indent="-342882">
              <a:spcBef>
                <a:spcPts val="0"/>
              </a:spcBef>
              <a:spcAft>
                <a:spcPts val="600"/>
              </a:spcAft>
              <a:buBlip>
                <a:blip r:embed="rId2"/>
              </a:buBlip>
            </a:pPr>
            <a:r>
              <a:rPr lang="en-GB" altLang="zh-CN" sz="1400" dirty="0" smtClean="0"/>
              <a:t>For e-meeting, please follow the guidance below to check in</a:t>
            </a:r>
          </a:p>
          <a:p>
            <a:pPr lvl="1">
              <a:spcBef>
                <a:spcPts val="0"/>
              </a:spcBef>
              <a:spcAft>
                <a:spcPts val="600"/>
              </a:spcAft>
            </a:pPr>
            <a:r>
              <a:rPr lang="en-US" altLang="zh-CN" sz="1200" dirty="0"/>
              <a:t>Option 1: Through registration email, </a:t>
            </a:r>
            <a:r>
              <a:rPr lang="en-US" altLang="zh-CN" sz="1200" dirty="0" smtClean="0"/>
              <a:t>click the direct link (only if you registered after the deadline of registration for this meeting)</a:t>
            </a:r>
          </a:p>
          <a:p>
            <a:pPr lvl="1">
              <a:spcBef>
                <a:spcPts val="0"/>
              </a:spcBef>
              <a:spcAft>
                <a:spcPts val="600"/>
              </a:spcAft>
            </a:pPr>
            <a:r>
              <a:rPr lang="en-US" altLang="zh-CN" sz="1200" dirty="0" smtClean="0"/>
              <a:t>Option </a:t>
            </a:r>
            <a:r>
              <a:rPr lang="en-US" altLang="zh-CN" sz="1200" dirty="0"/>
              <a:t>2: Through registration email, copy/paste token into the registration link </a:t>
            </a:r>
            <a:r>
              <a:rPr lang="en-US" altLang="zh-CN" sz="1200" dirty="0" smtClean="0"/>
              <a:t>(</a:t>
            </a:r>
            <a:r>
              <a:rPr lang="en-US" altLang="zh-CN" sz="1200" dirty="0"/>
              <a:t>if you registered after the deadline of registration for this meeting</a:t>
            </a:r>
            <a:r>
              <a:rPr lang="en-US" altLang="zh-CN" sz="1200" dirty="0" smtClean="0"/>
              <a:t>)</a:t>
            </a:r>
          </a:p>
          <a:p>
            <a:pPr lvl="1">
              <a:spcBef>
                <a:spcPts val="0"/>
              </a:spcBef>
              <a:spcAft>
                <a:spcPts val="600"/>
              </a:spcAft>
            </a:pPr>
            <a:r>
              <a:rPr lang="en-US" altLang="zh-CN" sz="1200" dirty="0"/>
              <a:t>Option 2-Bis: Through registration email, copy/paste token into the registration link (if you registered before the deadline of registration for this meeting</a:t>
            </a:r>
            <a:r>
              <a:rPr lang="en-US" altLang="zh-CN" sz="1200" dirty="0" smtClean="0"/>
              <a:t>)</a:t>
            </a:r>
          </a:p>
          <a:p>
            <a:pPr lvl="1">
              <a:spcBef>
                <a:spcPts val="0"/>
              </a:spcBef>
              <a:spcAft>
                <a:spcPts val="600"/>
              </a:spcAft>
            </a:pPr>
            <a:r>
              <a:rPr lang="en-US" altLang="zh-CN" sz="1200" dirty="0"/>
              <a:t>Option 3: Through the 3GU portal (You need to be logged in</a:t>
            </a:r>
            <a:r>
              <a:rPr lang="en-US" altLang="zh-CN" sz="1200" dirty="0" smtClean="0"/>
              <a:t>)</a:t>
            </a:r>
          </a:p>
          <a:p>
            <a:pPr lvl="2">
              <a:spcBef>
                <a:spcPts val="0"/>
              </a:spcBef>
              <a:spcAft>
                <a:spcPts val="600"/>
              </a:spcAft>
            </a:pPr>
            <a:r>
              <a:rPr lang="en-US" altLang="zh-CN" sz="1200" dirty="0">
                <a:latin typeface="+mj-ea"/>
                <a:ea typeface="+mj-ea"/>
              </a:rPr>
              <a:t>Click on the meeting you wish to check-in </a:t>
            </a:r>
            <a:r>
              <a:rPr lang="en-US" altLang="zh-CN" sz="1200" dirty="0" smtClean="0">
                <a:latin typeface="+mj-ea"/>
                <a:ea typeface="+mj-ea"/>
              </a:rPr>
              <a:t>to</a:t>
            </a:r>
          </a:p>
          <a:p>
            <a:pPr lvl="2">
              <a:spcBef>
                <a:spcPts val="0"/>
              </a:spcBef>
              <a:spcAft>
                <a:spcPts val="600"/>
              </a:spcAft>
            </a:pPr>
            <a:r>
              <a:rPr lang="en-GB" altLang="zh-CN" sz="1200" dirty="0">
                <a:latin typeface="+mj-ea"/>
                <a:ea typeface="+mj-ea"/>
              </a:rPr>
              <a:t>then, click on “Presence Token” link</a:t>
            </a:r>
            <a:endParaRPr lang="en-US" altLang="zh-CN" sz="1200" dirty="0">
              <a:latin typeface="+mj-ea"/>
              <a:ea typeface="+mj-ea"/>
            </a:endParaRPr>
          </a:p>
          <a:p>
            <a:pPr lvl="1">
              <a:spcBef>
                <a:spcPts val="0"/>
              </a:spcBef>
              <a:spcAft>
                <a:spcPts val="600"/>
              </a:spcAft>
            </a:pPr>
            <a:r>
              <a:rPr lang="en-US" altLang="zh-CN" sz="1200" dirty="0" smtClean="0"/>
              <a:t>Note:</a:t>
            </a:r>
          </a:p>
          <a:p>
            <a:pPr lvl="2">
              <a:spcBef>
                <a:spcPts val="0"/>
              </a:spcBef>
              <a:spcAft>
                <a:spcPts val="600"/>
              </a:spcAft>
            </a:pPr>
            <a:r>
              <a:rPr lang="en-US" altLang="zh-CN" sz="1200" dirty="0" smtClean="0"/>
              <a:t>Note</a:t>
            </a:r>
            <a:r>
              <a:rPr lang="en-US" altLang="zh-CN" sz="1200" dirty="0"/>
              <a:t>: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t>.</a:t>
            </a:r>
            <a:endParaRPr lang="en-GB" altLang="zh-CN" sz="1200" dirty="0" smtClean="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smtClean="0"/>
              <a:t>Tdocs</a:t>
            </a:r>
            <a:r>
              <a:rPr lang="en-US" sz="1400" dirty="0" smtClean="0"/>
              <a:t> under post-meeting email process:</a:t>
            </a:r>
          </a:p>
          <a:p>
            <a:pPr lvl="1">
              <a:spcBef>
                <a:spcPts val="0"/>
              </a:spcBef>
              <a:spcAft>
                <a:spcPts val="600"/>
              </a:spcAft>
            </a:pPr>
            <a:r>
              <a:rPr lang="en-US" sz="1200" dirty="0" smtClean="0"/>
              <a:t>Big CRs for Rel-17 on-going WIs</a:t>
            </a:r>
          </a:p>
          <a:p>
            <a:pPr lvl="1">
              <a:spcBef>
                <a:spcPts val="0"/>
              </a:spcBef>
              <a:spcAft>
                <a:spcPts val="600"/>
              </a:spcAft>
            </a:pPr>
            <a:r>
              <a:rPr lang="en-US" sz="1200" dirty="0" smtClean="0"/>
              <a:t>Big CRs/Revised WIDs/TRs </a:t>
            </a:r>
            <a:r>
              <a:rPr lang="en-US" sz="1200" dirty="0"/>
              <a:t>for </a:t>
            </a:r>
            <a:r>
              <a:rPr lang="en-US" sz="1200" dirty="0" smtClean="0"/>
              <a:t>Rel-18 </a:t>
            </a:r>
            <a:r>
              <a:rPr lang="en-US" sz="1200" dirty="0"/>
              <a:t>basket </a:t>
            </a:r>
            <a:r>
              <a:rPr lang="en-US" sz="1200" dirty="0" smtClean="0"/>
              <a:t>WIs</a:t>
            </a:r>
          </a:p>
          <a:p>
            <a:pPr lvl="1">
              <a:spcBef>
                <a:spcPts val="0"/>
              </a:spcBef>
              <a:spcAft>
                <a:spcPts val="600"/>
              </a:spcAft>
            </a:pPr>
            <a:r>
              <a:rPr lang="en-US" sz="1200" dirty="0"/>
              <a:t>O</a:t>
            </a:r>
            <a:r>
              <a:rPr lang="en-US" sz="1200" dirty="0" smtClean="0"/>
              <a:t>ther </a:t>
            </a:r>
            <a:r>
              <a:rPr lang="en-US" sz="1200" dirty="0" err="1"/>
              <a:t>tdocs</a:t>
            </a:r>
            <a:r>
              <a:rPr lang="en-US" sz="12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M</a:t>
            </a:r>
            <a:r>
              <a:rPr lang="en-US" altLang="zh-CN" sz="1200" dirty="0" smtClean="0">
                <a:solidFill>
                  <a:srgbClr val="FF0000"/>
                </a:solidFill>
              </a:rPr>
              <a:t>ay</a:t>
            </a:r>
            <a:r>
              <a:rPr lang="en-US" sz="1200" dirty="0" smtClean="0">
                <a:solidFill>
                  <a:srgbClr val="FF0000"/>
                </a:solidFill>
              </a:rPr>
              <a:t> 29 (Monday), 17:00 </a:t>
            </a:r>
            <a:r>
              <a:rPr lang="en-US" sz="1200" dirty="0">
                <a:solidFill>
                  <a:srgbClr val="FF0000"/>
                </a:solidFill>
              </a:rPr>
              <a:t>UTC</a:t>
            </a:r>
            <a:r>
              <a:rPr lang="en-US" sz="1200" dirty="0"/>
              <a:t>: Session chairs will provide the list of </a:t>
            </a:r>
            <a:r>
              <a:rPr lang="en-US" sz="1200" dirty="0" err="1"/>
              <a:t>tdocs</a:t>
            </a:r>
            <a:r>
              <a:rPr lang="en-US" sz="1200" dirty="0"/>
              <a:t> for post-meeting </a:t>
            </a:r>
            <a:r>
              <a:rPr lang="en-US" sz="1200" dirty="0" smtClean="0"/>
              <a:t>email process.</a:t>
            </a:r>
            <a:endParaRPr lang="en-US" altLang="zh-CN" sz="1200" dirty="0"/>
          </a:p>
          <a:p>
            <a:pPr lvl="1">
              <a:spcBef>
                <a:spcPts val="0"/>
              </a:spcBef>
              <a:spcAft>
                <a:spcPts val="600"/>
              </a:spcAft>
            </a:pPr>
            <a:r>
              <a:rPr lang="en-US" sz="1200" dirty="0" smtClean="0">
                <a:solidFill>
                  <a:srgbClr val="FF0000"/>
                </a:solidFill>
              </a:rPr>
              <a:t>May 30 (Tuesday</a:t>
            </a:r>
            <a:r>
              <a:rPr lang="en-US" altLang="zh-CN" sz="1200" dirty="0" smtClean="0">
                <a:solidFill>
                  <a:srgbClr val="FF0000"/>
                </a:solidFill>
              </a:rPr>
              <a:t>), </a:t>
            </a:r>
            <a:r>
              <a:rPr lang="en-US" altLang="zh-CN" sz="1200" dirty="0">
                <a:solidFill>
                  <a:srgbClr val="FF0000"/>
                </a:solidFill>
              </a:rPr>
              <a:t>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June </a:t>
            </a:r>
            <a:r>
              <a:rPr lang="en-US" altLang="zh-CN" sz="1200" dirty="0">
                <a:solidFill>
                  <a:srgbClr val="FF0000"/>
                </a:solidFill>
              </a:rPr>
              <a:t>1</a:t>
            </a:r>
            <a:r>
              <a:rPr lang="en-US" altLang="zh-CN" sz="1200" dirty="0" smtClean="0">
                <a:solidFill>
                  <a:srgbClr val="FF0000"/>
                </a:solidFill>
              </a:rPr>
              <a:t> (Thursday), </a:t>
            </a:r>
            <a:r>
              <a:rPr lang="en-US" altLang="zh-CN" sz="1200" dirty="0">
                <a:solidFill>
                  <a:srgbClr val="FF0000"/>
                </a:solidFill>
              </a:rPr>
              <a:t>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June </a:t>
            </a:r>
            <a:r>
              <a:rPr lang="en-US" altLang="zh-CN" sz="1200" dirty="0">
                <a:solidFill>
                  <a:srgbClr val="FF0000"/>
                </a:solidFill>
              </a:rPr>
              <a:t>1</a:t>
            </a:r>
            <a:r>
              <a:rPr lang="en-US" altLang="zh-CN" sz="1200" dirty="0" smtClean="0">
                <a:solidFill>
                  <a:srgbClr val="FF0000"/>
                </a:solidFill>
              </a:rPr>
              <a:t> </a:t>
            </a:r>
            <a:r>
              <a:rPr lang="en-US" altLang="zh-CN" sz="1200" dirty="0">
                <a:solidFill>
                  <a:srgbClr val="FF0000"/>
                </a:solidFill>
              </a:rPr>
              <a:t>(</a:t>
            </a:r>
            <a:r>
              <a:rPr lang="en-US" altLang="zh-CN" sz="1200" dirty="0" smtClean="0">
                <a:solidFill>
                  <a:srgbClr val="FF0000"/>
                </a:solidFill>
              </a:rPr>
              <a:t>Thursday), </a:t>
            </a:r>
            <a:r>
              <a:rPr lang="en-US" altLang="zh-CN" sz="1200" dirty="0">
                <a:solidFill>
                  <a:srgbClr val="FF0000"/>
                </a:solidFill>
              </a:rPr>
              <a:t>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 as soon as possible. In case Cat A draft CRs are not available </a:t>
            </a:r>
            <a:r>
              <a:rPr lang="en-US" altLang="zh-CN" sz="1200" dirty="0" smtClean="0"/>
              <a:t>before close of meeting on </a:t>
            </a:r>
            <a:r>
              <a:rPr lang="en-US" altLang="zh-CN" sz="1200" dirty="0" smtClean="0">
                <a:solidFill>
                  <a:srgbClr val="FF0000"/>
                </a:solidFill>
              </a:rPr>
              <a:t>May 26 (Friday) 17:00 (UTC+9)</a:t>
            </a:r>
            <a:r>
              <a:rPr lang="en-US" altLang="zh-CN" sz="1200" dirty="0" smtClean="0"/>
              <a:t>, </a:t>
            </a:r>
            <a:r>
              <a:rPr lang="en-US" altLang="zh-CN" sz="1200" dirty="0"/>
              <a:t>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a:t>
            </a:r>
            <a:r>
              <a:rPr lang="en-US" altLang="zh-CN" sz="1200" dirty="0" smtClean="0"/>
              <a:t>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rgbClr val="000000"/>
                </a:solidFill>
              </a:rPr>
              <a:t>Please  WI/SI rapporteurs share draft SR(status report)  and revised WID (RAN4 led WIs</a:t>
            </a:r>
            <a:r>
              <a:rPr lang="zh-CN" altLang="en-US" sz="1400" dirty="0">
                <a:solidFill>
                  <a:srgbClr val="000000"/>
                </a:solidFill>
              </a:rPr>
              <a:t>）</a:t>
            </a:r>
            <a:r>
              <a:rPr lang="en-US" altLang="zh-CN" sz="1400" dirty="0">
                <a:solidFill>
                  <a:srgbClr val="000000"/>
                </a:solidFill>
              </a:rPr>
              <a:t>if any in RAN4 reflector no later than </a:t>
            </a:r>
            <a:r>
              <a:rPr lang="en-US" altLang="zh-CN" sz="1400" dirty="0" smtClean="0">
                <a:solidFill>
                  <a:srgbClr val="FF0000"/>
                </a:solidFill>
              </a:rPr>
              <a:t>June </a:t>
            </a:r>
            <a:r>
              <a:rPr lang="en-US" altLang="zh-CN" sz="1400" dirty="0">
                <a:solidFill>
                  <a:srgbClr val="FF0000"/>
                </a:solidFill>
              </a:rPr>
              <a:t>1</a:t>
            </a:r>
            <a:r>
              <a:rPr lang="en-US" altLang="zh-CN" sz="1400" dirty="0" smtClean="0">
                <a:solidFill>
                  <a:srgbClr val="FF0000"/>
                </a:solidFill>
              </a:rPr>
              <a:t> </a:t>
            </a:r>
            <a:r>
              <a:rPr lang="en-US" altLang="zh-CN" sz="1400" dirty="0">
                <a:solidFill>
                  <a:srgbClr val="FF0000"/>
                </a:solidFill>
              </a:rPr>
              <a:t>(Thursday) 17:00 UTC </a:t>
            </a:r>
            <a:r>
              <a:rPr lang="zh-CN" altLang="en-US" sz="1400" dirty="0">
                <a:solidFill>
                  <a:srgbClr val="000000"/>
                </a:solidFill>
              </a:rPr>
              <a:t>；</a:t>
            </a:r>
            <a:r>
              <a:rPr lang="en-US" altLang="zh-CN" sz="1400" dirty="0">
                <a:solidFill>
                  <a:srgbClr val="000000"/>
                </a:solidFill>
              </a:rPr>
              <a:t>Guidance from MCC for SR and revised WID submission</a:t>
            </a:r>
          </a:p>
          <a:p>
            <a:pPr lvl="1">
              <a:spcBef>
                <a:spcPts val="0"/>
              </a:spcBef>
              <a:spcAft>
                <a:spcPts val="600"/>
              </a:spcAft>
            </a:pPr>
            <a:r>
              <a:rPr lang="en-GB" altLang="zh-CN" sz="1200" dirty="0"/>
              <a:t>1. WIs with target </a:t>
            </a:r>
            <a:r>
              <a:rPr lang="en-US" altLang="zh-CN" sz="1200" dirty="0" smtClean="0"/>
              <a:t>September </a:t>
            </a:r>
            <a:r>
              <a:rPr lang="en-US" altLang="zh-CN" sz="1200" dirty="0"/>
              <a:t>2022 </a:t>
            </a:r>
            <a:r>
              <a:rPr lang="en-GB" altLang="zh-CN" sz="1200" dirty="0"/>
              <a:t>and % complete &lt;100% mean a request to stop the WI,</a:t>
            </a:r>
            <a:endParaRPr lang="zh-CN" altLang="zh-CN" sz="1200" dirty="0"/>
          </a:p>
          <a:p>
            <a:pPr lvl="2">
              <a:spcBef>
                <a:spcPts val="0"/>
              </a:spcBef>
              <a:spcAft>
                <a:spcPts val="600"/>
              </a:spcAft>
            </a:pPr>
            <a:r>
              <a:rPr lang="en-GB" altLang="zh-CN" sz="1200" dirty="0">
                <a:solidFill>
                  <a:srgbClr val="000000"/>
                </a:solidFill>
              </a:rPr>
              <a:t> </a:t>
            </a:r>
            <a:r>
              <a:rPr lang="en-US" altLang="zh-CN" sz="1200" dirty="0">
                <a:solidFill>
                  <a:srgbClr val="000000"/>
                </a:solidFill>
              </a:rPr>
              <a:t>I</a:t>
            </a:r>
            <a:r>
              <a:rPr lang="en-GB" altLang="zh-CN" sz="1200" dirty="0">
                <a:solidFill>
                  <a:srgbClr val="000000"/>
                </a:solidFill>
              </a:rPr>
              <a:t>n such a case CRs will be requested to de</a:t>
            </a:r>
            <a:r>
              <a:rPr lang="en-US" altLang="zh-CN" sz="1200" dirty="0">
                <a:solidFill>
                  <a:srgbClr val="000000"/>
                </a:solidFill>
              </a:rPr>
              <a:t>-</a:t>
            </a:r>
            <a:r>
              <a:rPr lang="en-GB" altLang="zh-CN" sz="1200" dirty="0">
                <a:solidFill>
                  <a:srgbClr val="000000"/>
                </a:solidFill>
              </a:rPr>
              <a:t>implement changes already in the specs and introduced under this WI</a:t>
            </a:r>
            <a:endParaRPr lang="zh-CN" altLang="zh-CN" sz="1200" dirty="0">
              <a:solidFill>
                <a:srgbClr val="000000"/>
              </a:solidFill>
            </a:endParaRPr>
          </a:p>
          <a:p>
            <a:pPr lvl="1">
              <a:spcBef>
                <a:spcPts val="0"/>
              </a:spcBef>
              <a:spcAft>
                <a:spcPts val="600"/>
              </a:spcAft>
            </a:pPr>
            <a:r>
              <a:rPr lang="en-GB" altLang="zh-CN" sz="1200" dirty="0">
                <a:solidFill>
                  <a:srgbClr val="000000"/>
                </a:solidFill>
              </a:rPr>
              <a:t>2. Status report target dates have to match the target dates submitted in rev WIDs to the same TSG meeting</a:t>
            </a:r>
            <a:endParaRPr lang="zh-CN" altLang="zh-CN" sz="1200" dirty="0">
              <a:solidFill>
                <a:srgbClr val="000000"/>
              </a:solidFill>
            </a:endParaRPr>
          </a:p>
          <a:p>
            <a:pPr lvl="1">
              <a:spcBef>
                <a:spcPts val="0"/>
              </a:spcBef>
              <a:spcAft>
                <a:spcPts val="600"/>
              </a:spcAft>
            </a:pPr>
            <a:r>
              <a:rPr lang="en-GB" altLang="zh-CN" sz="1200" dirty="0">
                <a:solidFill>
                  <a:srgbClr val="000000"/>
                </a:solidFill>
              </a:rPr>
              <a:t>3. </a:t>
            </a:r>
            <a:r>
              <a:rPr lang="en-US" altLang="zh-CN" sz="1200" dirty="0">
                <a:solidFill>
                  <a:srgbClr val="000000"/>
                </a:solidFill>
              </a:rPr>
              <a:t>R</a:t>
            </a:r>
            <a:r>
              <a:rPr lang="en-GB" altLang="zh-CN" sz="1200" dirty="0" err="1">
                <a:solidFill>
                  <a:srgbClr val="000000"/>
                </a:solidFill>
              </a:rPr>
              <a:t>evised</a:t>
            </a:r>
            <a:r>
              <a:rPr lang="en-GB" altLang="zh-CN" sz="1200" dirty="0">
                <a:solidFill>
                  <a:srgbClr val="000000"/>
                </a:solidFill>
              </a:rPr>
              <a:t> WIDs have to show revision marks relative to the last approved WID</a:t>
            </a:r>
            <a:endParaRPr lang="en-US" altLang="zh-CN" sz="1200" dirty="0">
              <a:solidFill>
                <a:srgbClr val="000000"/>
              </a:solidFill>
            </a:endParaRP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smtClean="0"/>
              <a:t>NOTE: According to offline feedback from MCC, it is suggested to clarify the rule that all the fallback modes for each proposed band combinations should be finalized before the work on those band combinations is done in the Rel-18 basket WIDs</a:t>
            </a:r>
            <a:endParaRPr lang="en-US" altLang="zh-CN" sz="1200" dirty="0"/>
          </a:p>
          <a:p>
            <a:pPr marL="342882" lvl="1" indent="-342882">
              <a:spcBef>
                <a:spcPts val="0"/>
              </a:spcBef>
              <a:spcAft>
                <a:spcPts val="600"/>
              </a:spcAft>
              <a:buBlip>
                <a:blip r:embed="rId2"/>
              </a:buBlip>
            </a:pPr>
            <a:endParaRPr lang="en-US" altLang="zh-CN" sz="1400" dirty="0" smtClean="0">
              <a:solidFill>
                <a:srgbClr val="000000"/>
              </a:solidFill>
            </a:endParaRPr>
          </a:p>
          <a:p>
            <a:pPr marL="342882" lvl="1" indent="-342882">
              <a:spcBef>
                <a:spcPts val="0"/>
              </a:spcBef>
              <a:spcAft>
                <a:spcPts val="600"/>
              </a:spcAft>
              <a:buBlip>
                <a:blip r:embed="rId2"/>
              </a:buBlip>
            </a:pPr>
            <a:r>
              <a:rPr lang="en-US" altLang="zh-CN" sz="1400" dirty="0" smtClean="0">
                <a:solidFill>
                  <a:srgbClr val="000000"/>
                </a:solidFill>
              </a:rPr>
              <a:t>For </a:t>
            </a:r>
            <a:r>
              <a:rPr lang="en-US" altLang="zh-CN" sz="1400" dirty="0">
                <a:solidFill>
                  <a:srgbClr val="000000"/>
                </a:solidFill>
              </a:rPr>
              <a:t>draft TS/TR which planned to be submitted to RAN plenary for approval, please share the draft version to Carolyn for pre-check no later than </a:t>
            </a:r>
            <a:r>
              <a:rPr lang="en-US" altLang="zh-CN" sz="1400" dirty="0" smtClean="0">
                <a:solidFill>
                  <a:srgbClr val="FF0000"/>
                </a:solidFill>
              </a:rPr>
              <a:t>May 30 </a:t>
            </a:r>
            <a:r>
              <a:rPr lang="en-US" altLang="zh-CN" sz="1400" dirty="0">
                <a:solidFill>
                  <a:srgbClr val="FF0000"/>
                </a:solidFill>
              </a:rPr>
              <a:t>(</a:t>
            </a:r>
            <a:r>
              <a:rPr lang="en-US" altLang="zh-CN" sz="1400" dirty="0" smtClean="0">
                <a:solidFill>
                  <a:srgbClr val="FF0000"/>
                </a:solidFill>
              </a:rPr>
              <a:t>Tuesday</a:t>
            </a:r>
            <a:r>
              <a:rPr lang="en-US" altLang="zh-CN" sz="1400" dirty="0">
                <a:solidFill>
                  <a:srgbClr val="FF0000"/>
                </a:solidFill>
              </a:rPr>
              <a:t>) 17:00 </a:t>
            </a:r>
            <a:r>
              <a:rPr lang="en-US" altLang="zh-CN" sz="1400" dirty="0" smtClean="0">
                <a:solidFill>
                  <a:srgbClr val="FF0000"/>
                </a:solidFill>
              </a:rPr>
              <a:t>UTC</a:t>
            </a:r>
          </a:p>
          <a:p>
            <a:pPr marL="342882" lvl="1" indent="-342882">
              <a:spcBef>
                <a:spcPts val="0"/>
              </a:spcBef>
              <a:spcAft>
                <a:spcPts val="600"/>
              </a:spcAft>
              <a:buBlip>
                <a:blip r:embed="rId2"/>
              </a:buBlip>
            </a:pPr>
            <a:endParaRPr lang="en-US" altLang="zh-CN" sz="1400" dirty="0">
              <a:solidFill>
                <a:srgbClr val="FF0000"/>
              </a:solidFill>
            </a:endParaRPr>
          </a:p>
          <a:p>
            <a:pPr marL="342882" lvl="1" indent="-342882">
              <a:spcBef>
                <a:spcPts val="0"/>
              </a:spcBef>
              <a:spcAft>
                <a:spcPts val="600"/>
              </a:spcAft>
              <a:buBlip>
                <a:blip r:embed="rId2"/>
              </a:buBlip>
            </a:pPr>
            <a:r>
              <a:rPr lang="en-US" altLang="zh-CN" sz="1400" dirty="0" smtClean="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smtClean="0">
                <a:latin typeface="微软雅黑" panose="020B0503020204020204" pitchFamily="34" charset="-122"/>
                <a:ea typeface="微软雅黑" panose="020B0503020204020204" pitchFamily="34" charset="-122"/>
              </a:rPr>
              <a:t>NWM flag process</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smtClean="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smtClean="0">
                <a:solidFill>
                  <a:srgbClr val="000000"/>
                </a:solidFill>
              </a:rPr>
              <a:t>tdoc</a:t>
            </a:r>
            <a:r>
              <a:rPr lang="en-US" altLang="zh-CN" sz="1400" dirty="0" smtClean="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smtClean="0"/>
              <a:t>tdocs</a:t>
            </a:r>
            <a:r>
              <a:rPr lang="en-US" altLang="zh-CN" sz="1200" dirty="0" smtClean="0"/>
              <a:t> </a:t>
            </a:r>
            <a:r>
              <a:rPr lang="en-US" altLang="zh-CN" sz="1200" dirty="0"/>
              <a:t>are handled online in the first round, the proponents </a:t>
            </a:r>
            <a:r>
              <a:rPr lang="en-US" altLang="zh-CN" sz="1200" dirty="0" smtClean="0"/>
              <a:t>can </a:t>
            </a:r>
            <a:r>
              <a:rPr lang="en-US" altLang="zh-CN" sz="1200" dirty="0"/>
              <a:t>know who have comments</a:t>
            </a:r>
            <a:r>
              <a:rPr lang="en-US" altLang="zh-CN" sz="1200" dirty="0" smtClean="0"/>
              <a:t>. And there may be no comments for some CRs, which can be directly endorsed/agreed and actually no online time would be needed.</a:t>
            </a:r>
            <a:endParaRPr lang="en-US" altLang="zh-CN" sz="1200" dirty="0"/>
          </a:p>
          <a:p>
            <a:pPr lvl="1">
              <a:spcBef>
                <a:spcPts val="0"/>
              </a:spcBef>
              <a:spcAft>
                <a:spcPts val="600"/>
              </a:spcAft>
            </a:pPr>
            <a:r>
              <a:rPr lang="en-US" altLang="zh-CN" sz="1200" dirty="0" smtClean="0"/>
              <a:t>For those </a:t>
            </a:r>
            <a:r>
              <a:rPr lang="en-US" altLang="zh-CN" sz="1200" dirty="0" err="1" smtClean="0"/>
              <a:t>tdocs</a:t>
            </a:r>
            <a:r>
              <a:rPr lang="en-US" altLang="zh-CN" sz="1200" dirty="0" smtClean="0"/>
              <a:t> on which companies have comments, </a:t>
            </a:r>
            <a:r>
              <a:rPr lang="en-US" altLang="zh-CN" sz="1200" dirty="0"/>
              <a:t>e</a:t>
            </a:r>
            <a:r>
              <a:rPr lang="en-US" altLang="zh-CN" sz="1200" dirty="0" smtClean="0"/>
              <a:t>arlier offline discussions would be helpful to save online time in face-to-face meeting.</a:t>
            </a:r>
          </a:p>
          <a:p>
            <a:pPr lvl="1">
              <a:spcBef>
                <a:spcPts val="0"/>
              </a:spcBef>
              <a:spcAft>
                <a:spcPts val="600"/>
              </a:spcAft>
            </a:pPr>
            <a:r>
              <a:rPr lang="en-US" altLang="zh-CN" sz="1200" dirty="0" smtClean="0"/>
              <a:t>The proponent(s) should know which companies have comment and then have offline discussion with them earlier.</a:t>
            </a:r>
          </a:p>
          <a:p>
            <a:pPr lvl="1">
              <a:spcBef>
                <a:spcPts val="0"/>
              </a:spcBef>
              <a:spcAft>
                <a:spcPts val="600"/>
              </a:spcAft>
            </a:pPr>
            <a:r>
              <a:rPr lang="en-US" altLang="zh-CN" sz="1200" dirty="0" smtClean="0"/>
              <a:t>So we would like to provide a scheme to help the proponents/moderators identify which companies will have comments or concerns.</a:t>
            </a:r>
            <a:endParaRPr lang="en-US" altLang="zh-CN" sz="1200" dirty="0"/>
          </a:p>
          <a:p>
            <a:pPr marL="342882" lvl="1" indent="-342882">
              <a:spcBef>
                <a:spcPts val="0"/>
              </a:spcBef>
              <a:spcAft>
                <a:spcPts val="600"/>
              </a:spcAft>
              <a:buBlip>
                <a:blip r:embed="rId2"/>
              </a:buBlip>
            </a:pPr>
            <a:r>
              <a:rPr lang="en-US" altLang="zh-CN" sz="1400" dirty="0" smtClean="0">
                <a:solidFill>
                  <a:srgbClr val="000000"/>
                </a:solidFill>
              </a:rPr>
              <a:t>NWM flag process: Use NWM tool to trigger early offline discussions</a:t>
            </a:r>
          </a:p>
          <a:p>
            <a:pPr lvl="1">
              <a:spcBef>
                <a:spcPts val="0"/>
              </a:spcBef>
              <a:spcAft>
                <a:spcPts val="600"/>
              </a:spcAft>
            </a:pPr>
            <a:r>
              <a:rPr lang="en-US" altLang="zh-CN" sz="1200" dirty="0">
                <a:solidFill>
                  <a:srgbClr val="FF0000"/>
                </a:solidFill>
              </a:rPr>
              <a:t>Before May </a:t>
            </a:r>
            <a:r>
              <a:rPr lang="en-US" altLang="zh-CN" sz="1200" dirty="0" smtClean="0">
                <a:solidFill>
                  <a:srgbClr val="FF0000"/>
                </a:solidFill>
              </a:rPr>
              <a:t>21 (Sunday)</a:t>
            </a:r>
            <a:r>
              <a:rPr lang="en-US" altLang="zh-CN" sz="1200" dirty="0" smtClean="0"/>
              <a:t>: </a:t>
            </a:r>
            <a:r>
              <a:rPr lang="en-US" altLang="zh-CN" sz="1200" dirty="0"/>
              <a:t>Session </a:t>
            </a:r>
            <a:r>
              <a:rPr lang="en-US" altLang="zh-CN" sz="1200" dirty="0" smtClean="0"/>
              <a:t>chairs will provide a list of existing topic threads which need NWM flag process based on moderators</a:t>
            </a:r>
            <a:r>
              <a:rPr lang="zh-CN" altLang="en-US" sz="1200" dirty="0" smtClean="0"/>
              <a:t>’</a:t>
            </a:r>
            <a:r>
              <a:rPr lang="en-US" altLang="zh-CN" sz="1200" dirty="0" smtClean="0"/>
              <a:t>input</a:t>
            </a:r>
          </a:p>
          <a:p>
            <a:pPr lvl="1">
              <a:spcBef>
                <a:spcPts val="0"/>
              </a:spcBef>
              <a:spcAft>
                <a:spcPts val="600"/>
              </a:spcAft>
            </a:pPr>
            <a:r>
              <a:rPr lang="en-US" altLang="zh-CN" sz="1200" dirty="0">
                <a:solidFill>
                  <a:srgbClr val="FF0000"/>
                </a:solidFill>
              </a:rPr>
              <a:t>Before May 22 (Monday): </a:t>
            </a:r>
            <a:r>
              <a:rPr lang="en-US" altLang="zh-CN" sz="1200" dirty="0" smtClean="0"/>
              <a:t>Session chairs </a:t>
            </a:r>
            <a:r>
              <a:rPr lang="en-US" altLang="zh-CN" sz="1200" dirty="0"/>
              <a:t>or </a:t>
            </a:r>
            <a:r>
              <a:rPr lang="en-US" altLang="zh-CN" sz="1200" dirty="0" smtClean="0"/>
              <a:t>designated moderators </a:t>
            </a:r>
            <a:r>
              <a:rPr lang="en-US" altLang="zh-CN" sz="1200" dirty="0"/>
              <a:t>will provide the </a:t>
            </a:r>
            <a:r>
              <a:rPr lang="en-US" altLang="zh-CN" sz="1200" dirty="0" smtClean="0"/>
              <a:t>NWM link which captures the </a:t>
            </a:r>
            <a:r>
              <a:rPr lang="en-US" altLang="zh-CN" sz="1200" dirty="0" err="1" smtClean="0"/>
              <a:t>tdocs</a:t>
            </a:r>
            <a:r>
              <a:rPr lang="en-US" altLang="zh-CN" sz="1200" dirty="0" smtClean="0"/>
              <a:t>/CRs to be flagged</a:t>
            </a:r>
          </a:p>
          <a:p>
            <a:pPr lvl="2">
              <a:spcBef>
                <a:spcPts val="0"/>
              </a:spcBef>
              <a:spcAft>
                <a:spcPts val="600"/>
              </a:spcAft>
            </a:pPr>
            <a:r>
              <a:rPr lang="en-US" altLang="zh-CN" sz="1200" dirty="0" smtClean="0">
                <a:solidFill>
                  <a:srgbClr val="000000"/>
                </a:solidFill>
              </a:rPr>
              <a:t>NWM flag process is just for maintenance and </a:t>
            </a:r>
            <a:r>
              <a:rPr lang="en-US" altLang="zh-CN" sz="1200" dirty="0">
                <a:solidFill>
                  <a:srgbClr val="000000"/>
                </a:solidFill>
              </a:rPr>
              <a:t>some spectrum </a:t>
            </a:r>
            <a:r>
              <a:rPr lang="en-US" altLang="zh-CN" sz="1200" dirty="0" smtClean="0">
                <a:solidFill>
                  <a:srgbClr val="000000"/>
                </a:solidFill>
              </a:rPr>
              <a:t>related items with many CRs</a:t>
            </a:r>
          </a:p>
          <a:p>
            <a:pPr lvl="2">
              <a:spcBef>
                <a:spcPts val="0"/>
              </a:spcBef>
              <a:spcAft>
                <a:spcPts val="600"/>
              </a:spcAft>
            </a:pPr>
            <a:r>
              <a:rPr lang="en-US" altLang="zh-CN" sz="1200" dirty="0" smtClean="0">
                <a:solidFill>
                  <a:srgbClr val="000000"/>
                </a:solidFill>
              </a:rPr>
              <a:t>Format of NWM would be simple</a:t>
            </a:r>
          </a:p>
          <a:p>
            <a:pPr lvl="3">
              <a:spcBef>
                <a:spcPts val="0"/>
              </a:spcBef>
              <a:spcAft>
                <a:spcPts val="600"/>
              </a:spcAft>
            </a:pPr>
            <a:r>
              <a:rPr lang="en-US" altLang="zh-CN" sz="1200" dirty="0" smtClean="0">
                <a:solidFill>
                  <a:srgbClr val="000000"/>
                </a:solidFill>
              </a:rPr>
              <a:t>Only the </a:t>
            </a:r>
            <a:r>
              <a:rPr lang="en-US" altLang="zh-CN" sz="1200" dirty="0" err="1" smtClean="0">
                <a:solidFill>
                  <a:srgbClr val="000000"/>
                </a:solidFill>
              </a:rPr>
              <a:t>tdoc</a:t>
            </a:r>
            <a:r>
              <a:rPr lang="en-US" altLang="zh-CN" sz="1200" dirty="0" smtClean="0">
                <a:solidFill>
                  <a:srgbClr val="000000"/>
                </a:solidFill>
              </a:rPr>
              <a:t> numbers and titles are listed</a:t>
            </a:r>
            <a:endParaRPr lang="en-US" altLang="zh-CN" sz="1200" dirty="0">
              <a:solidFill>
                <a:srgbClr val="000000"/>
              </a:solidFill>
            </a:endParaRPr>
          </a:p>
          <a:p>
            <a:pPr lvl="1">
              <a:spcBef>
                <a:spcPts val="0"/>
              </a:spcBef>
              <a:spcAft>
                <a:spcPts val="600"/>
              </a:spcAft>
            </a:pPr>
            <a:r>
              <a:rPr lang="en-US" altLang="zh-CN" sz="1200" dirty="0" smtClean="0">
                <a:solidFill>
                  <a:srgbClr val="FF0000"/>
                </a:solidFill>
              </a:rPr>
              <a:t>By May 23 (Tuesday), 18:00 (UTC+9)</a:t>
            </a:r>
            <a:r>
              <a:rPr lang="en-US" altLang="zh-CN" sz="1200" dirty="0" smtClean="0"/>
              <a:t>: Delegates flag the </a:t>
            </a:r>
            <a:r>
              <a:rPr lang="en-US" altLang="zh-CN" sz="1200" dirty="0" err="1" smtClean="0"/>
              <a:t>tdocs</a:t>
            </a:r>
            <a:r>
              <a:rPr lang="en-US" altLang="zh-CN" sz="1200" dirty="0" smtClean="0"/>
              <a:t> in the list</a:t>
            </a:r>
          </a:p>
          <a:p>
            <a:pPr lvl="2">
              <a:spcBef>
                <a:spcPts val="0"/>
              </a:spcBef>
              <a:spcAft>
                <a:spcPts val="600"/>
              </a:spcAft>
            </a:pPr>
            <a:r>
              <a:rPr lang="en-US" altLang="zh-CN" sz="1200" dirty="0" smtClean="0">
                <a:solidFill>
                  <a:srgbClr val="000000"/>
                </a:solidFill>
              </a:rPr>
              <a:t>Flag process would be simple</a:t>
            </a:r>
          </a:p>
          <a:p>
            <a:pPr lvl="3">
              <a:spcBef>
                <a:spcPts val="0"/>
              </a:spcBef>
              <a:spcAft>
                <a:spcPts val="600"/>
              </a:spcAft>
            </a:pPr>
            <a:r>
              <a:rPr lang="en-US" altLang="zh-CN" sz="1200" dirty="0" smtClean="0">
                <a:solidFill>
                  <a:srgbClr val="000000"/>
                </a:solidFill>
              </a:rPr>
              <a:t>Just fill in the feedback form like “Company A flag R4-23xxxxx</a:t>
            </a:r>
            <a:r>
              <a:rPr lang="zh-CN" altLang="en-US" sz="1200" dirty="0" smtClean="0">
                <a:solidFill>
                  <a:srgbClr val="000000"/>
                </a:solidFill>
              </a:rPr>
              <a:t>”，</a:t>
            </a:r>
            <a:r>
              <a:rPr lang="en-US" altLang="zh-CN" sz="1200" dirty="0" smtClean="0">
                <a:solidFill>
                  <a:srgbClr val="000000"/>
                </a:solidFill>
              </a:rPr>
              <a:t>and depending on delegate the delegate name who flags </a:t>
            </a:r>
            <a:r>
              <a:rPr lang="en-US" altLang="zh-CN" sz="1200" dirty="0" err="1" smtClean="0">
                <a:solidFill>
                  <a:srgbClr val="000000"/>
                </a:solidFill>
              </a:rPr>
              <a:t>tdoc</a:t>
            </a:r>
            <a:r>
              <a:rPr lang="en-US" altLang="zh-CN" sz="1200" dirty="0" smtClean="0">
                <a:solidFill>
                  <a:srgbClr val="000000"/>
                </a:solidFill>
              </a:rPr>
              <a:t> can also be provided like “Company A Aaron flags R4-23xxxxx”.</a:t>
            </a:r>
          </a:p>
          <a:p>
            <a:pPr lvl="3">
              <a:spcBef>
                <a:spcPts val="0"/>
              </a:spcBef>
              <a:spcAft>
                <a:spcPts val="600"/>
              </a:spcAft>
            </a:pPr>
            <a:r>
              <a:rPr lang="en-US" altLang="zh-CN" sz="1200" dirty="0" smtClean="0">
                <a:solidFill>
                  <a:srgbClr val="000000"/>
                </a:solidFill>
              </a:rPr>
              <a:t>The purpose is to let the proponents know who they need to talk to.</a:t>
            </a:r>
            <a:endParaRPr lang="en-US" altLang="zh-CN" sz="1200" dirty="0"/>
          </a:p>
          <a:p>
            <a:pPr lvl="2">
              <a:spcBef>
                <a:spcPts val="0"/>
              </a:spcBef>
              <a:spcAft>
                <a:spcPts val="600"/>
              </a:spcAft>
            </a:pPr>
            <a:r>
              <a:rPr lang="en-US" altLang="zh-CN" sz="1200" dirty="0" smtClean="0">
                <a:solidFill>
                  <a:srgbClr val="000000"/>
                </a:solidFill>
              </a:rPr>
              <a:t>In RAN4#107 flag process is not mandated. </a:t>
            </a:r>
            <a:r>
              <a:rPr lang="en-US" altLang="zh-CN" sz="1200" dirty="0">
                <a:solidFill>
                  <a:srgbClr val="000000"/>
                </a:solidFill>
              </a:rPr>
              <a:t>C</a:t>
            </a:r>
            <a:r>
              <a:rPr lang="en-US" altLang="zh-CN" sz="1200" dirty="0" smtClean="0">
                <a:solidFill>
                  <a:srgbClr val="000000"/>
                </a:solidFill>
              </a:rPr>
              <a:t>ompanies who miss flagging can also provide comments during online treatment.</a:t>
            </a:r>
          </a:p>
          <a:p>
            <a:pPr lvl="1">
              <a:spcBef>
                <a:spcPts val="0"/>
              </a:spcBef>
              <a:spcAft>
                <a:spcPts val="600"/>
              </a:spcAft>
            </a:pPr>
            <a:r>
              <a:rPr lang="en-US" altLang="zh-CN" sz="1200" dirty="0"/>
              <a:t>During </a:t>
            </a:r>
            <a:r>
              <a:rPr lang="en-US" altLang="zh-CN" sz="1200" dirty="0" smtClean="0"/>
              <a:t>the online treatment, session chairs will treat those </a:t>
            </a:r>
            <a:r>
              <a:rPr lang="en-US" altLang="zh-CN" sz="1200" dirty="0" err="1" smtClean="0"/>
              <a:t>tdocs</a:t>
            </a:r>
            <a:r>
              <a:rPr lang="en-US" altLang="zh-CN" sz="1200" dirty="0" smtClean="0"/>
              <a:t> as usual manner and can directly treat the revision(s).</a:t>
            </a:r>
            <a:endParaRPr lang="en-US" altLang="zh-CN" sz="1200" dirty="0"/>
          </a:p>
        </p:txBody>
      </p:sp>
    </p:spTree>
    <p:extLst>
      <p:ext uri="{BB962C8B-B14F-4D97-AF65-F5344CB8AC3E}">
        <p14:creationId xmlns:p14="http://schemas.microsoft.com/office/powerpoint/2010/main" val="37205300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Upload/download </a:t>
            </a:r>
            <a:r>
              <a:rPr lang="en-US" sz="1400" dirty="0" err="1" smtClean="0"/>
              <a:t>tdocs</a:t>
            </a:r>
            <a:r>
              <a:rPr lang="en-US" sz="1400" dirty="0" smtClean="0"/>
              <a:t> during the meeting</a:t>
            </a:r>
          </a:p>
          <a:p>
            <a:pPr lvl="1">
              <a:spcBef>
                <a:spcPts val="0"/>
              </a:spcBef>
              <a:spcAft>
                <a:spcPts val="600"/>
              </a:spcAft>
            </a:pPr>
            <a:r>
              <a:rPr lang="en-US" altLang="zh-CN" sz="1200" dirty="0" smtClean="0"/>
              <a:t>10.10.10.10 as local server in F2F, which will be sync-up by MCC to</a:t>
            </a:r>
            <a:r>
              <a:rPr lang="en-US" altLang="zh-CN" sz="1200" dirty="0" smtClean="0">
                <a:hlinkClick r:id="rId2"/>
              </a:rPr>
              <a:t> https://www.3gpp.org/ftp/Meetings_3GPP_SYNC/RAN4</a:t>
            </a:r>
            <a:r>
              <a:rPr lang="en-US" altLang="zh-CN" sz="1200" dirty="0" smtClean="0"/>
              <a:t> </a:t>
            </a: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a16="http://schemas.microsoft.com/office/drawing/2014/main" xmlns="" id="{D2BAA81B-D25A-CEB7-DBF2-E79CA6B46EB3}"/>
              </a:ext>
            </a:extLst>
          </p:cNvPr>
          <p:cNvGraphicFramePr>
            <a:graphicFrameLocks noGrp="1"/>
          </p:cNvGraphicFramePr>
          <p:nvPr>
            <p:extLst>
              <p:ext uri="{D42A27DB-BD31-4B8C-83A1-F6EECF244321}">
                <p14:modId xmlns:p14="http://schemas.microsoft.com/office/powerpoint/2010/main" val="84302920"/>
              </p:ext>
            </p:extLst>
          </p:nvPr>
        </p:nvGraphicFramePr>
        <p:xfrm>
          <a:off x="135907" y="1878738"/>
          <a:ext cx="11948672" cy="4496993"/>
        </p:xfrm>
        <a:graphic>
          <a:graphicData uri="http://schemas.openxmlformats.org/drawingml/2006/table">
            <a:tbl>
              <a:tblPr firstRow="1" firstCol="1" bandRow="1"/>
              <a:tblGrid>
                <a:gridCol w="2444047">
                  <a:extLst>
                    <a:ext uri="{9D8B030D-6E8A-4147-A177-3AD203B41FA5}">
                      <a16:colId xmlns:a16="http://schemas.microsoft.com/office/drawing/2014/main" xmlns="" val="1688750464"/>
                    </a:ext>
                  </a:extLst>
                </a:gridCol>
                <a:gridCol w="1711096">
                  <a:extLst>
                    <a:ext uri="{9D8B030D-6E8A-4147-A177-3AD203B41FA5}">
                      <a16:colId xmlns:a16="http://schemas.microsoft.com/office/drawing/2014/main" xmlns="" val="1786498016"/>
                    </a:ext>
                  </a:extLst>
                </a:gridCol>
                <a:gridCol w="1972111">
                  <a:extLst>
                    <a:ext uri="{9D8B030D-6E8A-4147-A177-3AD203B41FA5}">
                      <a16:colId xmlns:a16="http://schemas.microsoft.com/office/drawing/2014/main" xmlns="" val="2421473489"/>
                    </a:ext>
                  </a:extLst>
                </a:gridCol>
                <a:gridCol w="5821418">
                  <a:extLst>
                    <a:ext uri="{9D8B030D-6E8A-4147-A177-3AD203B41FA5}">
                      <a16:colId xmlns:a16="http://schemas.microsoft.com/office/drawing/2014/main" xmlns=""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xmlns=""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a:t>
                      </a:r>
                      <a:r>
                        <a:rPr lang="en-US" sz="1000" u="sng">
                          <a:effectLst/>
                          <a:latin typeface="+mj-ea"/>
                          <a:ea typeface="+mj-ea"/>
                          <a:hlinkClick r:id="rId3"/>
                        </a:rPr>
                        <a:t>://</a:t>
                      </a:r>
                      <a:r>
                        <a:rPr lang="en-US" sz="1000" u="sng" smtClean="0">
                          <a:effectLst/>
                          <a:latin typeface="+mj-ea"/>
                          <a:ea typeface="+mj-ea"/>
                          <a:hlinkClick r:id="rId3"/>
                        </a:rPr>
                        <a:t>www.3gpp.org/ftp/tsg_ran/WG4_Radio/TSGR4_107/Inbox</a:t>
                      </a:r>
                      <a:r>
                        <a:rPr lang="en-US" sz="1000" u="sng" dirty="0">
                          <a:effectLst/>
                          <a:latin typeface="+mj-ea"/>
                          <a:ea typeface="+mj-ea"/>
                          <a:hlinkClick r:id="rId3"/>
                        </a:rPr>
                        <a:t>/</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a:t>
                      </a:r>
                      <a:r>
                        <a:rPr lang="en-GB" sz="1000" smtClean="0">
                          <a:effectLst/>
                          <a:latin typeface="+mj-ea"/>
                          <a:ea typeface="+mj-ea"/>
                        </a:rPr>
                        <a:t>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xmlns=""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xmlns=""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a16="http://schemas.microsoft.com/office/drawing/2014/main" xmlns=""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xmlns="" val="2500582813"/>
                  </a:ext>
                </a:extLst>
              </a:tr>
            </a:tbl>
          </a:graphicData>
        </a:graphic>
      </p:graphicFrame>
    </p:spTree>
    <p:extLst>
      <p:ext uri="{BB962C8B-B14F-4D97-AF65-F5344CB8AC3E}">
        <p14:creationId xmlns:p14="http://schemas.microsoft.com/office/powerpoint/2010/main" val="11944738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a:solidFill>
                  <a:srgbClr val="000000"/>
                </a:solidFill>
              </a:rPr>
              <a:t>Before the meeting </a:t>
            </a:r>
            <a:r>
              <a:rPr lang="en-US" sz="1400" smtClean="0">
                <a:solidFill>
                  <a:srgbClr val="000000"/>
                </a:solidFill>
              </a:rPr>
              <a:t>starts, </a:t>
            </a:r>
            <a:r>
              <a:rPr lang="en-US" sz="1400">
                <a:solidFill>
                  <a:srgbClr val="000000"/>
                </a:solidFill>
              </a:rPr>
              <a:t>the author and MCC will receive the feedback of checking via MCC 3GU parsing tool, and </a:t>
            </a:r>
            <a:r>
              <a:rPr lang="en-US" sz="1400" smtClean="0">
                <a:solidFill>
                  <a:srgbClr val="000000"/>
                </a:solidFill>
              </a:rPr>
              <a:t>based on the information shared by author or MCC the Session chairs or MCC will handle the problem identified by the tool</a:t>
            </a:r>
          </a:p>
          <a:p>
            <a:pPr lvl="1">
              <a:spcBef>
                <a:spcPts val="0"/>
              </a:spcBef>
              <a:spcAft>
                <a:spcPts val="600"/>
              </a:spcAft>
            </a:pPr>
            <a:r>
              <a:rPr lang="en-US" sz="1200" smtClean="0"/>
              <a:t>The </a:t>
            </a:r>
            <a:r>
              <a:rPr lang="en-US" sz="1200"/>
              <a:t>revision </a:t>
            </a:r>
            <a:r>
              <a:rPr lang="en-US" sz="1200" smtClean="0"/>
              <a:t>may or may not be needed </a:t>
            </a:r>
            <a:r>
              <a:rPr lang="en-US" sz="1200"/>
              <a:t>to fix the </a:t>
            </a:r>
            <a:r>
              <a:rPr lang="en-US" sz="1200" smtClean="0"/>
              <a:t>problem depending on the Session chairs guidance.</a:t>
            </a:r>
          </a:p>
          <a:p>
            <a:pPr lvl="2">
              <a:spcBef>
                <a:spcPts val="0"/>
              </a:spcBef>
              <a:spcAft>
                <a:spcPts val="600"/>
              </a:spcAft>
            </a:pPr>
            <a:r>
              <a:rPr lang="en-US" sz="1200" smtClean="0"/>
              <a:t>For some draft CRs, the revision may not be urgent </a:t>
            </a:r>
            <a:r>
              <a:rPr lang="en-US" altLang="zh-CN" sz="1200"/>
              <a:t>before </a:t>
            </a:r>
            <a:r>
              <a:rPr lang="en-US" altLang="zh-CN" sz="1200" smtClean="0"/>
              <a:t>the online treatment. </a:t>
            </a:r>
            <a:endParaRPr lang="en-US" sz="1200"/>
          </a:p>
          <a:p>
            <a:pPr marL="342882" lvl="1" indent="-342882">
              <a:spcBef>
                <a:spcPts val="0"/>
              </a:spcBef>
              <a:spcAft>
                <a:spcPts val="600"/>
              </a:spcAft>
              <a:buBlip>
                <a:blip r:embed="rId2"/>
              </a:buBlip>
            </a:pPr>
            <a:r>
              <a:rPr lang="en-US" sz="1400">
                <a:solidFill>
                  <a:srgbClr val="000000"/>
                </a:solidFill>
              </a:rPr>
              <a:t>During the meeting, session chairs may not have information on </a:t>
            </a:r>
            <a:r>
              <a:rPr lang="en-US" sz="1400" smtClean="0">
                <a:solidFill>
                  <a:srgbClr val="000000"/>
                </a:solidFill>
              </a:rPr>
              <a:t>whether </a:t>
            </a:r>
            <a:r>
              <a:rPr lang="en-US" sz="1400">
                <a:solidFill>
                  <a:srgbClr val="000000"/>
                </a:solidFill>
              </a:rPr>
              <a:t>the revised CRs pass the MCC 3GU parsing tool or not, so the problem of CR parsing will be fixed in the post-meeting email process. </a:t>
            </a:r>
            <a:endParaRPr lang="en-US" sz="1400" dirty="0">
              <a:solidFill>
                <a:srgbClr val="000000"/>
              </a:solidFill>
            </a:endParaRPr>
          </a:p>
          <a:p>
            <a:pPr lvl="1">
              <a:spcBef>
                <a:spcPts val="0"/>
              </a:spcBef>
              <a:spcAft>
                <a:spcPts val="600"/>
              </a:spcAft>
            </a:pPr>
            <a:r>
              <a:rPr lang="en-US" altLang="zh-CN" sz="1200" smtClean="0"/>
              <a:t>At the begninig of the post-meeting process, the Session chairs will provide the list of the revised CRs which did not pass the MCC 3GU parsing tool checking and need be further revision.</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smtClean="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Notes </a:t>
            </a:r>
            <a:r>
              <a:rPr lang="en-US" sz="1400" dirty="0"/>
              <a:t>on </a:t>
            </a:r>
            <a:r>
              <a:rPr lang="en-US" sz="1400" dirty="0" smtClean="0"/>
              <a:t>email</a:t>
            </a:r>
            <a:endParaRPr lang="en-US" sz="1400" dirty="0"/>
          </a:p>
          <a:p>
            <a:pPr lvl="1">
              <a:spcBef>
                <a:spcPts val="0"/>
              </a:spcBef>
              <a:spcAft>
                <a:spcPts val="600"/>
              </a:spcAft>
            </a:pPr>
            <a:r>
              <a:rPr lang="en-US" sz="1200" dirty="0" smtClean="0"/>
              <a:t>Each </a:t>
            </a:r>
            <a:r>
              <a:rPr lang="en-US" sz="1200" dirty="0"/>
              <a:t>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a:t>
            </a:r>
            <a:r>
              <a:rPr lang="en-US" altLang="zh-CN" sz="1200" dirty="0" smtClean="0"/>
              <a:t>for revised </a:t>
            </a:r>
            <a:r>
              <a:rPr lang="en-US" altLang="zh-CN" sz="1200" dirty="0"/>
              <a:t>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a:t>
            </a:r>
            <a:r>
              <a:rPr lang="en-US" altLang="zh-CN" sz="1200" dirty="0" smtClean="0"/>
              <a:t>CRs</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bwMode="auto">
          <a:xfrm>
            <a:off x="3920791" y="3809510"/>
            <a:ext cx="1619951" cy="74924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81" name="矩形 80"/>
          <p:cNvSpPr/>
          <p:nvPr/>
        </p:nvSpPr>
        <p:spPr bwMode="auto">
          <a:xfrm>
            <a:off x="1637199" y="5186472"/>
            <a:ext cx="3903543"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80" name="矩形 79"/>
          <p:cNvSpPr/>
          <p:nvPr/>
        </p:nvSpPr>
        <p:spPr bwMode="auto">
          <a:xfrm>
            <a:off x="9116120" y="4566794"/>
            <a:ext cx="3075880"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79" name="矩形 78"/>
          <p:cNvSpPr/>
          <p:nvPr/>
        </p:nvSpPr>
        <p:spPr bwMode="auto">
          <a:xfrm>
            <a:off x="199384" y="4566795"/>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smtClean="0"/>
              <a:t>The face-to-face meeting </a:t>
            </a:r>
            <a:r>
              <a:rPr lang="en-US" sz="1400" dirty="0"/>
              <a:t>will take place during </a:t>
            </a:r>
            <a:r>
              <a:rPr lang="en-US" sz="1400" dirty="0" smtClean="0">
                <a:solidFill>
                  <a:srgbClr val="FF0000"/>
                </a:solidFill>
              </a:rPr>
              <a:t>May 22</a:t>
            </a:r>
            <a:r>
              <a:rPr lang="en-US" sz="1400" baseline="30000" dirty="0" smtClean="0">
                <a:solidFill>
                  <a:srgbClr val="FF0000"/>
                </a:solidFill>
              </a:rPr>
              <a:t>nd</a:t>
            </a:r>
            <a:r>
              <a:rPr lang="en-US" sz="1400" dirty="0" smtClean="0">
                <a:solidFill>
                  <a:srgbClr val="FF0000"/>
                </a:solidFill>
              </a:rPr>
              <a:t> ~ May 26</a:t>
            </a:r>
            <a:r>
              <a:rPr lang="en-US" sz="1400" baseline="30000" dirty="0" smtClean="0">
                <a:solidFill>
                  <a:srgbClr val="FF0000"/>
                </a:solidFill>
              </a:rPr>
              <a:t>th</a:t>
            </a:r>
            <a:r>
              <a:rPr lang="en-US" sz="1400" dirty="0" smtClean="0">
                <a:solidFill>
                  <a:srgbClr val="FF0000"/>
                </a:solidFill>
              </a:rPr>
              <a:t>, 2023</a:t>
            </a:r>
            <a:r>
              <a:rPr lang="en-US" sz="1400" dirty="0" smtClean="0"/>
              <a:t>.</a:t>
            </a:r>
            <a:endParaRPr lang="en-US" sz="1400" dirty="0"/>
          </a:p>
          <a:p>
            <a:pPr lvl="1">
              <a:spcBef>
                <a:spcPts val="0"/>
              </a:spcBef>
              <a:spcAft>
                <a:spcPts val="600"/>
              </a:spcAft>
            </a:pPr>
            <a:r>
              <a:rPr lang="en-US" sz="1200" dirty="0" smtClean="0"/>
              <a:t>Three sessions in three separate rooms: Main, RRM, </a:t>
            </a:r>
            <a:r>
              <a:rPr lang="en-US" sz="1200" dirty="0" err="1" smtClean="0"/>
              <a:t>BSRF_Demod_test</a:t>
            </a:r>
            <a:r>
              <a:rPr lang="en-US" sz="1200" dirty="0" smtClean="0"/>
              <a:t>. </a:t>
            </a:r>
            <a:r>
              <a:rPr lang="en-US" sz="1200" dirty="0" err="1" smtClean="0"/>
              <a:t>GoToWebinar</a:t>
            </a:r>
            <a:r>
              <a:rPr lang="en-US" sz="1200" dirty="0" smtClean="0"/>
              <a:t> (GTW) conference calls will be set each session. And the remote participant can be supported. TOHRU will be used</a:t>
            </a:r>
            <a:r>
              <a:rPr lang="en-US" altLang="zh-CN" sz="1200" dirty="0" smtClean="0"/>
              <a:t>. A number of ad hoc sessions will be arranged (see Slide #7).</a:t>
            </a:r>
            <a:endParaRPr lang="en-US" sz="1200" dirty="0" smtClean="0"/>
          </a:p>
          <a:p>
            <a:pPr lvl="1">
              <a:spcBef>
                <a:spcPts val="0"/>
              </a:spcBef>
              <a:spcAft>
                <a:spcPts val="600"/>
              </a:spcAft>
            </a:pPr>
            <a:r>
              <a:rPr lang="en-US" sz="1200" dirty="0" smtClean="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2"/>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smtClean="0">
                <a:solidFill>
                  <a:srgbClr val="FF0000"/>
                </a:solidFill>
                <a:cs typeface="+mn-cs"/>
              </a:rPr>
              <a:t>May 15</a:t>
            </a:r>
            <a:r>
              <a:rPr lang="en-US" sz="1400" baseline="30000" dirty="0" smtClean="0">
                <a:solidFill>
                  <a:srgbClr val="FF0000"/>
                </a:solidFill>
                <a:cs typeface="+mn-cs"/>
              </a:rPr>
              <a:t>th</a:t>
            </a:r>
            <a:r>
              <a:rPr lang="en-US" sz="1400" dirty="0" smtClean="0">
                <a:solidFill>
                  <a:srgbClr val="FF0000"/>
                </a:solidFill>
                <a:cs typeface="+mn-cs"/>
              </a:rPr>
              <a:t> (Monday) 2023, </a:t>
            </a:r>
            <a:r>
              <a:rPr lang="en-US" sz="1400" dirty="0">
                <a:solidFill>
                  <a:srgbClr val="FF0000"/>
                </a:solidFill>
                <a:cs typeface="+mn-cs"/>
              </a:rPr>
              <a:t>23:59 UTC</a:t>
            </a:r>
            <a:r>
              <a:rPr lang="en-US" sz="1400" dirty="0">
                <a:cs typeface="+mn-cs"/>
              </a:rPr>
              <a:t>. </a:t>
            </a:r>
            <a:endParaRPr lang="en-US" sz="1400" dirty="0" smtClean="0">
              <a:cs typeface="+mn-cs"/>
            </a:endParaRP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smtClean="0"/>
              <a:t>One picture of meeting flows. See details in the corresponding slides.</a:t>
            </a:r>
            <a:endParaRPr lang="en-US" altLang="zh-CN" sz="1400" dirty="0"/>
          </a:p>
        </p:txBody>
      </p:sp>
      <p:sp>
        <p:nvSpPr>
          <p:cNvPr id="6" name="Rectangle 77">
            <a:extLst>
              <a:ext uri="{FF2B5EF4-FFF2-40B4-BE49-F238E27FC236}">
                <a16:creationId xmlns:a16="http://schemas.microsoft.com/office/drawing/2014/main" xmlns="" id="{18560DB6-8070-4A8A-B9C8-2CBC509A9ECA}"/>
              </a:ext>
            </a:extLst>
          </p:cNvPr>
          <p:cNvSpPr/>
          <p:nvPr/>
        </p:nvSpPr>
        <p:spPr>
          <a:xfrm>
            <a:off x="99337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a16="http://schemas.microsoft.com/office/drawing/2014/main" xmlns="" id="{18560DB6-8070-4A8A-B9C8-2CBC509A9ECA}"/>
              </a:ext>
            </a:extLst>
          </p:cNvPr>
          <p:cNvSpPr/>
          <p:nvPr/>
        </p:nvSpPr>
        <p:spPr>
          <a:xfrm>
            <a:off x="248401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a16="http://schemas.microsoft.com/office/drawing/2014/main" xmlns="" id="{18560DB6-8070-4A8A-B9C8-2CBC509A9ECA}"/>
              </a:ext>
            </a:extLst>
          </p:cNvPr>
          <p:cNvSpPr/>
          <p:nvPr/>
        </p:nvSpPr>
        <p:spPr>
          <a:xfrm>
            <a:off x="397466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a16="http://schemas.microsoft.com/office/drawing/2014/main" xmlns="" id="{18560DB6-8070-4A8A-B9C8-2CBC509A9ECA}"/>
              </a:ext>
            </a:extLst>
          </p:cNvPr>
          <p:cNvSpPr/>
          <p:nvPr/>
        </p:nvSpPr>
        <p:spPr>
          <a:xfrm>
            <a:off x="471999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a16="http://schemas.microsoft.com/office/drawing/2014/main" xmlns="" id="{18560DB6-8070-4A8A-B9C8-2CBC509A9ECA}"/>
              </a:ext>
            </a:extLst>
          </p:cNvPr>
          <p:cNvSpPr/>
          <p:nvPr/>
        </p:nvSpPr>
        <p:spPr>
          <a:xfrm>
            <a:off x="546531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a16="http://schemas.microsoft.com/office/drawing/2014/main" xmlns="" id="{18560DB6-8070-4A8A-B9C8-2CBC509A9ECA}"/>
              </a:ext>
            </a:extLst>
          </p:cNvPr>
          <p:cNvSpPr/>
          <p:nvPr/>
        </p:nvSpPr>
        <p:spPr>
          <a:xfrm>
            <a:off x="621063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a16="http://schemas.microsoft.com/office/drawing/2014/main" xmlns="" id="{18560DB6-8070-4A8A-B9C8-2CBC509A9ECA}"/>
              </a:ext>
            </a:extLst>
          </p:cNvPr>
          <p:cNvSpPr/>
          <p:nvPr/>
        </p:nvSpPr>
        <p:spPr>
          <a:xfrm>
            <a:off x="695596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a16="http://schemas.microsoft.com/office/drawing/2014/main" xmlns="" id="{18560DB6-8070-4A8A-B9C8-2CBC509A9ECA}"/>
              </a:ext>
            </a:extLst>
          </p:cNvPr>
          <p:cNvSpPr/>
          <p:nvPr/>
        </p:nvSpPr>
        <p:spPr>
          <a:xfrm>
            <a:off x="770128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a16="http://schemas.microsoft.com/office/drawing/2014/main" xmlns="" id="{18560DB6-8070-4A8A-B9C8-2CBC509A9ECA}"/>
              </a:ext>
            </a:extLst>
          </p:cNvPr>
          <p:cNvSpPr/>
          <p:nvPr/>
        </p:nvSpPr>
        <p:spPr>
          <a:xfrm>
            <a:off x="844661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a16="http://schemas.microsoft.com/office/drawing/2014/main" xmlns="" id="{18560DB6-8070-4A8A-B9C8-2CBC509A9ECA}"/>
              </a:ext>
            </a:extLst>
          </p:cNvPr>
          <p:cNvSpPr/>
          <p:nvPr/>
        </p:nvSpPr>
        <p:spPr>
          <a:xfrm>
            <a:off x="919193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a16="http://schemas.microsoft.com/office/drawing/2014/main" xmlns="" id="{18560DB6-8070-4A8A-B9C8-2CBC509A9ECA}"/>
              </a:ext>
            </a:extLst>
          </p:cNvPr>
          <p:cNvSpPr/>
          <p:nvPr/>
        </p:nvSpPr>
        <p:spPr>
          <a:xfrm>
            <a:off x="993725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a16="http://schemas.microsoft.com/office/drawing/2014/main" xmlns="" id="{18560DB6-8070-4A8A-B9C8-2CBC509A9ECA}"/>
              </a:ext>
            </a:extLst>
          </p:cNvPr>
          <p:cNvSpPr/>
          <p:nvPr/>
        </p:nvSpPr>
        <p:spPr>
          <a:xfrm>
            <a:off x="1068258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a16="http://schemas.microsoft.com/office/drawing/2014/main" xmlns="" id="{61214404-3E99-431F-A1D1-0A44E2021497}"/>
              </a:ext>
            </a:extLst>
          </p:cNvPr>
          <p:cNvSpPr/>
          <p:nvPr/>
        </p:nvSpPr>
        <p:spPr>
          <a:xfrm>
            <a:off x="248047" y="3224131"/>
            <a:ext cx="3701296" cy="360000"/>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Pre-meeting (</a:t>
            </a:r>
            <a:r>
              <a:rPr lang="en-GB" sz="800" kern="0" dirty="0" smtClean="0">
                <a:solidFill>
                  <a:srgbClr val="FFFFFF"/>
                </a:solidFill>
                <a:latin typeface="微软雅黑" panose="020B0503020204020204" pitchFamily="34" charset="-122"/>
                <a:ea typeface="微软雅黑" panose="020B0503020204020204" pitchFamily="34" charset="-122"/>
              </a:rPr>
              <a:t>May</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 </a:t>
            </a:r>
            <a:r>
              <a:rPr lang="en-GB" sz="800" kern="0" noProof="0" dirty="0" smtClean="0">
                <a:solidFill>
                  <a:srgbClr val="FFFFFF"/>
                </a:solidFill>
                <a:latin typeface="微软雅黑" panose="020B0503020204020204" pitchFamily="34" charset="-122"/>
                <a:ea typeface="微软雅黑" panose="020B0503020204020204" pitchFamily="34" charset="-122"/>
              </a:rPr>
              <a:t>15</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~19) </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2" name="Rectangle 67">
            <a:extLst>
              <a:ext uri="{FF2B5EF4-FFF2-40B4-BE49-F238E27FC236}">
                <a16:creationId xmlns:a16="http://schemas.microsoft.com/office/drawing/2014/main" xmlns="" id="{61214404-3E99-431F-A1D1-0A44E2021497}"/>
              </a:ext>
            </a:extLst>
          </p:cNvPr>
          <p:cNvSpPr/>
          <p:nvPr/>
        </p:nvSpPr>
        <p:spPr>
          <a:xfrm>
            <a:off x="4719991" y="3224131"/>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1</a:t>
            </a:r>
            <a:r>
              <a:rPr lang="en-GB" sz="800" kern="0" baseline="30000" dirty="0" smtClean="0">
                <a:solidFill>
                  <a:srgbClr val="FFFFFF"/>
                </a:solidFill>
                <a:latin typeface="微软雅黑" panose="020B0503020204020204" pitchFamily="34" charset="-122"/>
                <a:ea typeface="微软雅黑" panose="020B0503020204020204" pitchFamily="34" charset="-122"/>
              </a:rPr>
              <a:t>st</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May</a:t>
            </a:r>
            <a:r>
              <a:rPr lang="en-GB" sz="800" kern="0" dirty="0" smtClean="0">
                <a:solidFill>
                  <a:srgbClr val="FFFFFF"/>
                </a:solidFill>
                <a:latin typeface="微软雅黑" panose="020B0503020204020204" pitchFamily="34" charset="-122"/>
                <a:ea typeface="微软雅黑" panose="020B0503020204020204" pitchFamily="34" charset="-122"/>
              </a:rPr>
              <a:t> 22 ~ May 25)</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a16="http://schemas.microsoft.com/office/drawing/2014/main" xmlns="" id="{61214404-3E99-431F-A1D1-0A44E2021497}"/>
              </a:ext>
            </a:extLst>
          </p:cNvPr>
          <p:cNvSpPr/>
          <p:nvPr/>
        </p:nvSpPr>
        <p:spPr>
          <a:xfrm>
            <a:off x="9191936"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Post-meeting process</a:t>
            </a:r>
            <a:r>
              <a:rPr lang="en-GB" sz="800" kern="0" noProof="0" dirty="0" smtClean="0">
                <a:solidFill>
                  <a:srgbClr val="FFFFFF"/>
                </a:solidFill>
                <a:latin typeface="微软雅黑" panose="020B0503020204020204" pitchFamily="34" charset="-122"/>
                <a:ea typeface="微软雅黑" panose="020B0503020204020204" pitchFamily="34" charset="-122"/>
              </a:rPr>
              <a:t> (May </a:t>
            </a:r>
            <a:r>
              <a:rPr lang="en-GB" sz="800" kern="0" dirty="0" smtClean="0">
                <a:solidFill>
                  <a:srgbClr val="FFFFFF"/>
                </a:solidFill>
                <a:latin typeface="微软雅黑" panose="020B0503020204020204" pitchFamily="34" charset="-122"/>
                <a:ea typeface="微软雅黑" panose="020B0503020204020204" pitchFamily="34" charset="-122"/>
              </a:rPr>
              <a:t>29 </a:t>
            </a:r>
            <a:r>
              <a:rPr lang="en-GB" sz="800" kern="0" noProof="0" dirty="0" smtClean="0">
                <a:solidFill>
                  <a:srgbClr val="FFFFFF"/>
                </a:solidFill>
                <a:latin typeface="微软雅黑" panose="020B0503020204020204" pitchFamily="34" charset="-122"/>
                <a:ea typeface="微软雅黑" panose="020B0503020204020204" pitchFamily="34" charset="-122"/>
              </a:rPr>
              <a:t>~ Jun 1)</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a16="http://schemas.microsoft.com/office/drawing/2014/main" xmlns="" id="{61214404-3E99-431F-A1D1-0A44E2021497}"/>
              </a:ext>
            </a:extLst>
          </p:cNvPr>
          <p:cNvSpPr/>
          <p:nvPr/>
        </p:nvSpPr>
        <p:spPr>
          <a:xfrm>
            <a:off x="8446638" y="3224131"/>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a16="http://schemas.microsoft.com/office/drawing/2014/main" xmlns="" id="{18560DB6-8070-4A8A-B9C8-2CBC509A9ECA}"/>
              </a:ext>
            </a:extLst>
          </p:cNvPr>
          <p:cNvSpPr/>
          <p:nvPr/>
        </p:nvSpPr>
        <p:spPr>
          <a:xfrm>
            <a:off x="24804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a16="http://schemas.microsoft.com/office/drawing/2014/main" xmlns="" id="{18560DB6-8070-4A8A-B9C8-2CBC509A9ECA}"/>
              </a:ext>
            </a:extLst>
          </p:cNvPr>
          <p:cNvSpPr/>
          <p:nvPr/>
        </p:nvSpPr>
        <p:spPr>
          <a:xfrm>
            <a:off x="173869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a16="http://schemas.microsoft.com/office/drawing/2014/main" xmlns="" id="{18560DB6-8070-4A8A-B9C8-2CBC509A9ECA}"/>
              </a:ext>
            </a:extLst>
          </p:cNvPr>
          <p:cNvSpPr/>
          <p:nvPr/>
        </p:nvSpPr>
        <p:spPr>
          <a:xfrm>
            <a:off x="322934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a16="http://schemas.microsoft.com/office/drawing/2014/main" xmlns="" id="{18560DB6-8070-4A8A-B9C8-2CBC509A9ECA}"/>
              </a:ext>
            </a:extLst>
          </p:cNvPr>
          <p:cNvSpPr/>
          <p:nvPr/>
        </p:nvSpPr>
        <p:spPr>
          <a:xfrm>
            <a:off x="11427910"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Rectangle 67">
            <a:extLst>
              <a:ext uri="{FF2B5EF4-FFF2-40B4-BE49-F238E27FC236}">
                <a16:creationId xmlns:a16="http://schemas.microsoft.com/office/drawing/2014/main" xmlns="" id="{61214404-3E99-431F-A1D1-0A44E2021497}"/>
              </a:ext>
            </a:extLst>
          </p:cNvPr>
          <p:cNvSpPr/>
          <p:nvPr/>
        </p:nvSpPr>
        <p:spPr>
          <a:xfrm>
            <a:off x="3971478" y="3222625"/>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a16="http://schemas.microsoft.com/office/drawing/2014/main" xmlns="" id="{B6CDA6FF-6740-49E7-B14C-1831ED62E0F8}"/>
              </a:ext>
            </a:extLst>
          </p:cNvPr>
          <p:cNvSpPr/>
          <p:nvPr/>
        </p:nvSpPr>
        <p:spPr>
          <a:xfrm>
            <a:off x="255175" y="4601459"/>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Moderator assignment before Mon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5" name="Rectangle: Rounded Corners 201">
            <a:extLst>
              <a:ext uri="{FF2B5EF4-FFF2-40B4-BE49-F238E27FC236}">
                <a16:creationId xmlns:a16="http://schemas.microsoft.com/office/drawing/2014/main" xmlns="" id="{B6CDA6FF-6740-49E7-B14C-1831ED62E0F8}"/>
              </a:ext>
            </a:extLst>
          </p:cNvPr>
          <p:cNvSpPr/>
          <p:nvPr/>
        </p:nvSpPr>
        <p:spPr>
          <a:xfrm>
            <a:off x="67165" y="391648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err="1" smtClean="0">
                <a:ln>
                  <a:noFill/>
                </a:ln>
                <a:solidFill>
                  <a:srgbClr val="FFFFFF"/>
                </a:solidFill>
                <a:effectLst/>
                <a:uLnTx/>
                <a:uFillTx/>
                <a:latin typeface="+mj-ea"/>
                <a:ea typeface="+mj-ea"/>
                <a:cs typeface="+mn-cs"/>
              </a:rPr>
              <a:t>Tdoc</a:t>
            </a:r>
            <a:r>
              <a:rPr kumimoji="0" lang="en-US" sz="800" b="1" i="0" u="none" strike="noStrike" kern="0" cap="none" spc="0" normalizeH="0" baseline="0" noProof="0" dirty="0" smtClean="0">
                <a:ln>
                  <a:noFill/>
                </a:ln>
                <a:solidFill>
                  <a:srgbClr val="FFFFFF"/>
                </a:solidFill>
                <a:effectLst/>
                <a:uLnTx/>
                <a:uFillTx/>
                <a:latin typeface="+mj-ea"/>
                <a:ea typeface="+mj-ea"/>
                <a:cs typeface="+mn-cs"/>
              </a:rPr>
              <a:t> number</a:t>
            </a:r>
            <a:r>
              <a:rPr kumimoji="0" lang="en-US" sz="800" b="1" i="0" u="none" strike="noStrike" kern="0" cap="none" spc="0" normalizeH="0" noProof="0" dirty="0" smtClean="0">
                <a:ln>
                  <a:noFill/>
                </a:ln>
                <a:solidFill>
                  <a:srgbClr val="FFFFFF"/>
                </a:solidFill>
                <a:effectLst/>
                <a:uLnTx/>
                <a:uFillTx/>
                <a:latin typeface="+mj-ea"/>
                <a:ea typeface="+mj-ea"/>
                <a:cs typeface="+mn-cs"/>
              </a:rPr>
              <a:t> request &amp; submission </a:t>
            </a:r>
            <a:r>
              <a:rPr lang="en-US" sz="800" b="1" kern="0" dirty="0" smtClean="0">
                <a:solidFill>
                  <a:srgbClr val="FF3300"/>
                </a:solidFill>
                <a:latin typeface="+mj-ea"/>
                <a:ea typeface="+mj-ea"/>
                <a:cs typeface="+mn-cs"/>
              </a:rPr>
              <a:t>May 15</a:t>
            </a:r>
            <a:r>
              <a:rPr lang="en-US" sz="800" b="1" kern="0" baseline="30000" dirty="0" smtClean="0">
                <a:solidFill>
                  <a:srgbClr val="FF3300"/>
                </a:solidFill>
                <a:latin typeface="+mj-ea"/>
                <a:ea typeface="+mj-ea"/>
                <a:cs typeface="+mn-cs"/>
              </a:rPr>
              <a:t>th</a:t>
            </a:r>
            <a:r>
              <a:rPr lang="en-US" sz="800" b="1" kern="0" dirty="0" smtClean="0">
                <a:solidFill>
                  <a:srgbClr val="FF3300"/>
                </a:solidFill>
                <a:latin typeface="+mj-ea"/>
                <a:ea typeface="+mj-ea"/>
                <a:cs typeface="+mn-cs"/>
              </a:rPr>
              <a:t> </a:t>
            </a:r>
            <a:endParaRPr kumimoji="0" lang="en-US" sz="800" b="1" i="0" u="none" strike="noStrike" kern="0" cap="none" spc="0" normalizeH="0" baseline="0" noProof="0" dirty="0">
              <a:ln>
                <a:noFill/>
              </a:ln>
              <a:solidFill>
                <a:srgbClr val="FF3300"/>
              </a:solidFill>
              <a:effectLst/>
              <a:uLnTx/>
              <a:uFillTx/>
              <a:latin typeface="+mj-ea"/>
              <a:ea typeface="+mj-ea"/>
              <a:cs typeface="+mn-cs"/>
            </a:endParaRPr>
          </a:p>
        </p:txBody>
      </p:sp>
      <p:sp>
        <p:nvSpPr>
          <p:cNvPr id="56" name="Rectangle: Rounded Corners 201">
            <a:extLst>
              <a:ext uri="{FF2B5EF4-FFF2-40B4-BE49-F238E27FC236}">
                <a16:creationId xmlns:a16="http://schemas.microsoft.com/office/drawing/2014/main" xmlns="" id="{B6CDA6FF-6740-49E7-B14C-1831ED62E0F8}"/>
              </a:ext>
            </a:extLst>
          </p:cNvPr>
          <p:cNvSpPr/>
          <p:nvPr/>
        </p:nvSpPr>
        <p:spPr>
          <a:xfrm>
            <a:off x="255175" y="557046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Registration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7" name="Rectangle: Rounded Corners 201">
            <a:extLst>
              <a:ext uri="{FF2B5EF4-FFF2-40B4-BE49-F238E27FC236}">
                <a16:creationId xmlns:a16="http://schemas.microsoft.com/office/drawing/2014/main" xmlns="" id="{B6CDA6FF-6740-49E7-B14C-1831ED62E0F8}"/>
              </a:ext>
            </a:extLst>
          </p:cNvPr>
          <p:cNvSpPr/>
          <p:nvPr/>
        </p:nvSpPr>
        <p:spPr>
          <a:xfrm>
            <a:off x="1738695" y="4601459"/>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Draft summary for topics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8" name="Rectangle: Rounded Corners 201">
            <a:extLst>
              <a:ext uri="{FF2B5EF4-FFF2-40B4-BE49-F238E27FC236}">
                <a16:creationId xmlns:a16="http://schemas.microsoft.com/office/drawing/2014/main" xmlns="" id="{B6CDA6FF-6740-49E7-B14C-1831ED62E0F8}"/>
              </a:ext>
            </a:extLst>
          </p:cNvPr>
          <p:cNvSpPr/>
          <p:nvPr/>
        </p:nvSpPr>
        <p:spPr>
          <a:xfrm>
            <a:off x="3229343" y="4601459"/>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Formal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a:t>
            </a:r>
            <a:r>
              <a:rPr lang="en-US" sz="800" b="1" kern="0" noProof="0" dirty="0" smtClean="0">
                <a:solidFill>
                  <a:srgbClr val="FFFFFF"/>
                </a:solidFill>
                <a:latin typeface="+mj-ea"/>
                <a:ea typeface="+mj-ea"/>
                <a:cs typeface="+mn-cs"/>
              </a:rPr>
              <a:t>summary submission by Saturday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59" name="Rectangle: Rounded Corners 201">
            <a:extLst>
              <a:ext uri="{FF2B5EF4-FFF2-40B4-BE49-F238E27FC236}">
                <a16:creationId xmlns:a16="http://schemas.microsoft.com/office/drawing/2014/main" xmlns="" id="{B6CDA6FF-6740-49E7-B14C-1831ED62E0F8}"/>
              </a:ext>
            </a:extLst>
          </p:cNvPr>
          <p:cNvSpPr/>
          <p:nvPr/>
        </p:nvSpPr>
        <p:spPr>
          <a:xfrm>
            <a:off x="2484019" y="460145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Summary review &amp; 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0" name="Rectangle: Rounded Corners 201">
            <a:extLst>
              <a:ext uri="{FF2B5EF4-FFF2-40B4-BE49-F238E27FC236}">
                <a16:creationId xmlns:a16="http://schemas.microsoft.com/office/drawing/2014/main" xmlns="" id="{B6CDA6FF-6740-49E7-B14C-1831ED62E0F8}"/>
              </a:ext>
            </a:extLst>
          </p:cNvPr>
          <p:cNvSpPr/>
          <p:nvPr/>
        </p:nvSpPr>
        <p:spPr>
          <a:xfrm>
            <a:off x="1738695"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Initial list for block approval for basket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1" name="Rectangle: Rounded Corners 201">
            <a:extLst>
              <a:ext uri="{FF2B5EF4-FFF2-40B4-BE49-F238E27FC236}">
                <a16:creationId xmlns:a16="http://schemas.microsoft.com/office/drawing/2014/main" xmlns="" id="{B6CDA6FF-6740-49E7-B14C-1831ED62E0F8}"/>
              </a:ext>
            </a:extLst>
          </p:cNvPr>
          <p:cNvSpPr/>
          <p:nvPr/>
        </p:nvSpPr>
        <p:spPr>
          <a:xfrm>
            <a:off x="3229343"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Deadline for flag 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2" name="Rectangle: Rounded Corners 201">
            <a:extLst>
              <a:ext uri="{FF2B5EF4-FFF2-40B4-BE49-F238E27FC236}">
                <a16:creationId xmlns:a16="http://schemas.microsoft.com/office/drawing/2014/main" xmlns="" id="{B6CDA6FF-6740-49E7-B14C-1831ED62E0F8}"/>
              </a:ext>
            </a:extLst>
          </p:cNvPr>
          <p:cNvSpPr/>
          <p:nvPr/>
        </p:nvSpPr>
        <p:spPr>
          <a:xfrm>
            <a:off x="4719991"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updated list </a:t>
            </a:r>
            <a:r>
              <a:rPr lang="en-US" sz="800" b="1" kern="0" dirty="0" smtClean="0">
                <a:solidFill>
                  <a:srgbClr val="FFFFFF"/>
                </a:solidFill>
                <a:latin typeface="+mj-ea"/>
                <a:ea typeface="+mj-ea"/>
                <a:cs typeface="+mn-cs"/>
              </a:rPr>
              <a:t>for block approval</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3" name="Rectangle: Rounded Corners 201">
            <a:extLst>
              <a:ext uri="{FF2B5EF4-FFF2-40B4-BE49-F238E27FC236}">
                <a16:creationId xmlns:a16="http://schemas.microsoft.com/office/drawing/2014/main" xmlns="" id="{B6CDA6FF-6740-49E7-B14C-1831ED62E0F8}"/>
              </a:ext>
            </a:extLst>
          </p:cNvPr>
          <p:cNvSpPr/>
          <p:nvPr/>
        </p:nvSpPr>
        <p:spPr>
          <a:xfrm>
            <a:off x="5676429" y="5775537"/>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allocation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4" name="Rectangle: Rounded Corners 201">
            <a:extLst>
              <a:ext uri="{FF2B5EF4-FFF2-40B4-BE49-F238E27FC236}">
                <a16:creationId xmlns:a16="http://schemas.microsoft.com/office/drawing/2014/main" xmlns="" id="{B6CDA6FF-6740-49E7-B14C-1831ED62E0F8}"/>
              </a:ext>
            </a:extLst>
          </p:cNvPr>
          <p:cNvSpPr/>
          <p:nvPr/>
        </p:nvSpPr>
        <p:spPr>
          <a:xfrm>
            <a:off x="5659510" y="3916489"/>
            <a:ext cx="1788420"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WF/CR </a:t>
            </a:r>
            <a:r>
              <a:rPr lang="en-US" sz="800" b="1" kern="0" dirty="0" smtClean="0">
                <a:solidFill>
                  <a:srgbClr val="FFFFFF"/>
                </a:solidFill>
                <a:latin typeface="+mj-ea"/>
                <a:ea typeface="+mj-ea"/>
                <a:cs typeface="+mn-cs"/>
              </a:rPr>
              <a:t>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Draft TS/TR</a:t>
            </a:r>
            <a:endParaRPr lang="en-US" sz="800" b="1" kern="0" dirty="0">
              <a:solidFill>
                <a:srgbClr val="FFFFFF"/>
              </a:solidFill>
              <a:latin typeface="+mj-ea"/>
              <a:ea typeface="+mj-ea"/>
              <a:cs typeface="+mn-cs"/>
            </a:endParaRPr>
          </a:p>
        </p:txBody>
      </p:sp>
      <p:sp>
        <p:nvSpPr>
          <p:cNvPr id="65" name="Rectangle: Rounded Corners 201">
            <a:extLst>
              <a:ext uri="{FF2B5EF4-FFF2-40B4-BE49-F238E27FC236}">
                <a16:creationId xmlns:a16="http://schemas.microsoft.com/office/drawing/2014/main" xmlns="" id="{B6CDA6FF-6740-49E7-B14C-1831ED62E0F8}"/>
              </a:ext>
            </a:extLst>
          </p:cNvPr>
          <p:cNvSpPr/>
          <p:nvPr/>
        </p:nvSpPr>
        <p:spPr>
          <a:xfrm>
            <a:off x="7696717" y="55609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Check-in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6" name="Rectangle: Rounded Corners 201">
            <a:extLst>
              <a:ext uri="{FF2B5EF4-FFF2-40B4-BE49-F238E27FC236}">
                <a16:creationId xmlns:a16="http://schemas.microsoft.com/office/drawing/2014/main" xmlns="" id="{B6CDA6FF-6740-49E7-B14C-1831ED62E0F8}"/>
              </a:ext>
            </a:extLst>
          </p:cNvPr>
          <p:cNvSpPr/>
          <p:nvPr/>
        </p:nvSpPr>
        <p:spPr>
          <a:xfrm>
            <a:off x="5679526" y="4567274"/>
            <a:ext cx="1788420" cy="988771"/>
          </a:xfrm>
          <a:prstGeom prst="roundRect">
            <a:avLst>
              <a:gd name="adj" fmla="val 11677"/>
            </a:avLst>
          </a:prstGeom>
          <a:gradFill flip="none" rotWithShape="1">
            <a:gsLst>
              <a:gs pos="55000">
                <a:srgbClr val="1E9657"/>
              </a:gs>
              <a:gs pos="0">
                <a:srgbClr val="1E9657"/>
              </a:gs>
              <a:gs pos="66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Online </a:t>
            </a:r>
            <a:r>
              <a:rPr lang="en-US" sz="800" b="1" kern="0" dirty="0" smtClean="0">
                <a:solidFill>
                  <a:srgbClr val="FFFFFF"/>
                </a:solidFill>
                <a:latin typeface="+mj-ea"/>
                <a:ea typeface="+mj-ea"/>
                <a:cs typeface="+mn-cs"/>
              </a:rPr>
              <a:t>discussions &amp;</a:t>
            </a:r>
            <a:endParaRPr lang="en-US"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300"/>
              </a:spcAft>
              <a:buClrTx/>
              <a:buSzTx/>
              <a:buFontTx/>
              <a:buNone/>
              <a:tabLst/>
              <a:defRPr/>
            </a:pPr>
            <a:r>
              <a:rPr lang="en-US" sz="800" b="1" kern="0" dirty="0">
                <a:solidFill>
                  <a:srgbClr val="FFFFFF"/>
                </a:solidFill>
                <a:latin typeface="+mj-ea"/>
                <a:ea typeface="+mj-ea"/>
                <a:cs typeface="+mn-cs"/>
              </a:rPr>
              <a:t>GTW conference </a:t>
            </a:r>
            <a:r>
              <a:rPr lang="en-US" sz="800" b="1" kern="0" dirty="0" smtClean="0">
                <a:solidFill>
                  <a:srgbClr val="FFFFFF"/>
                </a:solidFill>
                <a:latin typeface="+mj-ea"/>
                <a:ea typeface="+mj-ea"/>
                <a:cs typeface="+mn-cs"/>
              </a:rPr>
              <a:t>call</a:t>
            </a:r>
          </a:p>
          <a:p>
            <a:pPr marL="0" marR="0" lvl="0" indent="0" algn="ctr" defTabSz="514299" eaLnBrk="1" fontAlgn="auto" latinLnBrk="0" hangingPunct="1">
              <a:lnSpc>
                <a:spcPct val="100000"/>
              </a:lnSpc>
              <a:spcBef>
                <a:spcPts val="0"/>
              </a:spcBef>
              <a:spcAft>
                <a:spcPts val="300"/>
              </a:spcAft>
              <a:buClrTx/>
              <a:buSzTx/>
              <a:buFontTx/>
              <a:buNone/>
              <a:tabLst/>
              <a:defRPr/>
            </a:pPr>
            <a:r>
              <a:rPr lang="en-US" sz="800" b="1" kern="0" dirty="0" smtClean="0">
                <a:solidFill>
                  <a:srgbClr val="FFFFFF"/>
                </a:solidFill>
                <a:latin typeface="+mj-ea"/>
                <a:ea typeface="+mj-ea"/>
                <a:cs typeface="+mn-cs"/>
              </a:rPr>
              <a:t>TOHRU</a:t>
            </a:r>
          </a:p>
          <a:p>
            <a:pPr algn="ctr" defTabSz="514299" eaLnBrk="1" fontAlgn="auto" hangingPunct="1">
              <a:spcBef>
                <a:spcPts val="0"/>
              </a:spcBef>
              <a:spcAft>
                <a:spcPts val="300"/>
              </a:spcAft>
              <a:defRPr/>
            </a:pP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request (</a:t>
            </a:r>
            <a:r>
              <a:rPr lang="en-US" sz="800" b="1" kern="0" dirty="0" err="1">
                <a:solidFill>
                  <a:srgbClr val="FFFFFF"/>
                </a:solidFill>
                <a:latin typeface="+mj-ea"/>
                <a:ea typeface="+mj-ea"/>
                <a:cs typeface="+mn-cs"/>
              </a:rPr>
              <a:t>new&amp;revision</a:t>
            </a:r>
            <a:r>
              <a:rPr lang="en-US" sz="800" b="1" kern="0" dirty="0">
                <a:solidFill>
                  <a:srgbClr val="FFFFFF"/>
                </a:solidFill>
                <a:latin typeface="+mj-ea"/>
                <a:ea typeface="+mj-ea"/>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Upload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(10.10.10.10) </a:t>
            </a:r>
            <a:r>
              <a:rPr lang="en-US" altLang="zh-CN" sz="800" b="1" kern="0" dirty="0" smtClean="0">
                <a:solidFill>
                  <a:srgbClr val="FFFFFF"/>
                </a:solidFill>
                <a:latin typeface="+mj-ea"/>
                <a:ea typeface="+mj-ea"/>
                <a:cs typeface="+mn-cs"/>
              </a:rPr>
              <a:t>&amp; </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How to access contributions</a:t>
            </a:r>
          </a:p>
        </p:txBody>
      </p:sp>
      <p:sp>
        <p:nvSpPr>
          <p:cNvPr id="67" name="Rectangle: Rounded Corners 201">
            <a:extLst>
              <a:ext uri="{FF2B5EF4-FFF2-40B4-BE49-F238E27FC236}">
                <a16:creationId xmlns:a16="http://schemas.microsoft.com/office/drawing/2014/main" xmlns="" id="{B6CDA6FF-6740-49E7-B14C-1831ED62E0F8}"/>
              </a:ext>
            </a:extLst>
          </p:cNvPr>
          <p:cNvSpPr/>
          <p:nvPr/>
        </p:nvSpPr>
        <p:spPr>
          <a:xfrm>
            <a:off x="3979184" y="5770085"/>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Meeting schedule &amp; Ad hoc chair assignment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8" name="Rectangle 67">
            <a:extLst>
              <a:ext uri="{FF2B5EF4-FFF2-40B4-BE49-F238E27FC236}">
                <a16:creationId xmlns:a16="http://schemas.microsoft.com/office/drawing/2014/main" xmlns="" id="{61214404-3E99-431F-A1D1-0A44E2021497}"/>
              </a:ext>
            </a:extLst>
          </p:cNvPr>
          <p:cNvSpPr/>
          <p:nvPr/>
        </p:nvSpPr>
        <p:spPr>
          <a:xfrm>
            <a:off x="7507681"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2</a:t>
            </a:r>
            <a:r>
              <a:rPr lang="en-GB" sz="800" kern="0" baseline="30000" dirty="0" smtClean="0">
                <a:solidFill>
                  <a:srgbClr val="FFFFFF"/>
                </a:solidFill>
                <a:latin typeface="微软雅黑" panose="020B0503020204020204" pitchFamily="34" charset="-122"/>
                <a:ea typeface="微软雅黑" panose="020B0503020204020204" pitchFamily="34" charset="-122"/>
              </a:rPr>
              <a:t>nd</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May 25 </a:t>
            </a:r>
            <a:r>
              <a:rPr lang="en-GB" sz="800" kern="0" dirty="0" smtClean="0">
                <a:solidFill>
                  <a:srgbClr val="FFFFFF"/>
                </a:solidFill>
                <a:latin typeface="微软雅黑" panose="020B0503020204020204" pitchFamily="34" charset="-122"/>
                <a:ea typeface="微软雅黑" panose="020B0503020204020204" pitchFamily="34" charset="-122"/>
              </a:rPr>
              <a:t>~ 26)</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a16="http://schemas.microsoft.com/office/drawing/2014/main" xmlns="" id="{B6CDA6FF-6740-49E7-B14C-1831ED62E0F8}"/>
              </a:ext>
            </a:extLst>
          </p:cNvPr>
          <p:cNvSpPr/>
          <p:nvPr/>
        </p:nvSpPr>
        <p:spPr>
          <a:xfrm>
            <a:off x="9177146" y="4601459"/>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List of email threads for post-meeting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1" name="Rectangle: Rounded Corners 201">
            <a:extLst>
              <a:ext uri="{FF2B5EF4-FFF2-40B4-BE49-F238E27FC236}">
                <a16:creationId xmlns:a16="http://schemas.microsoft.com/office/drawing/2014/main" xmlns="" id="{B6CDA6FF-6740-49E7-B14C-1831ED62E0F8}"/>
              </a:ext>
            </a:extLst>
          </p:cNvPr>
          <p:cNvSpPr/>
          <p:nvPr/>
        </p:nvSpPr>
        <p:spPr>
          <a:xfrm>
            <a:off x="9938797" y="460145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Submission of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of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2" name="Rectangle: Rounded Corners 201">
            <a:extLst>
              <a:ext uri="{FF2B5EF4-FFF2-40B4-BE49-F238E27FC236}">
                <a16:creationId xmlns:a16="http://schemas.microsoft.com/office/drawing/2014/main" xmlns="" id="{B6CDA6FF-6740-49E7-B14C-1831ED62E0F8}"/>
              </a:ext>
            </a:extLst>
          </p:cNvPr>
          <p:cNvSpPr/>
          <p:nvPr/>
        </p:nvSpPr>
        <p:spPr>
          <a:xfrm>
            <a:off x="10673040" y="4601459"/>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Comments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3" name="Rectangle: Rounded Corners 201">
            <a:extLst>
              <a:ext uri="{FF2B5EF4-FFF2-40B4-BE49-F238E27FC236}">
                <a16:creationId xmlns:a16="http://schemas.microsoft.com/office/drawing/2014/main" xmlns="" id="{B6CDA6FF-6740-49E7-B14C-1831ED62E0F8}"/>
              </a:ext>
            </a:extLst>
          </p:cNvPr>
          <p:cNvSpPr/>
          <p:nvPr/>
        </p:nvSpPr>
        <p:spPr>
          <a:xfrm>
            <a:off x="11427910" y="4601459"/>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Approve </a:t>
            </a:r>
            <a:r>
              <a:rPr lang="en-US" sz="800" b="1" kern="0" dirty="0" err="1" smtClean="0">
                <a:solidFill>
                  <a:srgbClr val="FFFFFF"/>
                </a:solidFill>
                <a:latin typeface="+mj-ea"/>
                <a:ea typeface="+mj-ea"/>
                <a:cs typeface="+mn-cs"/>
              </a:rPr>
              <a:t>tdocs</a:t>
            </a:r>
            <a:r>
              <a:rPr lang="en-US" sz="800" b="1" kern="0" dirty="0" smtClean="0">
                <a:solidFill>
                  <a:srgbClr val="FFFFFF"/>
                </a:solidFill>
                <a:latin typeface="+mj-ea"/>
                <a:ea typeface="+mj-ea"/>
                <a:cs typeface="+mn-cs"/>
              </a:rPr>
              <a:t> for post-meeting</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5" name="Rectangle: Rounded Corners 201">
            <a:extLst>
              <a:ext uri="{FF2B5EF4-FFF2-40B4-BE49-F238E27FC236}">
                <a16:creationId xmlns:a16="http://schemas.microsoft.com/office/drawing/2014/main" xmlns="" id="{B6CDA6FF-6740-49E7-B14C-1831ED62E0F8}"/>
              </a:ext>
            </a:extLst>
          </p:cNvPr>
          <p:cNvSpPr/>
          <p:nvPr/>
        </p:nvSpPr>
        <p:spPr>
          <a:xfrm>
            <a:off x="10359490"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Pre-RAN Action</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6" name="Rectangle: Rounded Corners 201">
            <a:extLst>
              <a:ext uri="{FF2B5EF4-FFF2-40B4-BE49-F238E27FC236}">
                <a16:creationId xmlns:a16="http://schemas.microsoft.com/office/drawing/2014/main" xmlns="" id="{B6CDA6FF-6740-49E7-B14C-1831ED62E0F8}"/>
              </a:ext>
            </a:extLst>
          </p:cNvPr>
          <p:cNvSpPr/>
          <p:nvPr/>
        </p:nvSpPr>
        <p:spPr>
          <a:xfrm>
            <a:off x="9603581"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a16="http://schemas.microsoft.com/office/drawing/2014/main" xmlns="" id="{B6CDA6FF-6740-49E7-B14C-1831ED62E0F8}"/>
              </a:ext>
            </a:extLst>
          </p:cNvPr>
          <p:cNvSpPr/>
          <p:nvPr/>
        </p:nvSpPr>
        <p:spPr>
          <a:xfrm>
            <a:off x="10517057"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a16="http://schemas.microsoft.com/office/drawing/2014/main" xmlns="" id="{B6CDA6FF-6740-49E7-B14C-1831ED62E0F8}"/>
              </a:ext>
            </a:extLst>
          </p:cNvPr>
          <p:cNvSpPr/>
          <p:nvPr/>
        </p:nvSpPr>
        <p:spPr>
          <a:xfrm>
            <a:off x="11427910"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1614104" y="4337804"/>
            <a:ext cx="2196435" cy="246221"/>
          </a:xfrm>
          <a:prstGeom prst="rect">
            <a:avLst/>
          </a:prstGeom>
          <a:noFill/>
        </p:spPr>
        <p:txBody>
          <a:bodyPr wrap="none" rtlCol="0">
            <a:spAutoFit/>
          </a:bodyPr>
          <a:lstStyle/>
          <a:p>
            <a:r>
              <a:rPr lang="en-US" sz="1000" b="1" dirty="0" smtClean="0">
                <a:latin typeface="+mj-ea"/>
                <a:ea typeface="+mj-ea"/>
              </a:rPr>
              <a:t>Topic Moderator &amp; summary: slide #5</a:t>
            </a:r>
            <a:endParaRPr lang="en-US" sz="1000" b="1" dirty="0">
              <a:latin typeface="+mj-ea"/>
              <a:ea typeface="+mj-ea"/>
            </a:endParaRPr>
          </a:p>
        </p:txBody>
      </p:sp>
      <p:sp>
        <p:nvSpPr>
          <p:cNvPr id="84" name="文本框 83"/>
          <p:cNvSpPr txBox="1"/>
          <p:nvPr/>
        </p:nvSpPr>
        <p:spPr>
          <a:xfrm>
            <a:off x="1863818" y="5766643"/>
            <a:ext cx="2056973" cy="246221"/>
          </a:xfrm>
          <a:prstGeom prst="rect">
            <a:avLst/>
          </a:prstGeom>
          <a:noFill/>
        </p:spPr>
        <p:txBody>
          <a:bodyPr wrap="none" rtlCol="0">
            <a:spAutoFit/>
          </a:bodyPr>
          <a:lstStyle/>
          <a:p>
            <a:r>
              <a:rPr lang="en-US" sz="1000" b="1" dirty="0">
                <a:latin typeface="+mj-ea"/>
                <a:ea typeface="+mj-ea"/>
              </a:rPr>
              <a:t>Basket WIs Block </a:t>
            </a:r>
            <a:r>
              <a:rPr lang="en-US" sz="1000" b="1" dirty="0" smtClean="0">
                <a:latin typeface="+mj-ea"/>
                <a:ea typeface="+mj-ea"/>
              </a:rPr>
              <a:t>approval: slide #6</a:t>
            </a:r>
            <a:endParaRPr lang="en-US" sz="1000" b="1" dirty="0">
              <a:latin typeface="+mj-ea"/>
              <a:ea typeface="+mj-ea"/>
            </a:endParaRPr>
          </a:p>
        </p:txBody>
      </p:sp>
      <p:sp>
        <p:nvSpPr>
          <p:cNvPr id="85" name="文本框 84"/>
          <p:cNvSpPr txBox="1"/>
          <p:nvPr/>
        </p:nvSpPr>
        <p:spPr>
          <a:xfrm>
            <a:off x="9906920" y="5132427"/>
            <a:ext cx="1864613" cy="246221"/>
          </a:xfrm>
          <a:prstGeom prst="rect">
            <a:avLst/>
          </a:prstGeom>
          <a:noFill/>
        </p:spPr>
        <p:txBody>
          <a:bodyPr wrap="none" rtlCol="0">
            <a:spAutoFit/>
          </a:bodyPr>
          <a:lstStyle/>
          <a:p>
            <a:r>
              <a:rPr lang="en-US" sz="1000" b="1" dirty="0" smtClean="0">
                <a:latin typeface="+mj-ea"/>
                <a:ea typeface="+mj-ea"/>
              </a:rPr>
              <a:t>Post-meeting process: slide #14</a:t>
            </a:r>
            <a:endParaRPr lang="en-US" sz="1000" b="1" dirty="0">
              <a:latin typeface="+mj-ea"/>
              <a:ea typeface="+mj-ea"/>
            </a:endParaRPr>
          </a:p>
        </p:txBody>
      </p:sp>
      <p:sp>
        <p:nvSpPr>
          <p:cNvPr id="87" name="文本框 86"/>
          <p:cNvSpPr txBox="1"/>
          <p:nvPr/>
        </p:nvSpPr>
        <p:spPr>
          <a:xfrm>
            <a:off x="780585" y="3973708"/>
            <a:ext cx="721672" cy="246221"/>
          </a:xfrm>
          <a:prstGeom prst="rect">
            <a:avLst/>
          </a:prstGeom>
          <a:noFill/>
        </p:spPr>
        <p:txBody>
          <a:bodyPr wrap="none" rtlCol="0">
            <a:spAutoFit/>
          </a:bodyPr>
          <a:lstStyle/>
          <a:p>
            <a:r>
              <a:rPr lang="en-US" sz="1000" b="1" dirty="0" smtClean="0">
                <a:latin typeface="+mj-ea"/>
                <a:ea typeface="+mj-ea"/>
              </a:rPr>
              <a:t>Slide #3/4</a:t>
            </a:r>
            <a:endParaRPr lang="en-US" sz="1000" b="1" dirty="0">
              <a:latin typeface="+mj-ea"/>
              <a:ea typeface="+mj-ea"/>
            </a:endParaRPr>
          </a:p>
        </p:txBody>
      </p:sp>
      <p:sp>
        <p:nvSpPr>
          <p:cNvPr id="88" name="文本框 87"/>
          <p:cNvSpPr txBox="1"/>
          <p:nvPr/>
        </p:nvSpPr>
        <p:spPr>
          <a:xfrm>
            <a:off x="7434785" y="4644982"/>
            <a:ext cx="601447" cy="246221"/>
          </a:xfrm>
          <a:prstGeom prst="rect">
            <a:avLst/>
          </a:prstGeom>
          <a:noFill/>
        </p:spPr>
        <p:txBody>
          <a:bodyPr wrap="none" rtlCol="0">
            <a:spAutoFit/>
          </a:bodyPr>
          <a:lstStyle/>
          <a:p>
            <a:r>
              <a:rPr lang="en-US" sz="1000" b="1" dirty="0" smtClean="0">
                <a:latin typeface="+mj-ea"/>
                <a:ea typeface="+mj-ea"/>
              </a:rPr>
              <a:t>Slide #7</a:t>
            </a:r>
            <a:endParaRPr lang="en-US" sz="1000" b="1" dirty="0">
              <a:latin typeface="+mj-ea"/>
              <a:ea typeface="+mj-ea"/>
            </a:endParaRPr>
          </a:p>
        </p:txBody>
      </p:sp>
      <p:sp>
        <p:nvSpPr>
          <p:cNvPr id="89" name="文本框 88"/>
          <p:cNvSpPr txBox="1"/>
          <p:nvPr/>
        </p:nvSpPr>
        <p:spPr>
          <a:xfrm>
            <a:off x="7434785" y="4871908"/>
            <a:ext cx="667170" cy="246221"/>
          </a:xfrm>
          <a:prstGeom prst="rect">
            <a:avLst/>
          </a:prstGeom>
          <a:noFill/>
        </p:spPr>
        <p:txBody>
          <a:bodyPr wrap="none" rtlCol="0">
            <a:spAutoFit/>
          </a:bodyPr>
          <a:lstStyle/>
          <a:p>
            <a:r>
              <a:rPr lang="en-US" sz="1000" b="1" dirty="0" smtClean="0">
                <a:latin typeface="+mj-ea"/>
                <a:ea typeface="+mj-ea"/>
              </a:rPr>
              <a:t>Slide #12</a:t>
            </a:r>
            <a:endParaRPr lang="en-US" sz="1000" b="1" dirty="0">
              <a:latin typeface="+mj-ea"/>
              <a:ea typeface="+mj-ea"/>
            </a:endParaRPr>
          </a:p>
        </p:txBody>
      </p:sp>
      <p:sp>
        <p:nvSpPr>
          <p:cNvPr id="90" name="文本框 89"/>
          <p:cNvSpPr txBox="1"/>
          <p:nvPr/>
        </p:nvSpPr>
        <p:spPr>
          <a:xfrm>
            <a:off x="7434785" y="5032701"/>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1" name="文本框 90"/>
          <p:cNvSpPr txBox="1"/>
          <p:nvPr/>
        </p:nvSpPr>
        <p:spPr>
          <a:xfrm>
            <a:off x="7434785" y="3973708"/>
            <a:ext cx="601447" cy="246221"/>
          </a:xfrm>
          <a:prstGeom prst="rect">
            <a:avLst/>
          </a:prstGeom>
          <a:noFill/>
        </p:spPr>
        <p:txBody>
          <a:bodyPr wrap="none" rtlCol="0">
            <a:spAutoFit/>
          </a:bodyPr>
          <a:lstStyle/>
          <a:p>
            <a:r>
              <a:rPr lang="en-US" sz="1000" b="1" dirty="0" smtClean="0">
                <a:latin typeface="+mj-ea"/>
                <a:ea typeface="+mj-ea"/>
              </a:rPr>
              <a:t>Slide #9</a:t>
            </a:r>
            <a:endParaRPr lang="en-US" sz="1000" b="1" dirty="0">
              <a:latin typeface="+mj-ea"/>
              <a:ea typeface="+mj-ea"/>
            </a:endParaRPr>
          </a:p>
        </p:txBody>
      </p:sp>
      <p:sp>
        <p:nvSpPr>
          <p:cNvPr id="92" name="文本框 91"/>
          <p:cNvSpPr txBox="1"/>
          <p:nvPr/>
        </p:nvSpPr>
        <p:spPr>
          <a:xfrm>
            <a:off x="7434785" y="4159016"/>
            <a:ext cx="853119" cy="246221"/>
          </a:xfrm>
          <a:prstGeom prst="rect">
            <a:avLst/>
          </a:prstGeom>
          <a:noFill/>
        </p:spPr>
        <p:txBody>
          <a:bodyPr wrap="none" rtlCol="0">
            <a:spAutoFit/>
          </a:bodyPr>
          <a:lstStyle/>
          <a:p>
            <a:r>
              <a:rPr lang="en-US" sz="1000" b="1" dirty="0" smtClean="0">
                <a:latin typeface="+mj-ea"/>
                <a:ea typeface="+mj-ea"/>
              </a:rPr>
              <a:t>Slide #10/11</a:t>
            </a:r>
            <a:endParaRPr lang="en-US" sz="1000" b="1" dirty="0">
              <a:latin typeface="+mj-ea"/>
              <a:ea typeface="+mj-ea"/>
            </a:endParaRPr>
          </a:p>
        </p:txBody>
      </p:sp>
      <p:sp>
        <p:nvSpPr>
          <p:cNvPr id="93" name="文本框 92"/>
          <p:cNvSpPr txBox="1"/>
          <p:nvPr/>
        </p:nvSpPr>
        <p:spPr>
          <a:xfrm>
            <a:off x="9713619" y="4040549"/>
            <a:ext cx="667170" cy="246221"/>
          </a:xfrm>
          <a:prstGeom prst="rect">
            <a:avLst/>
          </a:prstGeom>
          <a:noFill/>
        </p:spPr>
        <p:txBody>
          <a:bodyPr wrap="none" rtlCol="0">
            <a:spAutoFit/>
          </a:bodyPr>
          <a:lstStyle/>
          <a:p>
            <a:r>
              <a:rPr lang="en-US" sz="1000" b="1" dirty="0" smtClean="0">
                <a:latin typeface="+mj-ea"/>
                <a:ea typeface="+mj-ea"/>
              </a:rPr>
              <a:t>Slide #15</a:t>
            </a:r>
            <a:endParaRPr lang="en-US" sz="1000" b="1" dirty="0">
              <a:latin typeface="+mj-ea"/>
              <a:ea typeface="+mj-ea"/>
            </a:endParaRPr>
          </a:p>
        </p:txBody>
      </p:sp>
      <p:sp>
        <p:nvSpPr>
          <p:cNvPr id="94" name="文本框 93"/>
          <p:cNvSpPr txBox="1"/>
          <p:nvPr/>
        </p:nvSpPr>
        <p:spPr>
          <a:xfrm>
            <a:off x="938601" y="5681550"/>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5" name="文本框 94"/>
          <p:cNvSpPr txBox="1"/>
          <p:nvPr/>
        </p:nvSpPr>
        <p:spPr>
          <a:xfrm>
            <a:off x="8385535" y="5679039"/>
            <a:ext cx="667170" cy="246221"/>
          </a:xfrm>
          <a:prstGeom prst="rect">
            <a:avLst/>
          </a:prstGeom>
          <a:noFill/>
        </p:spPr>
        <p:txBody>
          <a:bodyPr wrap="none" rtlCol="0">
            <a:spAutoFit/>
          </a:bodyPr>
          <a:lstStyle/>
          <a:p>
            <a:r>
              <a:rPr lang="en-US" sz="1000" b="1" dirty="0" smtClean="0">
                <a:latin typeface="+mj-ea"/>
                <a:ea typeface="+mj-ea"/>
              </a:rPr>
              <a:t>Slide #13</a:t>
            </a:r>
            <a:endParaRPr lang="en-US" sz="1000" b="1" dirty="0">
              <a:latin typeface="+mj-ea"/>
              <a:ea typeface="+mj-ea"/>
            </a:endParaRPr>
          </a:p>
        </p:txBody>
      </p:sp>
      <p:sp>
        <p:nvSpPr>
          <p:cNvPr id="96" name="文本框 95"/>
          <p:cNvSpPr txBox="1"/>
          <p:nvPr/>
        </p:nvSpPr>
        <p:spPr>
          <a:xfrm>
            <a:off x="7375239" y="6052103"/>
            <a:ext cx="601447" cy="246221"/>
          </a:xfrm>
          <a:prstGeom prst="rect">
            <a:avLst/>
          </a:prstGeom>
          <a:noFill/>
        </p:spPr>
        <p:txBody>
          <a:bodyPr wrap="none" rtlCol="0">
            <a:spAutoFit/>
          </a:bodyPr>
          <a:lstStyle/>
          <a:p>
            <a:r>
              <a:rPr lang="en-US" sz="1000" b="1" dirty="0" smtClean="0">
                <a:latin typeface="+mj-ea"/>
                <a:ea typeface="+mj-ea"/>
              </a:rPr>
              <a:t>Slide #8</a:t>
            </a:r>
            <a:endParaRPr lang="en-US" sz="1000" b="1" dirty="0">
              <a:latin typeface="+mj-ea"/>
              <a:ea typeface="+mj-ea"/>
            </a:endParaRPr>
          </a:p>
        </p:txBody>
      </p:sp>
      <p:sp>
        <p:nvSpPr>
          <p:cNvPr id="97" name="文本框 96"/>
          <p:cNvSpPr txBox="1"/>
          <p:nvPr/>
        </p:nvSpPr>
        <p:spPr>
          <a:xfrm>
            <a:off x="7436940" y="5258895"/>
            <a:ext cx="667170" cy="246221"/>
          </a:xfrm>
          <a:prstGeom prst="rect">
            <a:avLst/>
          </a:prstGeom>
          <a:noFill/>
        </p:spPr>
        <p:txBody>
          <a:bodyPr wrap="none" rtlCol="0">
            <a:spAutoFit/>
          </a:bodyPr>
          <a:lstStyle/>
          <a:p>
            <a:r>
              <a:rPr lang="en-US" sz="1000" b="1" dirty="0" smtClean="0">
                <a:latin typeface="+mj-ea"/>
                <a:ea typeface="+mj-ea"/>
              </a:rPr>
              <a:t>Slide #16</a:t>
            </a:r>
            <a:endParaRPr lang="en-US" sz="1000" b="1" dirty="0">
              <a:latin typeface="+mj-ea"/>
              <a:ea typeface="+mj-ea"/>
            </a:endParaRPr>
          </a:p>
        </p:txBody>
      </p:sp>
      <p:sp>
        <p:nvSpPr>
          <p:cNvPr id="70" name="文本框 69"/>
          <p:cNvSpPr txBox="1"/>
          <p:nvPr/>
        </p:nvSpPr>
        <p:spPr>
          <a:xfrm>
            <a:off x="4733239" y="5913033"/>
            <a:ext cx="585417" cy="246221"/>
          </a:xfrm>
          <a:prstGeom prst="rect">
            <a:avLst/>
          </a:prstGeom>
          <a:noFill/>
        </p:spPr>
        <p:txBody>
          <a:bodyPr wrap="none" rtlCol="0">
            <a:spAutoFit/>
          </a:bodyPr>
          <a:lstStyle/>
          <a:p>
            <a:r>
              <a:rPr lang="en-US" sz="1000" b="1" dirty="0" smtClean="0">
                <a:latin typeface="+mj-ea"/>
                <a:ea typeface="+mj-ea"/>
              </a:rPr>
              <a:t>Annex I</a:t>
            </a:r>
            <a:endParaRPr lang="en-US" sz="1000" b="1" dirty="0">
              <a:latin typeface="+mj-ea"/>
              <a:ea typeface="+mj-ea"/>
            </a:endParaRPr>
          </a:p>
        </p:txBody>
      </p:sp>
      <p:sp>
        <p:nvSpPr>
          <p:cNvPr id="74" name="Rectangle 67">
            <a:extLst>
              <a:ext uri="{FF2B5EF4-FFF2-40B4-BE49-F238E27FC236}">
                <a16:creationId xmlns:a16="http://schemas.microsoft.com/office/drawing/2014/main" xmlns="" id="{61214404-3E99-431F-A1D1-0A44E2021497}"/>
              </a:ext>
            </a:extLst>
          </p:cNvPr>
          <p:cNvSpPr/>
          <p:nvPr/>
        </p:nvSpPr>
        <p:spPr>
          <a:xfrm>
            <a:off x="4875915" y="6281847"/>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 (</a:t>
            </a:r>
            <a:r>
              <a:rPr lang="en-US" sz="800" kern="0" dirty="0" smtClean="0">
                <a:solidFill>
                  <a:srgbClr val="FFFFFF"/>
                </a:solidFill>
                <a:latin typeface="微软雅黑" panose="020B0503020204020204" pitchFamily="34" charset="-122"/>
                <a:ea typeface="微软雅黑" panose="020B0503020204020204" pitchFamily="34" charset="-122"/>
              </a:rPr>
              <a:t>0:00 </a:t>
            </a:r>
            <a:r>
              <a:rPr lang="en-US" sz="800" kern="0" dirty="0">
                <a:solidFill>
                  <a:srgbClr val="FFFFFF"/>
                </a:solidFill>
                <a:latin typeface="微软雅黑" panose="020B0503020204020204" pitchFamily="34" charset="-122"/>
                <a:ea typeface="微软雅黑" panose="020B0503020204020204" pitchFamily="34" charset="-122"/>
              </a:rPr>
              <a:t>am ~ 7:00 am </a:t>
            </a:r>
            <a:r>
              <a:rPr lang="en-US" sz="800" kern="0" dirty="0" smtClean="0">
                <a:solidFill>
                  <a:srgbClr val="FFFFFF"/>
                </a:solidFill>
                <a:latin typeface="微软雅黑" panose="020B0503020204020204" pitchFamily="34" charset="-122"/>
                <a:ea typeface="微软雅黑" panose="020B0503020204020204" pitchFamily="34" charset="-122"/>
              </a:rPr>
              <a:t>meeting venue Local </a:t>
            </a:r>
            <a:r>
              <a:rPr lang="en-US" sz="800" kern="0" dirty="0">
                <a:solidFill>
                  <a:srgbClr val="FFFFFF"/>
                </a:solidFill>
                <a:latin typeface="微软雅黑" panose="020B0503020204020204" pitchFamily="34" charset="-122"/>
                <a:ea typeface="微软雅黑" panose="020B0503020204020204" pitchFamily="34" charset="-122"/>
              </a:rPr>
              <a:t>time (</a:t>
            </a:r>
            <a:r>
              <a:rPr lang="en-US" sz="800" kern="0" dirty="0" smtClean="0">
                <a:solidFill>
                  <a:srgbClr val="FFFFFF"/>
                </a:solidFill>
                <a:latin typeface="微软雅黑" panose="020B0503020204020204" pitchFamily="34" charset="-122"/>
                <a:ea typeface="微软雅黑" panose="020B0503020204020204" pitchFamily="34" charset="-122"/>
              </a:rPr>
              <a:t>UTC+9)</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6955963" y="6441542"/>
            <a:ext cx="2323072" cy="246221"/>
          </a:xfrm>
          <a:prstGeom prst="rect">
            <a:avLst/>
          </a:prstGeom>
          <a:noFill/>
        </p:spPr>
        <p:txBody>
          <a:bodyPr wrap="none" rtlCol="0">
            <a:spAutoFit/>
          </a:bodyPr>
          <a:lstStyle/>
          <a:p>
            <a:r>
              <a:rPr lang="en-US" sz="1000" b="1" dirty="0" smtClean="0">
                <a:latin typeface="+mj-ea"/>
                <a:ea typeface="+mj-ea"/>
              </a:rPr>
              <a:t>No email are expected in RAN4 reflector</a:t>
            </a:r>
            <a:endParaRPr lang="en-US" sz="1000" b="1" dirty="0">
              <a:latin typeface="+mj-ea"/>
              <a:ea typeface="+mj-ea"/>
            </a:endParaRPr>
          </a:p>
        </p:txBody>
      </p:sp>
      <p:sp>
        <p:nvSpPr>
          <p:cNvPr id="86" name="文本框 85"/>
          <p:cNvSpPr txBox="1"/>
          <p:nvPr/>
        </p:nvSpPr>
        <p:spPr>
          <a:xfrm>
            <a:off x="780037" y="4116572"/>
            <a:ext cx="667170" cy="246221"/>
          </a:xfrm>
          <a:prstGeom prst="rect">
            <a:avLst/>
          </a:prstGeom>
          <a:noFill/>
        </p:spPr>
        <p:txBody>
          <a:bodyPr wrap="none" rtlCol="0">
            <a:spAutoFit/>
          </a:bodyPr>
          <a:lstStyle/>
          <a:p>
            <a:r>
              <a:rPr lang="en-US" sz="1000" b="1" dirty="0" smtClean="0">
                <a:latin typeface="+mj-ea"/>
                <a:ea typeface="+mj-ea"/>
              </a:rPr>
              <a:t>Slide #18</a:t>
            </a:r>
            <a:endParaRPr lang="en-US" sz="1000" b="1" dirty="0">
              <a:latin typeface="+mj-ea"/>
              <a:ea typeface="+mj-ea"/>
            </a:endParaRPr>
          </a:p>
        </p:txBody>
      </p:sp>
      <p:sp>
        <p:nvSpPr>
          <p:cNvPr id="99" name="Rectangle: Rounded Corners 201">
            <a:extLst>
              <a:ext uri="{FF2B5EF4-FFF2-40B4-BE49-F238E27FC236}">
                <a16:creationId xmlns:a16="http://schemas.microsoft.com/office/drawing/2014/main" xmlns="" id="{B6CDA6FF-6740-49E7-B14C-1831ED62E0F8}"/>
              </a:ext>
            </a:extLst>
          </p:cNvPr>
          <p:cNvSpPr/>
          <p:nvPr/>
        </p:nvSpPr>
        <p:spPr>
          <a:xfrm>
            <a:off x="3955964" y="3870984"/>
            <a:ext cx="720000" cy="645951"/>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Chairs trigger </a:t>
            </a:r>
            <a:r>
              <a:rPr kumimoji="0" lang="en-US" sz="800" b="1" i="0" u="none" strike="noStrike" kern="0" cap="none" spc="0" normalizeH="0" baseline="0" noProof="0" dirty="0" err="1" smtClean="0">
                <a:ln>
                  <a:noFill/>
                </a:ln>
                <a:solidFill>
                  <a:srgbClr val="FFFFFF"/>
                </a:solidFill>
                <a:effectLst/>
                <a:uLnTx/>
                <a:uFillTx/>
                <a:latin typeface="+mj-ea"/>
                <a:ea typeface="+mj-ea"/>
                <a:cs typeface="+mn-cs"/>
              </a:rPr>
              <a:t>nwm</a:t>
            </a:r>
            <a:r>
              <a:rPr kumimoji="0" lang="en-US" sz="800" b="1" i="0" u="none" strike="noStrike" kern="0" cap="none" spc="0" normalizeH="0" baseline="0" noProof="0" dirty="0" smtClean="0">
                <a:ln>
                  <a:noFill/>
                </a:ln>
                <a:solidFill>
                  <a:srgbClr val="FFFFFF"/>
                </a:solidFill>
                <a:effectLst/>
                <a:uLnTx/>
                <a:uFillTx/>
                <a:latin typeface="+mj-ea"/>
                <a:ea typeface="+mj-ea"/>
                <a:cs typeface="+mn-cs"/>
              </a:rPr>
              <a:t>: feedback  maintenance &amp; sp</a:t>
            </a:r>
            <a:r>
              <a:rPr kumimoji="0" lang="en-US" sz="800" b="1" i="0" u="none" strike="noStrike" kern="0" cap="none" spc="0" normalizeH="0" noProof="0" dirty="0" smtClean="0">
                <a:ln>
                  <a:noFill/>
                </a:ln>
                <a:solidFill>
                  <a:srgbClr val="FFFFFF"/>
                </a:solidFill>
                <a:effectLst/>
                <a:uLnTx/>
                <a:uFillTx/>
                <a:latin typeface="+mj-ea"/>
                <a:ea typeface="+mj-ea"/>
                <a:cs typeface="+mn-cs"/>
              </a:rPr>
              <a:t>ectrum related</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0" name="Rectangle: Rounded Corners 201">
            <a:extLst>
              <a:ext uri="{FF2B5EF4-FFF2-40B4-BE49-F238E27FC236}">
                <a16:creationId xmlns:a16="http://schemas.microsoft.com/office/drawing/2014/main" xmlns="" id="{B6CDA6FF-6740-49E7-B14C-1831ED62E0F8}"/>
              </a:ext>
            </a:extLst>
          </p:cNvPr>
          <p:cNvSpPr/>
          <p:nvPr/>
        </p:nvSpPr>
        <p:spPr>
          <a:xfrm>
            <a:off x="4719991" y="3870984"/>
            <a:ext cx="720000" cy="64595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altLang="zh-CN" sz="800" b="1" kern="0" dirty="0" smtClean="0">
                <a:solidFill>
                  <a:srgbClr val="FFFFFF"/>
                </a:solidFill>
              </a:rPr>
              <a:t>Flag maintenance &amp; spectrum @</a:t>
            </a:r>
            <a:r>
              <a:rPr lang="en-US" altLang="zh-CN" sz="800" b="1" kern="0" dirty="0" err="1" smtClean="0">
                <a:solidFill>
                  <a:srgbClr val="FFFFFF"/>
                </a:solidFill>
              </a:rPr>
              <a:t>nwm</a:t>
            </a:r>
            <a:endParaRPr lang="en-US" sz="800" b="1" kern="0" dirty="0">
              <a:solidFill>
                <a:srgbClr val="FFFFFF"/>
              </a:solidFill>
              <a:latin typeface="+mj-ea"/>
              <a:ea typeface="+mj-ea"/>
              <a:cs typeface="+mn-cs"/>
            </a:endParaRPr>
          </a:p>
        </p:txBody>
      </p:sp>
      <p:sp>
        <p:nvSpPr>
          <p:cNvPr id="102" name="文本框 101"/>
          <p:cNvSpPr txBox="1"/>
          <p:nvPr/>
        </p:nvSpPr>
        <p:spPr>
          <a:xfrm>
            <a:off x="2342197" y="3968472"/>
            <a:ext cx="1665841" cy="246221"/>
          </a:xfrm>
          <a:prstGeom prst="rect">
            <a:avLst/>
          </a:prstGeom>
          <a:noFill/>
        </p:spPr>
        <p:txBody>
          <a:bodyPr wrap="none" rtlCol="0">
            <a:spAutoFit/>
          </a:bodyPr>
          <a:lstStyle/>
          <a:p>
            <a:r>
              <a:rPr lang="en-US" sz="1000" b="1" dirty="0" smtClean="0">
                <a:latin typeface="+mj-ea"/>
                <a:ea typeface="+mj-ea"/>
              </a:rPr>
              <a:t>NWM flag process Slide #16</a:t>
            </a:r>
            <a:endParaRPr lang="en-US" sz="1000" b="1" dirty="0">
              <a:latin typeface="+mj-ea"/>
              <a:ea typeface="+mj-ea"/>
            </a:endParaRPr>
          </a:p>
        </p:txBody>
      </p:sp>
    </p:spTree>
    <p:extLst>
      <p:ext uri="{BB962C8B-B14F-4D97-AF65-F5344CB8AC3E}">
        <p14:creationId xmlns:p14="http://schemas.microsoft.com/office/powerpoint/2010/main" val="15060130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smtClean="0"/>
              <a:t>Moderator is expected to drive the progress based on the consensus and continue organizing the discussions in the 2</a:t>
            </a:r>
            <a:r>
              <a:rPr lang="en-US" altLang="zh-CN" sz="1200" b="1" baseline="30000" dirty="0" smtClean="0"/>
              <a:t>nd</a:t>
            </a:r>
            <a:r>
              <a:rPr lang="en-US" altLang="zh-CN" sz="1200" b="1" dirty="0" smtClean="0"/>
              <a:t> round if there are concerns received from companies.</a:t>
            </a:r>
          </a:p>
          <a:p>
            <a:pPr lvl="1">
              <a:spcBef>
                <a:spcPts val="0"/>
              </a:spcBef>
              <a:spcAft>
                <a:spcPts val="600"/>
              </a:spcAft>
            </a:pPr>
            <a:r>
              <a:rPr lang="en-US" altLang="zh-CN" sz="1200" dirty="0" smtClean="0"/>
              <a:t>Feedback </a:t>
            </a:r>
            <a:r>
              <a:rPr lang="en-US" altLang="zh-CN" sz="1200" dirty="0"/>
              <a:t>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NWM</a:t>
            </a:r>
          </a:p>
          <a:p>
            <a:pPr lvl="1">
              <a:spcBef>
                <a:spcPts val="0"/>
              </a:spcBef>
              <a:spcAft>
                <a:spcPts val="600"/>
              </a:spcAft>
            </a:pPr>
            <a:r>
              <a:rPr lang="en-US" altLang="zh-CN" sz="1200" dirty="0"/>
              <a:t>Please refer to the following document for NWM </a:t>
            </a:r>
            <a:r>
              <a:rPr lang="en-US" altLang="zh-CN" sz="1200" dirty="0" smtClean="0"/>
              <a:t>tool at</a:t>
            </a:r>
            <a:r>
              <a:rPr lang="en-US" altLang="zh-CN" sz="1200" dirty="0"/>
              <a:t> </a:t>
            </a:r>
            <a:r>
              <a:rPr lang="en-US" altLang="zh-CN" sz="1200" dirty="0" smtClean="0">
                <a:hlinkClick r:id="rId3"/>
              </a:rPr>
              <a:t>https</a:t>
            </a:r>
            <a:r>
              <a:rPr lang="en-US" altLang="zh-CN" sz="1200" smtClean="0">
                <a:hlinkClick r:id="rId3"/>
              </a:rPr>
              <a:t>://www.3gpp.org/ftp/tsg_ran/WG4_Radio/TSGR4_107/Invitation</a:t>
            </a:r>
            <a:r>
              <a:rPr lang="en-US" altLang="zh-CN" sz="1200" dirty="0" smtClean="0">
                <a:hlinkClick r:id="rId3"/>
              </a:rPr>
              <a:t>/</a:t>
            </a:r>
            <a:endParaRPr lang="en-US" altLang="zh-CN" sz="1200" dirty="0" smtClean="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b="1" dirty="0" smtClean="0">
                <a:cs typeface="+mn-cs"/>
              </a:rPr>
              <a:t>To facilitate the GTW and future face-to-face meeting arrangement, it is highly encouraged that experts do not cover multiple areas across Main, RRM and </a:t>
            </a:r>
            <a:r>
              <a:rPr lang="en-US" altLang="zh-CN" sz="1400" b="1" dirty="0" err="1" smtClean="0">
                <a:cs typeface="+mn-cs"/>
              </a:rPr>
              <a:t>BSRF_Demod_Test</a:t>
            </a:r>
            <a:r>
              <a:rPr lang="en-US" altLang="zh-CN" sz="1400" b="1" dirty="0" smtClean="0">
                <a:cs typeface="+mn-cs"/>
              </a:rPr>
              <a:t> sessions</a:t>
            </a:r>
            <a:endParaRPr lang="en-US" altLang="zh-CN" sz="1400" b="1" dirty="0">
              <a:cs typeface="+mn-cs"/>
            </a:endParaRPr>
          </a:p>
          <a:p>
            <a:pPr lvl="1">
              <a:spcBef>
                <a:spcPts val="0"/>
              </a:spcBef>
              <a:spcAft>
                <a:spcPts val="600"/>
              </a:spcAft>
            </a:pPr>
            <a:r>
              <a:rPr lang="en-US" altLang="zh-CN" sz="1200" b="1" dirty="0" smtClean="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smtClean="0">
                <a:cs typeface="+mn-cs"/>
              </a:rPr>
              <a:t>Guidance for </a:t>
            </a:r>
            <a:r>
              <a:rPr lang="en-US" altLang="zh-CN" sz="1400" dirty="0" err="1" smtClean="0">
                <a:cs typeface="+mn-cs"/>
              </a:rPr>
              <a:t>Tdoc</a:t>
            </a:r>
            <a:r>
              <a:rPr lang="en-US" altLang="zh-CN" sz="1400" dirty="0" smtClean="0">
                <a:cs typeface="+mn-cs"/>
              </a:rPr>
              <a:t> “type”, ”</a:t>
            </a:r>
            <a:r>
              <a:rPr lang="en-US" altLang="zh-CN" sz="1400" dirty="0" err="1" smtClean="0">
                <a:cs typeface="+mn-cs"/>
              </a:rPr>
              <a:t>For”and</a:t>
            </a:r>
            <a:r>
              <a:rPr lang="en-US" altLang="zh-CN" sz="1400" dirty="0" smtClean="0">
                <a:cs typeface="+mn-cs"/>
              </a:rPr>
              <a:t> other information when you request a </a:t>
            </a:r>
            <a:r>
              <a:rPr lang="en-US" altLang="zh-CN" sz="1400" dirty="0" err="1" smtClean="0">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633914060"/>
              </p:ext>
            </p:extLst>
          </p:nvPr>
        </p:nvGraphicFramePr>
        <p:xfrm>
          <a:off x="307649" y="1703222"/>
          <a:ext cx="11622279" cy="3794760"/>
        </p:xfrm>
        <a:graphic>
          <a:graphicData uri="http://schemas.openxmlformats.org/drawingml/2006/table">
            <a:tbl>
              <a:tblPr firstRow="1" bandRow="1">
                <a:tableStyleId>{073A0DAA-6AF3-43AB-8588-CEC1D06C72B9}</a:tableStyleId>
              </a:tblPr>
              <a:tblGrid>
                <a:gridCol w="2871387"/>
                <a:gridCol w="1215255"/>
                <a:gridCol w="1247864"/>
                <a:gridCol w="6287773"/>
              </a:tblGrid>
              <a:tr h="370840">
                <a:tc>
                  <a:txBody>
                    <a:bodyPr/>
                    <a:lstStyle/>
                    <a:p>
                      <a:r>
                        <a:rPr lang="en-US" altLang="zh-CN" sz="1200" dirty="0" err="1" smtClean="0">
                          <a:latin typeface="+mj-ea"/>
                          <a:ea typeface="+mj-ea"/>
                        </a:rPr>
                        <a:t>Tdoc</a:t>
                      </a:r>
                      <a:r>
                        <a:rPr lang="en-US" altLang="zh-CN" sz="1200" dirty="0" smtClean="0">
                          <a:latin typeface="+mj-ea"/>
                          <a:ea typeface="+mj-ea"/>
                        </a:rPr>
                        <a:t> to be requested</a:t>
                      </a:r>
                      <a:r>
                        <a:rPr lang="en-US" altLang="zh-CN" sz="1200" baseline="0" dirty="0" smtClean="0">
                          <a:latin typeface="+mj-ea"/>
                          <a:ea typeface="+mj-ea"/>
                        </a:rPr>
                        <a:t> </a:t>
                      </a:r>
                      <a:endParaRPr lang="zh-CN" altLang="en-US" sz="1200" dirty="0">
                        <a:latin typeface="+mj-ea"/>
                        <a:ea typeface="+mj-ea"/>
                      </a:endParaRPr>
                    </a:p>
                  </a:txBody>
                  <a:tcPr/>
                </a:tc>
                <a:tc>
                  <a:txBody>
                    <a:bodyPr/>
                    <a:lstStyle/>
                    <a:p>
                      <a:r>
                        <a:rPr lang="en-US" altLang="zh-CN" sz="1200" dirty="0" smtClean="0">
                          <a:latin typeface="+mj-ea"/>
                          <a:ea typeface="+mj-ea"/>
                        </a:rPr>
                        <a:t>Type</a:t>
                      </a:r>
                      <a:endParaRPr lang="zh-CN" altLang="en-US" sz="1200" dirty="0">
                        <a:latin typeface="+mj-ea"/>
                        <a:ea typeface="+mj-ea"/>
                      </a:endParaRPr>
                    </a:p>
                  </a:txBody>
                  <a:tcPr/>
                </a:tc>
                <a:tc>
                  <a:txBody>
                    <a:bodyPr/>
                    <a:lstStyle/>
                    <a:p>
                      <a:r>
                        <a:rPr lang="en-US" altLang="zh-CN" sz="1200" dirty="0" smtClean="0">
                          <a:latin typeface="+mj-ea"/>
                          <a:ea typeface="+mj-ea"/>
                        </a:rPr>
                        <a:t>For</a:t>
                      </a:r>
                      <a:endParaRPr lang="zh-CN" altLang="en-US" sz="1200" dirty="0">
                        <a:latin typeface="+mj-ea"/>
                        <a:ea typeface="+mj-ea"/>
                      </a:endParaRPr>
                    </a:p>
                  </a:txBody>
                  <a:tcPr/>
                </a:tc>
                <a:tc>
                  <a:txBody>
                    <a:bodyPr/>
                    <a:lstStyle/>
                    <a:p>
                      <a:r>
                        <a:rPr lang="en-US" altLang="zh-CN" sz="1200" dirty="0" smtClean="0">
                          <a:latin typeface="+mj-ea"/>
                          <a:ea typeface="+mj-ea"/>
                        </a:rPr>
                        <a:t>Other information</a:t>
                      </a:r>
                      <a:endParaRPr lang="zh-CN" altLang="en-US" sz="1200" dirty="0">
                        <a:latin typeface="+mj-ea"/>
                        <a:ea typeface="+mj-ea"/>
                      </a:endParaRPr>
                    </a:p>
                  </a:txBody>
                  <a:tcPr/>
                </a:tc>
              </a:tr>
              <a:tr h="370840">
                <a:tc>
                  <a:txBody>
                    <a:bodyPr/>
                    <a:lstStyle/>
                    <a:p>
                      <a:r>
                        <a:rPr lang="en-US" altLang="zh-CN" sz="1200" dirty="0" smtClean="0">
                          <a:latin typeface="+mj-ea"/>
                          <a:ea typeface="+mj-ea"/>
                        </a:rPr>
                        <a:t>Discussion paper</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Way forward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(Reply) LS on ….</a:t>
                      </a:r>
                      <a:endParaRPr lang="zh-CN" altLang="en-US" sz="1200" dirty="0">
                        <a:latin typeface="+mj-ea"/>
                        <a:ea typeface="+mj-ea"/>
                      </a:endParaRPr>
                    </a:p>
                  </a:txBody>
                  <a:tcPr/>
                </a:tc>
                <a:tc>
                  <a:txBody>
                    <a:bodyPr/>
                    <a:lstStyle/>
                    <a:p>
                      <a:r>
                        <a:rPr lang="en-US" altLang="zh-CN" sz="1200" dirty="0" smtClean="0">
                          <a:latin typeface="+mj-ea"/>
                          <a:ea typeface="+mj-ea"/>
                        </a:rPr>
                        <a:t>LS out</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r>
                        <a:rPr lang="en-US" altLang="zh-CN" sz="1200" dirty="0" smtClean="0">
                          <a:latin typeface="+mj-ea"/>
                          <a:ea typeface="+mj-ea"/>
                        </a:rPr>
                        <a:t>Release, Related WIs,</a:t>
                      </a:r>
                      <a:r>
                        <a:rPr lang="en-US" altLang="zh-CN" sz="1200" baseline="0" dirty="0" smtClean="0">
                          <a:latin typeface="+mj-ea"/>
                          <a:ea typeface="+mj-ea"/>
                        </a:rPr>
                        <a:t> </a:t>
                      </a:r>
                      <a:r>
                        <a:rPr lang="en-US" altLang="zh-CN" sz="1200" dirty="0" smtClean="0">
                          <a:latin typeface="+mj-ea"/>
                          <a:ea typeface="+mj-ea"/>
                        </a:rPr>
                        <a:t>Reply to (if available), to, CC</a:t>
                      </a:r>
                      <a:endParaRPr lang="zh-CN" altLang="en-US" sz="1200" dirty="0">
                        <a:latin typeface="+mj-ea"/>
                        <a:ea typeface="+mj-ea"/>
                      </a:endParaRPr>
                    </a:p>
                  </a:txBody>
                  <a:tcPr/>
                </a:tc>
              </a:tr>
              <a:tr h="370840">
                <a:tc>
                  <a:txBody>
                    <a:bodyPr/>
                    <a:lstStyle/>
                    <a:p>
                      <a:r>
                        <a:rPr lang="en-US" altLang="zh-CN" sz="1200" dirty="0" smtClean="0">
                          <a:latin typeface="+mj-ea"/>
                          <a:ea typeface="+mj-ea"/>
                        </a:rPr>
                        <a:t>CR on…</a:t>
                      </a:r>
                      <a:endParaRPr lang="zh-CN" altLang="en-US" sz="1200" dirty="0">
                        <a:latin typeface="+mj-ea"/>
                        <a:ea typeface="+mj-ea"/>
                      </a:endParaRPr>
                    </a:p>
                  </a:txBody>
                  <a:tcPr/>
                </a:tc>
                <a:tc>
                  <a:txBody>
                    <a:bodyPr/>
                    <a:lstStyle/>
                    <a:p>
                      <a:r>
                        <a:rPr lang="en-US" altLang="zh-CN" sz="1200" dirty="0" smtClean="0">
                          <a:latin typeface="+mj-ea"/>
                          <a:ea typeface="+mj-ea"/>
                        </a:rPr>
                        <a:t>CR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r>
                        <a:rPr lang="en-US" altLang="zh-CN" sz="1200" dirty="0" smtClean="0">
                          <a:latin typeface="+mj-ea"/>
                          <a:ea typeface="+mj-ea"/>
                        </a:rPr>
                        <a:t>Release,</a:t>
                      </a:r>
                      <a:r>
                        <a:rPr lang="en-US" altLang="zh-CN" sz="1200" baseline="0" dirty="0" smtClean="0">
                          <a:latin typeface="+mj-ea"/>
                          <a:ea typeface="+mj-ea"/>
                        </a:rPr>
                        <a:t> Spec (latest version), Version, Related WIs, Is revision of (if it is a revision of previous agreed CR), CR category</a:t>
                      </a:r>
                    </a:p>
                  </a:txBody>
                  <a:tcPr/>
                </a:tc>
              </a:tr>
              <a:tr h="370840">
                <a:tc>
                  <a:txBody>
                    <a:bodyPr/>
                    <a:lstStyle/>
                    <a:p>
                      <a:r>
                        <a:rPr lang="en-US" altLang="zh-CN" sz="1200" dirty="0" smtClean="0">
                          <a:latin typeface="+mj-ea"/>
                          <a:ea typeface="+mj-ea"/>
                        </a:rPr>
                        <a:t>Draft CR on…</a:t>
                      </a:r>
                      <a:endParaRPr lang="zh-CN" altLang="en-US" sz="1200" dirty="0">
                        <a:latin typeface="+mj-ea"/>
                        <a:ea typeface="+mj-ea"/>
                      </a:endParaRPr>
                    </a:p>
                  </a:txBody>
                  <a:tcPr/>
                </a:tc>
                <a:tc>
                  <a:txBody>
                    <a:bodyPr/>
                    <a:lstStyle/>
                    <a:p>
                      <a:r>
                        <a:rPr lang="en-US" altLang="zh-CN" sz="1200" dirty="0" err="1" smtClean="0">
                          <a:latin typeface="+mj-ea"/>
                          <a:ea typeface="+mj-ea"/>
                        </a:rPr>
                        <a:t>draftCR</a:t>
                      </a:r>
                      <a:endParaRPr lang="zh-CN" altLang="en-US" sz="1200" dirty="0">
                        <a:latin typeface="+mj-ea"/>
                        <a:ea typeface="+mj-ea"/>
                      </a:endParaRPr>
                    </a:p>
                  </a:txBody>
                  <a:tcPr/>
                </a:tc>
                <a:tc>
                  <a:txBody>
                    <a:bodyPr/>
                    <a:lstStyle/>
                    <a:p>
                      <a:r>
                        <a:rPr lang="en-US" altLang="zh-CN" sz="1200" dirty="0" smtClean="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 CR category</a:t>
                      </a:r>
                    </a:p>
                  </a:txBody>
                  <a:tcPr/>
                </a:tc>
              </a:tr>
              <a:tr h="370840">
                <a:tc>
                  <a:txBody>
                    <a:bodyPr/>
                    <a:lstStyle/>
                    <a:p>
                      <a:r>
                        <a:rPr lang="en-US" altLang="zh-CN" sz="1200" dirty="0" smtClean="0">
                          <a:latin typeface="+mj-ea"/>
                          <a:ea typeface="+mj-ea"/>
                        </a:rPr>
                        <a:t>TP</a:t>
                      </a:r>
                      <a:r>
                        <a:rPr lang="en-US" altLang="zh-CN" sz="1200" baseline="0" dirty="0" smtClean="0">
                          <a:latin typeface="+mj-ea"/>
                          <a:ea typeface="+mj-ea"/>
                        </a:rPr>
                        <a:t> for …</a:t>
                      </a:r>
                      <a:endParaRPr lang="zh-CN" altLang="en-US" sz="1200" dirty="0">
                        <a:latin typeface="+mj-ea"/>
                        <a:ea typeface="+mj-ea"/>
                      </a:endParaRPr>
                    </a:p>
                  </a:txBody>
                  <a:tcPr/>
                </a:tc>
                <a:tc>
                  <a:txBody>
                    <a:bodyPr/>
                    <a:lstStyle/>
                    <a:p>
                      <a:r>
                        <a:rPr lang="en-US" altLang="zh-CN" sz="1200" dirty="0" err="1" smtClean="0">
                          <a:latin typeface="+mj-ea"/>
                          <a:ea typeface="+mj-ea"/>
                        </a:rPr>
                        <a:t>pCR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TR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(New)</a:t>
                      </a:r>
                      <a:r>
                        <a:rPr lang="en-US" altLang="zh-CN" sz="1200" baseline="0" dirty="0" smtClean="0">
                          <a:latin typeface="+mj-ea"/>
                          <a:ea typeface="+mj-ea"/>
                        </a:rPr>
                        <a:t> TS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TS</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bl>
          </a:graphicData>
        </a:graphic>
      </p:graphicFrame>
    </p:spTree>
    <p:extLst>
      <p:ext uri="{BB962C8B-B14F-4D97-AF65-F5344CB8AC3E}">
        <p14:creationId xmlns:p14="http://schemas.microsoft.com/office/powerpoint/2010/main" val="3275221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imag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2435" y="3132165"/>
            <a:ext cx="4585089" cy="2645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3"/>
              </a:buBlip>
            </a:pPr>
            <a:r>
              <a:rPr lang="en-US" altLang="zh-CN" sz="1400" dirty="0" smtClean="0">
                <a:cs typeface="+mn-cs"/>
              </a:rPr>
              <a:t>RAN4 meeting rooms: @ Hyatt hotel</a:t>
            </a:r>
          </a:p>
          <a:p>
            <a:pPr lvl="1">
              <a:spcBef>
                <a:spcPts val="0"/>
              </a:spcBef>
              <a:spcAft>
                <a:spcPts val="600"/>
              </a:spcAft>
            </a:pPr>
            <a:r>
              <a:rPr lang="en-GB" altLang="zh-CN" sz="1200" dirty="0" smtClean="0"/>
              <a:t>Main </a:t>
            </a:r>
            <a:r>
              <a:rPr lang="en-GB" altLang="zh-CN" sz="1200" dirty="0" err="1" smtClean="0"/>
              <a:t>Sessi</a:t>
            </a:r>
            <a:r>
              <a:rPr lang="en-US" altLang="zh-CN" sz="1200" dirty="0" smtClean="0"/>
              <a:t>on: </a:t>
            </a:r>
            <a:r>
              <a:rPr lang="en-US" altLang="zh-CN" sz="1200" dirty="0"/>
              <a:t>Grand </a:t>
            </a:r>
            <a:r>
              <a:rPr lang="en-US" altLang="zh-CN" sz="1200" dirty="0" smtClean="0"/>
              <a:t>Ballroom I </a:t>
            </a:r>
            <a:r>
              <a:rPr lang="en-US" altLang="zh-CN" sz="1200" dirty="0"/>
              <a:t>(280) </a:t>
            </a:r>
            <a:endParaRPr lang="en-GB" altLang="zh-CN" sz="1200" dirty="0" smtClean="0"/>
          </a:p>
          <a:p>
            <a:pPr lvl="1">
              <a:spcBef>
                <a:spcPts val="0"/>
              </a:spcBef>
              <a:spcAft>
                <a:spcPts val="600"/>
              </a:spcAft>
            </a:pPr>
            <a:r>
              <a:rPr lang="en-GB" altLang="zh-CN" sz="1200" dirty="0" smtClean="0"/>
              <a:t>RRM Session: </a:t>
            </a:r>
            <a:r>
              <a:rPr lang="en-US" altLang="zh-CN" sz="1200" dirty="0"/>
              <a:t>Salon I+II (100)</a:t>
            </a:r>
            <a:endParaRPr lang="en-GB" altLang="zh-CN" sz="1200" dirty="0" smtClean="0"/>
          </a:p>
          <a:p>
            <a:pPr lvl="1">
              <a:spcBef>
                <a:spcPts val="0"/>
              </a:spcBef>
              <a:spcAft>
                <a:spcPts val="600"/>
              </a:spcAft>
            </a:pPr>
            <a:r>
              <a:rPr lang="en-US" altLang="zh-CN" sz="1200" dirty="0" err="1" smtClean="0"/>
              <a:t>BSRF_Demod_test</a:t>
            </a:r>
            <a:r>
              <a:rPr lang="en-US" altLang="zh-CN" sz="1200" dirty="0" smtClean="0"/>
              <a:t>: </a:t>
            </a:r>
            <a:r>
              <a:rPr lang="en-US" altLang="zh-CN" sz="1200" dirty="0"/>
              <a:t>Salon III (80): RAN4 breakout II</a:t>
            </a:r>
            <a:endParaRPr lang="en-GB" altLang="zh-CN" sz="1200" dirty="0" smtClean="0">
              <a:solidFill>
                <a:srgbClr val="000000"/>
              </a:solidFill>
              <a:latin typeface="Arial" panose="020B0604020202020204" pitchFamily="34" charset="0"/>
            </a:endParaRPr>
          </a:p>
          <a:p>
            <a:pPr marL="342882" lvl="2" indent="-342882">
              <a:spcBef>
                <a:spcPts val="0"/>
              </a:spcBef>
              <a:spcAft>
                <a:spcPts val="600"/>
              </a:spcAft>
              <a:buBlip>
                <a:blip r:embed="rId3"/>
              </a:buBlip>
            </a:pPr>
            <a:r>
              <a:rPr lang="en-US" altLang="zh-CN" sz="1400" dirty="0">
                <a:cs typeface="+mn-cs"/>
              </a:rPr>
              <a:t>RAN4 </a:t>
            </a:r>
            <a:r>
              <a:rPr lang="en-US" altLang="zh-CN" sz="1400" dirty="0" smtClean="0">
                <a:cs typeface="+mn-cs"/>
              </a:rPr>
              <a:t>ad hoc meeting room: </a:t>
            </a:r>
            <a:r>
              <a:rPr lang="en-US" altLang="zh-CN" sz="1400" dirty="0">
                <a:cs typeface="+mn-cs"/>
              </a:rPr>
              <a:t>@ </a:t>
            </a:r>
            <a:r>
              <a:rPr lang="en-US" altLang="zh-CN" sz="1400" dirty="0"/>
              <a:t>Paradise hotel</a:t>
            </a:r>
            <a:endParaRPr lang="en-US" altLang="zh-CN" sz="1400" dirty="0">
              <a:cs typeface="+mn-cs"/>
            </a:endParaRPr>
          </a:p>
          <a:p>
            <a:pPr lvl="1">
              <a:spcBef>
                <a:spcPts val="0"/>
              </a:spcBef>
              <a:spcAft>
                <a:spcPts val="600"/>
              </a:spcAft>
            </a:pPr>
            <a:r>
              <a:rPr lang="en-GB" altLang="zh-CN" sz="1200" dirty="0" smtClean="0">
                <a:solidFill>
                  <a:srgbClr val="000000"/>
                </a:solidFill>
                <a:latin typeface="Arial" panose="020B0604020202020204" pitchFamily="34" charset="0"/>
              </a:rPr>
              <a:t>Ad hoc room: Meeting room </a:t>
            </a:r>
            <a:r>
              <a:rPr lang="en-US" altLang="zh-CN" sz="1200" dirty="0" smtClean="0">
                <a:solidFill>
                  <a:srgbClr val="000000"/>
                </a:solidFill>
                <a:latin typeface="Arial" panose="020B0604020202020204" pitchFamily="34" charset="0"/>
              </a:rPr>
              <a:t>D+E</a:t>
            </a:r>
            <a:r>
              <a:rPr lang="en-GB" altLang="zh-CN" sz="1200" dirty="0" smtClean="0">
                <a:solidFill>
                  <a:srgbClr val="000000"/>
                </a:solidFill>
                <a:latin typeface="Arial" panose="020B0604020202020204" pitchFamily="34" charset="0"/>
              </a:rPr>
              <a:t> (40) 5~10min from Hyatt to Paradise by walk</a:t>
            </a:r>
            <a:endParaRPr lang="en-US" altLang="zh-CN" sz="1200" dirty="0"/>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
        <p:nvSpPr>
          <p:cNvPr id="8" name="TextBox 6">
            <a:extLst>
              <a:ext uri="{FF2B5EF4-FFF2-40B4-BE49-F238E27FC236}">
                <a16:creationId xmlns="" xmlns:a16="http://schemas.microsoft.com/office/drawing/2014/main" id="{7A7DECDA-0D52-4175-869B-DA423C8BD8D9}"/>
              </a:ext>
            </a:extLst>
          </p:cNvPr>
          <p:cNvSpPr txBox="1"/>
          <p:nvPr/>
        </p:nvSpPr>
        <p:spPr>
          <a:xfrm>
            <a:off x="1822552" y="5975983"/>
            <a:ext cx="4287691" cy="276999"/>
          </a:xfrm>
          <a:prstGeom prst="rect">
            <a:avLst/>
          </a:prstGeom>
          <a:noFill/>
        </p:spPr>
        <p:txBody>
          <a:bodyPr wrap="square" rtlCol="0">
            <a:spAutoFit/>
          </a:bodyPr>
          <a:lstStyle/>
          <a:p>
            <a:r>
              <a:rPr lang="en-US" sz="1200" b="1" dirty="0" smtClean="0">
                <a:solidFill>
                  <a:srgbClr val="FF0000"/>
                </a:solidFill>
                <a:latin typeface="+mj-ea"/>
                <a:ea typeface="+mj-ea"/>
              </a:rPr>
              <a:t>Main, RRM, </a:t>
            </a:r>
            <a:r>
              <a:rPr lang="en-US" sz="1200" b="1" dirty="0" err="1" smtClean="0">
                <a:solidFill>
                  <a:srgbClr val="FF0000"/>
                </a:solidFill>
                <a:latin typeface="+mj-ea"/>
                <a:ea typeface="+mj-ea"/>
              </a:rPr>
              <a:t>BSRF_Demod_Test</a:t>
            </a:r>
            <a:r>
              <a:rPr lang="en-US" sz="1200" b="1" dirty="0" smtClean="0">
                <a:solidFill>
                  <a:srgbClr val="FF0000"/>
                </a:solidFill>
                <a:latin typeface="+mj-ea"/>
                <a:ea typeface="+mj-ea"/>
              </a:rPr>
              <a:t> sessions @ Hyatt Hotel</a:t>
            </a:r>
            <a:endParaRPr lang="en-GB" sz="1200" b="1" dirty="0">
              <a:solidFill>
                <a:srgbClr val="FF0000"/>
              </a:solidFill>
              <a:latin typeface="+mj-ea"/>
              <a:ea typeface="+mj-ea"/>
            </a:endParaRPr>
          </a:p>
        </p:txBody>
      </p:sp>
      <p:pic>
        <p:nvPicPr>
          <p:cNvPr id="1026" name="그림 1" descr="image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652" y="3132165"/>
            <a:ext cx="5515054" cy="253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6">
            <a:extLst>
              <a:ext uri="{FF2B5EF4-FFF2-40B4-BE49-F238E27FC236}">
                <a16:creationId xmlns="" xmlns:a16="http://schemas.microsoft.com/office/drawing/2014/main" id="{7A7DECDA-0D52-4175-869B-DA423C8BD8D9}"/>
              </a:ext>
            </a:extLst>
          </p:cNvPr>
          <p:cNvSpPr txBox="1"/>
          <p:nvPr/>
        </p:nvSpPr>
        <p:spPr>
          <a:xfrm>
            <a:off x="7752123" y="5975982"/>
            <a:ext cx="4287691" cy="276999"/>
          </a:xfrm>
          <a:prstGeom prst="rect">
            <a:avLst/>
          </a:prstGeom>
          <a:noFill/>
        </p:spPr>
        <p:txBody>
          <a:bodyPr wrap="square" rtlCol="0">
            <a:spAutoFit/>
          </a:bodyPr>
          <a:lstStyle/>
          <a:p>
            <a:r>
              <a:rPr lang="en-US" sz="1200" b="1" dirty="0" smtClean="0">
                <a:solidFill>
                  <a:srgbClr val="FF0000"/>
                </a:solidFill>
                <a:latin typeface="+mj-ea"/>
                <a:ea typeface="+mj-ea"/>
              </a:rPr>
              <a:t>Ad hoc room @ Meeting room </a:t>
            </a:r>
            <a:r>
              <a:rPr lang="en-US" altLang="zh-CN" sz="1200" b="1" dirty="0" smtClean="0">
                <a:solidFill>
                  <a:srgbClr val="FF0000"/>
                </a:solidFill>
                <a:latin typeface="+mj-ea"/>
                <a:ea typeface="+mj-ea"/>
              </a:rPr>
              <a:t>D+E</a:t>
            </a:r>
            <a:r>
              <a:rPr lang="en-US" sz="1200" b="1" dirty="0" smtClean="0">
                <a:solidFill>
                  <a:srgbClr val="FF0000"/>
                </a:solidFill>
                <a:latin typeface="+mj-ea"/>
                <a:ea typeface="+mj-ea"/>
              </a:rPr>
              <a:t>, Paradise Hotel</a:t>
            </a:r>
            <a:endParaRPr lang="en-GB" sz="1200" b="1" dirty="0">
              <a:solidFill>
                <a:srgbClr val="FF0000"/>
              </a:solidFill>
              <a:latin typeface="+mj-ea"/>
              <a:ea typeface="+mj-ea"/>
            </a:endParaRPr>
          </a:p>
        </p:txBody>
      </p:sp>
      <p:sp>
        <p:nvSpPr>
          <p:cNvPr id="2" name="椭圆 1"/>
          <p:cNvSpPr/>
          <p:nvPr/>
        </p:nvSpPr>
        <p:spPr bwMode="auto">
          <a:xfrm>
            <a:off x="7804844" y="5000578"/>
            <a:ext cx="455492" cy="462770"/>
          </a:xfrm>
          <a:prstGeom prst="ellipse">
            <a:avLst/>
          </a:prstGeom>
          <a:noFill/>
          <a:ln w="28575"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Tree>
    <p:extLst>
      <p:ext uri="{BB962C8B-B14F-4D97-AF65-F5344CB8AC3E}">
        <p14:creationId xmlns:p14="http://schemas.microsoft.com/office/powerpoint/2010/main" val="8409449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The </a:t>
            </a:r>
            <a:r>
              <a:rPr lang="en-US" altLang="zh-CN" sz="1400" dirty="0" err="1" smtClean="0"/>
              <a:t>tdoc</a:t>
            </a:r>
            <a:r>
              <a:rPr lang="en-US" altLang="zh-CN" sz="1400" dirty="0" smtClean="0"/>
              <a:t> request and </a:t>
            </a:r>
            <a:r>
              <a:rPr lang="en-US" altLang="zh-CN" sz="1400" dirty="0"/>
              <a:t>submission deadline is </a:t>
            </a:r>
            <a:r>
              <a:rPr lang="en-US" altLang="zh-CN" sz="1400" dirty="0" smtClean="0">
                <a:solidFill>
                  <a:srgbClr val="FF0000"/>
                </a:solidFill>
              </a:rPr>
              <a:t>May 15</a:t>
            </a:r>
            <a:r>
              <a:rPr lang="en-US" altLang="zh-CN" sz="1400" baseline="30000" dirty="0" smtClean="0">
                <a:solidFill>
                  <a:srgbClr val="FF0000"/>
                </a:solidFill>
              </a:rPr>
              <a:t>th</a:t>
            </a:r>
            <a:r>
              <a:rPr lang="en-US" altLang="zh-CN" sz="1400" dirty="0" smtClean="0">
                <a:solidFill>
                  <a:srgbClr val="FF0000"/>
                </a:solidFill>
              </a:rPr>
              <a:t> (Monday) 2023, </a:t>
            </a:r>
            <a:r>
              <a:rPr lang="en-US" altLang="zh-CN" sz="1400" dirty="0">
                <a:solidFill>
                  <a:srgbClr val="FF0000"/>
                </a:solidFill>
              </a:rPr>
              <a:t>23:59 UTC</a:t>
            </a:r>
            <a:r>
              <a:rPr lang="en-US" altLang="zh-CN" sz="1400" dirty="0"/>
              <a:t>. </a:t>
            </a:r>
            <a:r>
              <a:rPr lang="en-US" altLang="zh-CN" sz="1400" dirty="0" err="1"/>
              <a:t>Tdoc</a:t>
            </a:r>
            <a:r>
              <a:rPr lang="en-US" altLang="zh-CN" sz="1400" dirty="0"/>
              <a:t> which is requested and/or submitted after deadline will not be treated</a:t>
            </a:r>
            <a:r>
              <a:rPr lang="en-US" altLang="zh-CN" sz="1400" dirty="0" smtClean="0"/>
              <a:t>. (the following guidance applies if the corresponding agenda(s) are set)</a:t>
            </a:r>
            <a:endParaRPr lang="en-US" altLang="zh-CN" sz="1400" dirty="0"/>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a:t>
            </a:r>
            <a:r>
              <a:rPr lang="en-US" altLang="zh-CN" sz="1200" dirty="0" smtClean="0"/>
              <a:t>handling, where the principle is applied for Rel-18.</a:t>
            </a:r>
            <a:endParaRPr lang="en-US" altLang="zh-CN" sz="1200" dirty="0"/>
          </a:p>
          <a:p>
            <a:pPr lvl="1">
              <a:spcBef>
                <a:spcPts val="0"/>
              </a:spcBef>
              <a:spcAft>
                <a:spcPts val="600"/>
              </a:spcAft>
            </a:pPr>
            <a:r>
              <a:rPr lang="en-US" altLang="zh-CN" sz="1200" dirty="0"/>
              <a:t>CRs/Big CRs/Revised WIDs are allowed this meeting. Please follow additional restrictions in </a:t>
            </a:r>
            <a:r>
              <a:rPr lang="en-US" altLang="zh-CN" sz="1200" dirty="0" smtClean="0"/>
              <a:t>the frozen </a:t>
            </a:r>
            <a:r>
              <a:rPr lang="en-US" altLang="zh-CN" sz="1200" dirty="0"/>
              <a:t>agenda</a:t>
            </a:r>
            <a:r>
              <a:rPr lang="en-US" altLang="zh-CN" sz="1200" dirty="0" smtClean="0"/>
              <a:t>.</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In the ordinary meeting preceded by a </a:t>
            </a:r>
            <a:r>
              <a:rPr lang="en-US" altLang="zh-CN" sz="1400" dirty="0" err="1" smtClean="0">
                <a:cs typeface="+mn-cs"/>
              </a:rPr>
              <a:t>bis</a:t>
            </a:r>
            <a:r>
              <a:rPr lang="en-US" altLang="zh-CN" sz="1400" dirty="0" smtClean="0">
                <a:cs typeface="+mn-cs"/>
              </a:rPr>
              <a:t> meeting, </a:t>
            </a:r>
            <a:r>
              <a:rPr lang="en-US" altLang="zh-CN" sz="1400" dirty="0" smtClean="0"/>
              <a:t>if </a:t>
            </a:r>
            <a:r>
              <a:rPr lang="en-US" altLang="zh-CN" sz="1400" dirty="0"/>
              <a:t>further change(s) </a:t>
            </a:r>
            <a:r>
              <a:rPr lang="en-US" altLang="zh-CN" sz="1400" dirty="0" smtClean="0"/>
              <a:t>were </a:t>
            </a:r>
            <a:r>
              <a:rPr lang="en-US" altLang="zh-CN" sz="1400" dirty="0"/>
              <a:t>needed on top of the agreed CR/endorsed draft CR in the </a:t>
            </a:r>
            <a:r>
              <a:rPr lang="en-US" altLang="zh-CN" sz="1400" dirty="0" err="1"/>
              <a:t>bis</a:t>
            </a:r>
            <a:r>
              <a:rPr lang="en-US" altLang="zh-CN" sz="1400" dirty="0"/>
              <a:t> meeting, the new CR/draft CR should be based on the latest version of specifications and to capture the agreed CRs/endorsed draft CRs in the previous </a:t>
            </a:r>
            <a:r>
              <a:rPr lang="en-US" altLang="zh-CN" sz="1400" dirty="0" err="1"/>
              <a:t>bis</a:t>
            </a:r>
            <a:r>
              <a:rPr lang="en-US" altLang="zh-CN" sz="1400" dirty="0"/>
              <a:t> meeting with change marks in the new CR.</a:t>
            </a:r>
            <a:r>
              <a:rPr lang="en-US" altLang="zh-CN" sz="1400" dirty="0" smtClean="0">
                <a:cs typeface="+mn-cs"/>
              </a:rPr>
              <a:t> </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For Rel-15/16 maintenance, </a:t>
            </a:r>
            <a:r>
              <a:rPr lang="en-US" altLang="zh-CN" sz="1400" dirty="0" smtClean="0">
                <a:cs typeface="+mn-cs"/>
              </a:rPr>
              <a:t>please </a:t>
            </a:r>
            <a:r>
              <a:rPr lang="en-US" altLang="zh-CN" sz="1400" b="1" dirty="0" smtClean="0">
                <a:solidFill>
                  <a:srgbClr val="FF0000"/>
                </a:solidFill>
                <a:cs typeface="+mn-cs"/>
              </a:rPr>
              <a:t>submit formal CRs</a:t>
            </a:r>
            <a:r>
              <a:rPr lang="en-US" altLang="zh-CN" sz="1400" dirty="0" smtClean="0">
                <a:cs typeface="+mn-cs"/>
              </a:rPr>
              <a:t>. </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For </a:t>
            </a:r>
            <a:r>
              <a:rPr lang="en-US" altLang="zh-CN" sz="1400" dirty="0" smtClean="0">
                <a:cs typeface="+mn-cs"/>
              </a:rPr>
              <a:t>Rel-17 maintenance, please follow the rules below and additional guidance from RAN4 Chair</a:t>
            </a:r>
          </a:p>
          <a:p>
            <a:pPr lvl="1">
              <a:spcBef>
                <a:spcPts val="0"/>
              </a:spcBef>
              <a:spcAft>
                <a:spcPts val="600"/>
              </a:spcAft>
            </a:pPr>
            <a:r>
              <a:rPr lang="en-US" altLang="zh-CN" sz="1200" dirty="0"/>
              <a:t>For Rel-17 maintenance, please </a:t>
            </a:r>
            <a:r>
              <a:rPr lang="en-US" altLang="zh-CN" sz="1200" b="1" dirty="0">
                <a:solidFill>
                  <a:srgbClr val="FF0000"/>
                </a:solidFill>
              </a:rPr>
              <a:t>submit formal CRs </a:t>
            </a:r>
            <a:r>
              <a:rPr lang="en-US" altLang="zh-CN" sz="1200" dirty="0"/>
              <a:t>and follow the guidance on Slide #5 in R4-2114691, which are copied below </a:t>
            </a:r>
          </a:p>
          <a:p>
            <a:pPr lvl="2">
              <a:lnSpc>
                <a:spcPct val="110000"/>
              </a:lnSpc>
              <a:spcBef>
                <a:spcPts val="0"/>
              </a:spcBef>
              <a:spcAft>
                <a:spcPts val="600"/>
              </a:spcAft>
            </a:pPr>
            <a:r>
              <a:rPr lang="en-US" altLang="zh-CN" sz="1200" i="1" dirty="0"/>
              <a:t>Maximum one discussion paper </a:t>
            </a:r>
            <a:r>
              <a:rPr lang="it-IT" altLang="zh-CN" sz="1200" i="1" dirty="0"/>
              <a:t>per AI per </a:t>
            </a:r>
            <a:r>
              <a:rPr lang="it-IT" altLang="zh-CN" sz="1200" i="1" dirty="0" smtClean="0"/>
              <a:t>company/organization</a:t>
            </a:r>
            <a:endParaRPr lang="it-IT" altLang="zh-CN" sz="1200" i="1" dirty="0"/>
          </a:p>
          <a:p>
            <a:pPr lvl="2">
              <a:lnSpc>
                <a:spcPct val="110000"/>
              </a:lnSpc>
              <a:spcBef>
                <a:spcPts val="0"/>
              </a:spcBef>
              <a:spcAft>
                <a:spcPts val="600"/>
              </a:spcAft>
            </a:pPr>
            <a:r>
              <a:rPr lang="en-US" altLang="zh-CN" sz="1200" i="1" dirty="0"/>
              <a:t>No limit on the number of non-editorial CRs as along as the CRs are to make essential corrections. Additional restrictions for selected AIs may be applied subject to RAN4 Chair decision</a:t>
            </a:r>
            <a:r>
              <a:rPr lang="en-US" altLang="zh-CN" sz="1200" dirty="0" smtClean="0"/>
              <a:t>.</a:t>
            </a:r>
          </a:p>
          <a:p>
            <a:pPr marL="342882" lvl="1" indent="-342882">
              <a:lnSpc>
                <a:spcPct val="110000"/>
              </a:lnSpc>
              <a:spcBef>
                <a:spcPts val="0"/>
              </a:spcBef>
              <a:spcAft>
                <a:spcPts val="600"/>
              </a:spcAft>
              <a:buBlip>
                <a:blip r:embed="rId2"/>
              </a:buBlip>
            </a:pPr>
            <a:r>
              <a:rPr lang="en-US" altLang="zh-CN" sz="1400" dirty="0">
                <a:cs typeface="+mn-cs"/>
              </a:rPr>
              <a:t>For all maintenance CRs</a:t>
            </a:r>
            <a:r>
              <a:rPr lang="en-US" altLang="zh-CN" sz="1400" dirty="0" smtClean="0">
                <a:cs typeface="+mn-cs"/>
              </a:rPr>
              <a:t>,</a:t>
            </a:r>
          </a:p>
          <a:p>
            <a:pPr lvl="1">
              <a:lnSpc>
                <a:spcPct val="110000"/>
              </a:lnSpc>
              <a:spcBef>
                <a:spcPts val="0"/>
              </a:spcBef>
              <a:spcAft>
                <a:spcPts val="600"/>
              </a:spcAft>
            </a:pPr>
            <a:r>
              <a:rPr lang="en-US" altLang="zh-CN" sz="1200" dirty="0"/>
              <a:t>Companies should submit the Cat-F CRs with the corresponding Cat-A CRs in the same agenda to ensure that the CRs can be easily tracked. </a:t>
            </a:r>
            <a:r>
              <a:rPr lang="en-US" altLang="zh-CN" sz="1200" dirty="0" smtClean="0"/>
              <a:t>If no Cat-A CRs were submitted in the same agenda, </a:t>
            </a:r>
            <a:r>
              <a:rPr lang="en-US" altLang="zh-CN" sz="1200" dirty="0"/>
              <a:t>the CRs may just be endorsed or postponed.</a:t>
            </a:r>
          </a:p>
        </p:txBody>
      </p:sp>
    </p:spTree>
    <p:extLst>
      <p:ext uri="{BB962C8B-B14F-4D97-AF65-F5344CB8AC3E}">
        <p14:creationId xmlns:p14="http://schemas.microsoft.com/office/powerpoint/2010/main" val="13222498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marL="342882" lvl="1" indent="-342882">
              <a:spcBef>
                <a:spcPts val="0"/>
              </a:spcBef>
              <a:spcAft>
                <a:spcPts val="600"/>
              </a:spcAft>
              <a:buBlip>
                <a:blip r:embed="rId2"/>
              </a:buBlip>
            </a:pPr>
            <a:r>
              <a:rPr lang="en-US" altLang="zh-CN" sz="1400" dirty="0" smtClean="0">
                <a:cs typeface="+mn-cs"/>
              </a:rPr>
              <a:t>For Rel-18 on-going SI/WI</a:t>
            </a:r>
          </a:p>
          <a:p>
            <a:pPr lvl="1">
              <a:spcBef>
                <a:spcPts val="0"/>
              </a:spcBef>
              <a:spcAft>
                <a:spcPts val="600"/>
              </a:spcAft>
            </a:pPr>
            <a:r>
              <a:rPr lang="en-US" altLang="zh-CN" sz="1200" dirty="0"/>
              <a:t>For Rel-18 WIs,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a:t>
            </a:r>
          </a:p>
          <a:p>
            <a:pPr lvl="1">
              <a:spcBef>
                <a:spcPts val="0"/>
              </a:spcBef>
              <a:spcAft>
                <a:spcPts val="600"/>
              </a:spcAft>
            </a:pPr>
            <a:r>
              <a:rPr lang="en-US" altLang="zh-CN" sz="1200" dirty="0" smtClean="0"/>
              <a:t>For Rel-18 WIs, the big CR approach is applicable. Companies shall follow CR work split and formal big CRs shall be submitted by sourcing companies only.</a:t>
            </a:r>
          </a:p>
          <a:p>
            <a:pPr lvl="2">
              <a:spcBef>
                <a:spcPts val="0"/>
              </a:spcBef>
              <a:spcAft>
                <a:spcPts val="600"/>
              </a:spcAft>
            </a:pPr>
            <a:r>
              <a:rPr lang="en-US" altLang="zh-CN" sz="1200" dirty="0" smtClean="0"/>
              <a:t>Please </a:t>
            </a:r>
            <a:r>
              <a:rPr lang="en-US" altLang="zh-CN" sz="1200" dirty="0"/>
              <a:t>use title starting with "Big CRs …”or "Draft Big CR" when you reserve a </a:t>
            </a:r>
            <a:r>
              <a:rPr lang="en-US" altLang="zh-CN" sz="1200" dirty="0" err="1"/>
              <a:t>Tdoc</a:t>
            </a:r>
            <a:r>
              <a:rPr lang="en-US" altLang="zh-CN" sz="1200" dirty="0"/>
              <a:t> number for a big CRs to facilitate work of MCC.</a:t>
            </a:r>
          </a:p>
          <a:p>
            <a:pPr lvl="2">
              <a:spcBef>
                <a:spcPts val="0"/>
              </a:spcBef>
              <a:spcAft>
                <a:spcPts val="600"/>
              </a:spcAft>
            </a:pPr>
            <a:r>
              <a:rPr lang="en-US" altLang="zh-CN" sz="1200" dirty="0" smtClean="0"/>
              <a:t>CR </a:t>
            </a:r>
            <a:r>
              <a:rPr lang="en-US" altLang="zh-CN" sz="1200" dirty="0"/>
              <a:t>handling for </a:t>
            </a:r>
            <a:r>
              <a:rPr lang="en-US" altLang="zh-CN" sz="1200" dirty="0" smtClean="0"/>
              <a:t>RF and RRM core part</a:t>
            </a:r>
            <a:endParaRPr lang="en-US" altLang="zh-CN" sz="1200" dirty="0"/>
          </a:p>
          <a:p>
            <a:pPr lvl="3">
              <a:spcBef>
                <a:spcPts val="0"/>
              </a:spcBef>
              <a:spcAft>
                <a:spcPts val="600"/>
              </a:spcAft>
            </a:pPr>
            <a:r>
              <a:rPr lang="en-US" altLang="zh-CN" sz="1200" dirty="0"/>
              <a:t>It is encouraged that companies discuss and agreed on the work splitting first.</a:t>
            </a:r>
          </a:p>
          <a:p>
            <a:pPr lvl="3">
              <a:spcBef>
                <a:spcPts val="0"/>
              </a:spcBef>
              <a:spcAft>
                <a:spcPts val="600"/>
              </a:spcAft>
            </a:pPr>
            <a:r>
              <a:rPr lang="en-US" altLang="zh-CN" sz="1200" dirty="0"/>
              <a:t>In principle, no draft CR and draft TP/TP are allowed except for Rel-18 WIs which will be closed in this quarter.</a:t>
            </a:r>
          </a:p>
          <a:p>
            <a:pPr lvl="2">
              <a:spcBef>
                <a:spcPts val="0"/>
              </a:spcBef>
              <a:spcAft>
                <a:spcPts val="600"/>
              </a:spcAft>
            </a:pPr>
            <a:r>
              <a:rPr lang="en-US" altLang="zh-CN" sz="1200" dirty="0"/>
              <a:t>CR handling for performance part (RF conformance, RRM test and demodulation performance) for all WIs</a:t>
            </a:r>
          </a:p>
          <a:p>
            <a:pPr lvl="3">
              <a:spcBef>
                <a:spcPts val="0"/>
              </a:spcBef>
              <a:spcAft>
                <a:spcPts val="600"/>
              </a:spcAft>
            </a:pPr>
            <a:r>
              <a:rPr lang="en-US" altLang="zh-CN" sz="1200" dirty="0"/>
              <a:t>It is encouraged that companies discuss and agreed on the work splitting first.</a:t>
            </a:r>
          </a:p>
          <a:p>
            <a:pPr lvl="3">
              <a:spcBef>
                <a:spcPts val="0"/>
              </a:spcBef>
              <a:spcAft>
                <a:spcPts val="600"/>
              </a:spcAft>
            </a:pPr>
            <a:r>
              <a:rPr lang="en-US" altLang="zh-CN" sz="1200" dirty="0"/>
              <a:t>In principle, no draft CR and draft TP/TP are allowed except for Rel-18 WIs which will be closed in this quarter</a:t>
            </a:r>
            <a:r>
              <a:rPr lang="en-US" altLang="zh-CN" sz="1200" dirty="0" smtClean="0"/>
              <a:t>.</a:t>
            </a:r>
            <a:endParaRPr lang="en-US" altLang="zh-CN" sz="1400" dirty="0"/>
          </a:p>
          <a:p>
            <a:pPr lvl="1">
              <a:spcBef>
                <a:spcPts val="0"/>
              </a:spcBef>
              <a:spcAft>
                <a:spcPts val="600"/>
              </a:spcAft>
            </a:pPr>
            <a:r>
              <a:rPr lang="en-US" altLang="zh-CN" sz="1200" dirty="0"/>
              <a:t>For all non-spectrum SI/WIs, </a:t>
            </a:r>
            <a:r>
              <a:rPr lang="en-US" altLang="zh-CN" sz="1200" dirty="0" smtClean="0"/>
              <a:t>rapporteur </a:t>
            </a:r>
            <a:r>
              <a:rPr lang="en-US" altLang="zh-CN" sz="1200" dirty="0"/>
              <a:t>shall provide RAN4 work plan for each of RF/RRM/</a:t>
            </a:r>
            <a:r>
              <a:rPr lang="en-US" altLang="zh-CN" sz="1200" dirty="0" err="1"/>
              <a:t>Demod</a:t>
            </a:r>
            <a:r>
              <a:rPr lang="en-US" altLang="zh-CN" sz="1200" dirty="0"/>
              <a:t> sessions prior to the start of the actual work.  </a:t>
            </a:r>
          </a:p>
          <a:p>
            <a:pPr lvl="2">
              <a:spcBef>
                <a:spcPts val="0"/>
              </a:spcBef>
              <a:spcAft>
                <a:spcPts val="600"/>
              </a:spcAft>
            </a:pPr>
            <a:r>
              <a:rPr lang="en-US" altLang="zh-CN" sz="1200" dirty="0"/>
              <a:t>The details can be found in RAN4 Meeting Efficiency Improvements (R4-2114691</a:t>
            </a:r>
            <a:r>
              <a:rPr lang="en-US" altLang="zh-CN" sz="1200" dirty="0" smtClean="0"/>
              <a:t>).</a:t>
            </a:r>
          </a:p>
          <a:p>
            <a:pPr lvl="1">
              <a:spcBef>
                <a:spcPts val="0"/>
              </a:spcBef>
              <a:spcAft>
                <a:spcPts val="600"/>
              </a:spcAft>
            </a:pPr>
            <a:r>
              <a:rPr lang="en-US" altLang="zh-CN" sz="1200" dirty="0" smtClean="0"/>
              <a:t>For WIs/SIs to be closed in the following-up RAN plenary, rapporteur needs reserve the </a:t>
            </a:r>
            <a:r>
              <a:rPr lang="en-US" altLang="zh-CN" sz="1200" dirty="0" err="1" smtClean="0"/>
              <a:t>tdoc</a:t>
            </a:r>
            <a:r>
              <a:rPr lang="en-US" altLang="zh-CN" sz="1200" dirty="0" smtClean="0"/>
              <a:t> numbers for draft TR/TS to merge all the agreement.</a:t>
            </a:r>
            <a:endParaRPr lang="en-US" altLang="zh-CN" sz="1200" dirty="0"/>
          </a:p>
          <a:p>
            <a:pPr marL="342882" lvl="1" indent="-342882">
              <a:spcBef>
                <a:spcPts val="0"/>
              </a:spcBef>
              <a:spcAft>
                <a:spcPts val="600"/>
              </a:spcAft>
              <a:buBlip>
                <a:blip r:embed="rId2"/>
              </a:buBlip>
            </a:pPr>
            <a:r>
              <a:rPr lang="en-GB" altLang="zh-CN" sz="1400" dirty="0">
                <a:cs typeface="+mn-cs"/>
              </a:rPr>
              <a:t>D</a:t>
            </a:r>
            <a:r>
              <a:rPr lang="en-GB" altLang="zh-CN" sz="1400" dirty="0" smtClean="0">
                <a:cs typeface="+mn-cs"/>
              </a:rPr>
              <a:t>eadline </a:t>
            </a:r>
            <a:r>
              <a:rPr lang="en-GB" altLang="zh-CN" sz="1400" dirty="0">
                <a:cs typeface="+mn-cs"/>
              </a:rPr>
              <a:t>for a new band combination request</a:t>
            </a:r>
            <a:endParaRPr lang="en-US" altLang="zh-CN" sz="1400" dirty="0">
              <a:cs typeface="+mn-cs"/>
            </a:endParaRPr>
          </a:p>
          <a:p>
            <a:pPr lvl="1">
              <a:spcBef>
                <a:spcPts val="0"/>
              </a:spcBef>
              <a:spcAft>
                <a:spcPts val="600"/>
              </a:spcAft>
            </a:pPr>
            <a:r>
              <a:rPr lang="en-US" altLang="zh-CN" sz="1200" dirty="0"/>
              <a:t>Same deadline as RAN4 </a:t>
            </a:r>
            <a:r>
              <a:rPr lang="en-US" altLang="zh-CN" sz="1200" dirty="0" err="1"/>
              <a:t>Tdoc</a:t>
            </a:r>
            <a:r>
              <a:rPr lang="en-US" altLang="zh-CN" sz="1200" dirty="0"/>
              <a:t> submission.</a:t>
            </a:r>
            <a:endParaRPr lang="zh-CN" altLang="zh-CN" sz="1200" dirty="0"/>
          </a:p>
          <a:p>
            <a:pPr lvl="2">
              <a:spcBef>
                <a:spcPts val="0"/>
              </a:spcBef>
              <a:spcAft>
                <a:spcPts val="600"/>
              </a:spcAft>
            </a:pPr>
            <a:r>
              <a:rPr lang="en-US" altLang="zh-CN" sz="1200" dirty="0"/>
              <a:t>No request of adding new band combinations into basket WIs will be handled for </a:t>
            </a:r>
            <a:r>
              <a:rPr lang="en-US" altLang="zh-CN" sz="1200" dirty="0" err="1"/>
              <a:t>bis</a:t>
            </a:r>
            <a:r>
              <a:rPr lang="en-US" altLang="zh-CN" sz="1200" dirty="0"/>
              <a:t>-meeting and ad hoc meeting.</a:t>
            </a:r>
            <a:endParaRPr lang="zh-CN" altLang="zh-CN" sz="1200" dirty="0"/>
          </a:p>
          <a:p>
            <a:pPr lvl="2">
              <a:spcBef>
                <a:spcPts val="0"/>
              </a:spcBef>
              <a:spcAft>
                <a:spcPts val="600"/>
              </a:spcAft>
            </a:pPr>
            <a:r>
              <a:rPr lang="en-US" altLang="zh-CN" sz="1200" dirty="0"/>
              <a:t>No new band combination is allowed to be requested after the deadline</a:t>
            </a:r>
            <a:endParaRPr lang="zh-CN" altLang="zh-CN" sz="1200" dirty="0"/>
          </a:p>
          <a:p>
            <a:pPr lvl="3">
              <a:spcBef>
                <a:spcPts val="0"/>
              </a:spcBef>
              <a:spcAft>
                <a:spcPts val="600"/>
              </a:spcAft>
            </a:pPr>
            <a:r>
              <a:rPr lang="en-US" altLang="zh-CN" sz="1200" dirty="0"/>
              <a:t>It is allowed to only correct the missing fallback and add more supporting companies for the proposed band combinations.</a:t>
            </a:r>
            <a:endParaRPr lang="zh-CN" altLang="zh-CN" sz="1200" dirty="0"/>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List of topics will be provided by session chair</a:t>
            </a:r>
          </a:p>
          <a:p>
            <a:pPr lvl="1">
              <a:spcBef>
                <a:spcPts val="0"/>
              </a:spcBef>
              <a:spcAft>
                <a:spcPts val="600"/>
              </a:spcAft>
            </a:pPr>
            <a:r>
              <a:rPr lang="en-US" altLang="zh-CN" sz="1200" dirty="0"/>
              <a:t>A number will be assigned for each topic, e.g., </a:t>
            </a:r>
            <a:r>
              <a:rPr lang="en-US" altLang="zh-CN" sz="1200" dirty="0">
                <a:solidFill>
                  <a:srgbClr val="FF0000"/>
                </a:solidFill>
              </a:rPr>
              <a:t>[</a:t>
            </a:r>
            <a:r>
              <a:rPr lang="en-US" altLang="zh-CN" sz="1200" dirty="0" smtClean="0">
                <a:solidFill>
                  <a:srgbClr val="FF0000"/>
                </a:solidFill>
              </a:rPr>
              <a:t>107][</a:t>
            </a:r>
            <a:r>
              <a:rPr lang="en-US" altLang="zh-CN" sz="1200" dirty="0">
                <a:solidFill>
                  <a:srgbClr val="FF0000"/>
                </a:solidFill>
              </a:rPr>
              <a:t>10x] </a:t>
            </a:r>
            <a:r>
              <a:rPr lang="en-US" altLang="zh-CN" sz="1200" dirty="0" smtClean="0"/>
              <a:t>XXX for main session, </a:t>
            </a:r>
            <a:r>
              <a:rPr lang="en-US" altLang="zh-CN" sz="1200" dirty="0"/>
              <a:t>which is similar to the number of email thread</a:t>
            </a:r>
          </a:p>
          <a:p>
            <a:pPr lvl="1">
              <a:spcBef>
                <a:spcPts val="0"/>
              </a:spcBef>
              <a:spcAft>
                <a:spcPts val="600"/>
              </a:spcAft>
            </a:pPr>
            <a:r>
              <a:rPr lang="en-US" altLang="zh-CN" sz="1200" dirty="0"/>
              <a:t>The intention is to facilitate the online/offline </a:t>
            </a:r>
            <a:r>
              <a:rPr lang="en-US" altLang="zh-CN" sz="1200" dirty="0" smtClean="0"/>
              <a:t>discussions</a:t>
            </a:r>
            <a:endParaRPr lang="en-US" altLang="zh-CN" sz="1200" dirty="0"/>
          </a:p>
          <a:p>
            <a:pPr lvl="1">
              <a:spcBef>
                <a:spcPts val="0"/>
              </a:spcBef>
              <a:spcAft>
                <a:spcPts val="600"/>
              </a:spcAft>
            </a:pPr>
            <a:r>
              <a:rPr lang="en-US" altLang="zh-CN" sz="1200" dirty="0" smtClean="0"/>
              <a:t>MCC will create the sub-folder for each topic in /inbox/drafts</a:t>
            </a:r>
            <a:endParaRPr lang="en-US" altLang="zh-CN" sz="1200" dirty="0"/>
          </a:p>
          <a:p>
            <a:pPr>
              <a:spcBef>
                <a:spcPts val="0"/>
              </a:spcBef>
              <a:spcAft>
                <a:spcPts val="600"/>
              </a:spcAft>
            </a:pPr>
            <a:r>
              <a:rPr lang="en-US" altLang="zh-CN" sz="1400" dirty="0" smtClean="0"/>
              <a:t>Topic Moderator </a:t>
            </a:r>
            <a:r>
              <a:rPr lang="en-US" altLang="zh-CN" sz="1400" dirty="0"/>
              <a:t>will be designated to provide the summary for a topic before the </a:t>
            </a:r>
            <a:r>
              <a:rPr lang="en-US" altLang="zh-CN" sz="1400" dirty="0" smtClean="0"/>
              <a:t>meeting</a:t>
            </a:r>
          </a:p>
          <a:p>
            <a:pPr lvl="1">
              <a:spcBef>
                <a:spcPts val="0"/>
              </a:spcBef>
              <a:spcAft>
                <a:spcPts val="600"/>
              </a:spcAft>
            </a:pPr>
            <a:r>
              <a:rPr lang="en-US" altLang="zh-CN" sz="1200" dirty="0" smtClean="0">
                <a:solidFill>
                  <a:srgbClr val="FF0000"/>
                </a:solidFill>
              </a:rPr>
              <a:t>Before May 15 (Monday)</a:t>
            </a:r>
            <a:r>
              <a:rPr lang="en-US" altLang="zh-CN" sz="1200" dirty="0" smtClean="0"/>
              <a:t>: Session chairs will provide the list of topics with moderator assignments.</a:t>
            </a:r>
          </a:p>
          <a:p>
            <a:pPr lvl="1">
              <a:spcBef>
                <a:spcPts val="0"/>
              </a:spcBef>
              <a:spcAft>
                <a:spcPts val="600"/>
              </a:spcAft>
            </a:pPr>
            <a:r>
              <a:rPr lang="en-US" altLang="zh-CN" sz="1200" dirty="0" smtClean="0">
                <a:solidFill>
                  <a:srgbClr val="FF0000"/>
                </a:solidFill>
              </a:rPr>
              <a:t>May 17 (Wednesday), </a:t>
            </a:r>
            <a:r>
              <a:rPr lang="en-US" altLang="zh-CN" sz="1200" dirty="0">
                <a:solidFill>
                  <a:srgbClr val="FF0000"/>
                </a:solidFill>
              </a:rPr>
              <a:t>17:00 UTC</a:t>
            </a:r>
            <a:r>
              <a:rPr lang="en-US" altLang="zh-CN" sz="1200" dirty="0"/>
              <a:t>: </a:t>
            </a:r>
            <a:r>
              <a:rPr lang="en-US" altLang="zh-CN" sz="1200" dirty="0" smtClean="0"/>
              <a:t>Moderators provide the initial summary for a topic</a:t>
            </a:r>
          </a:p>
          <a:p>
            <a:pPr lvl="1">
              <a:spcBef>
                <a:spcPts val="0"/>
              </a:spcBef>
              <a:spcAft>
                <a:spcPts val="600"/>
              </a:spcAft>
            </a:pPr>
            <a:r>
              <a:rPr lang="en-US" altLang="zh-CN" sz="1200" dirty="0" smtClean="0">
                <a:solidFill>
                  <a:srgbClr val="FF0000"/>
                </a:solidFill>
              </a:rPr>
              <a:t>May 18 (Thursday), 17:00 UTC</a:t>
            </a:r>
            <a:r>
              <a:rPr lang="en-US" altLang="zh-CN" sz="1200" dirty="0" smtClean="0"/>
              <a:t>: Deadline for companies review of initial summary</a:t>
            </a:r>
          </a:p>
          <a:p>
            <a:pPr lvl="1">
              <a:spcBef>
                <a:spcPts val="0"/>
              </a:spcBef>
              <a:spcAft>
                <a:spcPts val="600"/>
              </a:spcAft>
            </a:pPr>
            <a:r>
              <a:rPr lang="en-US" altLang="zh-CN" sz="1200" dirty="0" smtClean="0">
                <a:solidFill>
                  <a:srgbClr val="FF0000"/>
                </a:solidFill>
              </a:rPr>
              <a:t>May 19 (Friday), 17:00 UTC</a:t>
            </a:r>
            <a:r>
              <a:rPr lang="en-US" altLang="zh-CN" sz="1200" dirty="0" smtClean="0"/>
              <a:t>: Moderators submit the formal </a:t>
            </a:r>
            <a:r>
              <a:rPr lang="en-US" altLang="zh-CN" sz="1200" dirty="0" err="1" smtClean="0"/>
              <a:t>tdoc</a:t>
            </a:r>
            <a:r>
              <a:rPr lang="en-US" altLang="zh-CN" sz="1200" dirty="0" smtClean="0"/>
              <a:t> of summary for a topic</a:t>
            </a:r>
          </a:p>
          <a:p>
            <a:pPr lvl="1">
              <a:spcBef>
                <a:spcPts val="0"/>
              </a:spcBef>
              <a:spcAft>
                <a:spcPts val="600"/>
              </a:spcAft>
            </a:pPr>
            <a:r>
              <a:rPr lang="en-US" altLang="zh-CN" sz="1200" dirty="0" smtClean="0">
                <a:solidFill>
                  <a:srgbClr val="FF0000"/>
                </a:solidFill>
              </a:rPr>
              <a:t>May 21 (Sunday)</a:t>
            </a:r>
            <a:r>
              <a:rPr lang="en-US" altLang="zh-CN" sz="1200" dirty="0" smtClean="0"/>
              <a:t>: Session chairs share the initial meeting notes taking moderators summary in consideration</a:t>
            </a:r>
          </a:p>
          <a:p>
            <a:pPr marL="342882" lvl="1" indent="-342882">
              <a:spcBef>
                <a:spcPts val="0"/>
              </a:spcBef>
              <a:spcAft>
                <a:spcPts val="600"/>
              </a:spcAft>
              <a:buBlip>
                <a:blip r:embed="rId2"/>
              </a:buBlip>
            </a:pPr>
            <a:r>
              <a:rPr lang="en-US" altLang="zh-CN" sz="1400" dirty="0" smtClean="0">
                <a:cs typeface="+mn-cs"/>
              </a:rPr>
              <a:t>In </a:t>
            </a:r>
            <a:r>
              <a:rPr lang="en-US" altLang="zh-CN" sz="1400" dirty="0">
                <a:cs typeface="+mn-cs"/>
              </a:rPr>
              <a:t>online discussions, session chairs will handle topics based on the moderator summary. </a:t>
            </a:r>
            <a:endParaRPr lang="en-US" altLang="zh-CN" sz="1400" dirty="0" smtClean="0">
              <a:cs typeface="+mn-cs"/>
            </a:endParaRPr>
          </a:p>
          <a:p>
            <a:pPr lvl="1">
              <a:spcBef>
                <a:spcPts val="0"/>
              </a:spcBef>
              <a:spcAft>
                <a:spcPts val="600"/>
              </a:spcAft>
            </a:pPr>
            <a:r>
              <a:rPr lang="en-US" altLang="zh-CN" sz="1200" dirty="0" smtClean="0"/>
              <a:t>Online discussions will be organized based on the moderator summary topic by topic + presentation of the selected contributions</a:t>
            </a:r>
          </a:p>
          <a:p>
            <a:pPr lvl="1">
              <a:spcBef>
                <a:spcPts val="0"/>
              </a:spcBef>
              <a:spcAft>
                <a:spcPts val="600"/>
              </a:spcAft>
            </a:pPr>
            <a:r>
              <a:rPr lang="en-US" altLang="zh-CN" sz="1200" dirty="0" smtClean="0"/>
              <a:t>Delegates </a:t>
            </a:r>
            <a:r>
              <a:rPr lang="en-US" altLang="zh-CN" sz="1200" dirty="0"/>
              <a:t>do not need write comments in the summary document </a:t>
            </a:r>
            <a:r>
              <a:rPr lang="en-US" altLang="zh-CN" sz="1200" dirty="0" smtClean="0"/>
              <a:t>and moderator </a:t>
            </a:r>
            <a:r>
              <a:rPr lang="en-US" altLang="zh-CN" sz="1200" dirty="0"/>
              <a:t>does not need update the summary during the meeting</a:t>
            </a:r>
            <a:r>
              <a:rPr lang="en-US" altLang="zh-CN" sz="1200" dirty="0" smtClean="0"/>
              <a:t>.</a:t>
            </a:r>
          </a:p>
        </p:txBody>
      </p:sp>
    </p:spTree>
    <p:extLst>
      <p:ext uri="{BB962C8B-B14F-4D97-AF65-F5344CB8AC3E}">
        <p14:creationId xmlns:p14="http://schemas.microsoft.com/office/powerpoint/2010/main" val="33841430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a:t>
            </a:r>
            <a:r>
              <a:rPr lang="en-US" altLang="zh-CN" sz="1400" dirty="0" smtClean="0"/>
              <a:t>10.1 </a:t>
            </a:r>
            <a:r>
              <a:rPr lang="en-US" altLang="zh-CN" sz="1400" dirty="0"/>
              <a:t>for LTE, AI </a:t>
            </a:r>
            <a:r>
              <a:rPr lang="en-US" altLang="zh-CN" sz="1400" dirty="0" smtClean="0"/>
              <a:t>8.3–8.13 </a:t>
            </a:r>
            <a:r>
              <a:rPr lang="en-US" altLang="zh-CN" sz="1400" dirty="0"/>
              <a:t>for NR)</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smtClean="0">
                <a:solidFill>
                  <a:srgbClr val="FF0000"/>
                </a:solidFill>
              </a:rPr>
              <a:t>May 17 </a:t>
            </a:r>
            <a:r>
              <a:rPr lang="en-US" sz="1200" dirty="0" smtClean="0">
                <a:solidFill>
                  <a:srgbClr val="FF0000"/>
                </a:solidFill>
              </a:rPr>
              <a:t>(Wednesday)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altLang="zh-CN" sz="1200" dirty="0" smtClean="0">
                <a:solidFill>
                  <a:srgbClr val="FF0000"/>
                </a:solidFill>
              </a:rPr>
              <a:t>May 19</a:t>
            </a:r>
            <a:r>
              <a:rPr lang="en-US" sz="1200" dirty="0" smtClean="0">
                <a:solidFill>
                  <a:srgbClr val="FF0000"/>
                </a:solidFill>
              </a:rPr>
              <a:t> (Friday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smtClean="0">
                <a:solidFill>
                  <a:srgbClr val="FF0000"/>
                </a:solidFill>
              </a:rPr>
              <a:t>May 22 </a:t>
            </a:r>
            <a:r>
              <a:rPr lang="en-US" sz="1200" dirty="0" smtClean="0">
                <a:solidFill>
                  <a:srgbClr val="FF0000"/>
                </a:solidFill>
              </a:rPr>
              <a:t>(Monday)</a:t>
            </a:r>
            <a:r>
              <a:rPr lang="en-US" sz="1200" dirty="0" smtClean="0"/>
              <a:t>: </a:t>
            </a:r>
            <a:r>
              <a:rPr lang="en-US" sz="1200" dirty="0"/>
              <a:t>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smtClean="0">
                <a:solidFill>
                  <a:srgbClr val="FF0000"/>
                </a:solidFill>
              </a:rPr>
              <a:t>May 23 ~ May 26</a:t>
            </a:r>
            <a:r>
              <a:rPr lang="en-US" sz="1200" dirty="0" smtClean="0">
                <a:solidFill>
                  <a:srgbClr val="FF0000"/>
                </a:solidFill>
              </a:rPr>
              <a:t> (Tuesday ~ Friday)</a:t>
            </a:r>
            <a:r>
              <a:rPr lang="en-US" sz="1200" dirty="0" smtClean="0"/>
              <a:t>: The flagged </a:t>
            </a:r>
            <a:r>
              <a:rPr lang="en-US" sz="1200" dirty="0" err="1" smtClean="0"/>
              <a:t>tdocs</a:t>
            </a:r>
            <a:r>
              <a:rPr lang="en-US" sz="1200" dirty="0" smtClean="0"/>
              <a:t> will be discussed during the meeting</a:t>
            </a:r>
            <a:r>
              <a:rPr lang="en-US" altLang="zh-CN" sz="1200" dirty="0" smtClean="0"/>
              <a:t>.</a:t>
            </a:r>
            <a:endParaRPr lang="en-US" altLang="zh-CN" sz="1200" dirty="0"/>
          </a:p>
          <a:p>
            <a:pPr lvl="2">
              <a:spcBef>
                <a:spcPts val="0"/>
              </a:spcBef>
              <a:spcAft>
                <a:spcPts val="600"/>
              </a:spcAft>
            </a:pPr>
            <a:r>
              <a:rPr lang="en-US" altLang="zh-CN" sz="1200" dirty="0" smtClean="0"/>
              <a:t>Ad hoc session(s) may be scheduled pending on Chair arrangement</a:t>
            </a:r>
            <a:endParaRPr lang="en-US" altLang="zh-CN" sz="1200" dirty="0"/>
          </a:p>
          <a:p>
            <a:pPr lvl="2">
              <a:spcBef>
                <a:spcPts val="0"/>
              </a:spcBef>
              <a:spcAft>
                <a:spcPts val="600"/>
              </a:spcAft>
            </a:pPr>
            <a:r>
              <a:rPr lang="en-US" altLang="zh-CN" sz="1200" dirty="0" smtClean="0"/>
              <a:t>Online time slots will be scheduled for discussions and to make decisions for each flagged </a:t>
            </a:r>
            <a:r>
              <a:rPr lang="en-US" altLang="zh-CN" sz="1200" dirty="0" err="1" smtClean="0"/>
              <a:t>tdoc</a:t>
            </a:r>
            <a:endParaRPr lang="en-US" altLang="zh-CN" sz="1200" dirty="0"/>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May 30 (</a:t>
            </a:r>
            <a:r>
              <a:rPr lang="en-US" altLang="zh-CN" sz="1200" dirty="0">
                <a:solidFill>
                  <a:srgbClr val="FF0000"/>
                </a:solidFill>
              </a:rPr>
              <a:t>Tuesday</a:t>
            </a:r>
            <a:r>
              <a:rPr lang="en-US" altLang="zh-CN" sz="1200" dirty="0" smtClean="0">
                <a:solidFill>
                  <a:srgbClr val="FF0000"/>
                </a:solidFill>
              </a:rPr>
              <a:t>), </a:t>
            </a:r>
            <a:r>
              <a:rPr lang="en-US" altLang="zh-CN" sz="1200" dirty="0">
                <a:solidFill>
                  <a:srgbClr val="FF0000"/>
                </a:solidFill>
              </a:rPr>
              <a:t>17:00 UTC</a:t>
            </a:r>
            <a:r>
              <a:rPr lang="en-US" altLang="zh-CN" sz="1200" dirty="0"/>
              <a:t>: Updated TRs/draft TSs need be available for </a:t>
            </a:r>
            <a:r>
              <a:rPr lang="en-US" altLang="zh-CN" sz="1200" dirty="0" smtClean="0"/>
              <a:t>post-meeting email process.</a:t>
            </a:r>
            <a:endParaRPr lang="en-US" altLang="zh-CN" sz="1200" dirty="0"/>
          </a:p>
          <a:p>
            <a:pPr lvl="2">
              <a:spcBef>
                <a:spcPts val="0"/>
              </a:spcBef>
              <a:spcAft>
                <a:spcPts val="600"/>
              </a:spcAft>
            </a:pPr>
            <a:r>
              <a:rPr lang="en-US" altLang="zh-CN" sz="1200" dirty="0"/>
              <a:t>No technique discussions are expected during post-meeting </a:t>
            </a:r>
            <a:r>
              <a:rPr lang="en-US" altLang="zh-CN" sz="1200" dirty="0" smtClean="0"/>
              <a:t>process.</a:t>
            </a: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 xmlns:a16="http://schemas.microsoft.com/office/drawing/2014/main" val="20000"/>
                    </a:ext>
                  </a:extLst>
                </a:gridCol>
                <a:gridCol w="2095196">
                  <a:extLst>
                    <a:ext uri="{9D8B030D-6E8A-4147-A177-3AD203B41FA5}">
                      <a16:colId xmlns="" xmlns:a16="http://schemas.microsoft.com/office/drawing/2014/main" val="20001"/>
                    </a:ext>
                  </a:extLst>
                </a:gridCol>
                <a:gridCol w="2095196">
                  <a:extLst>
                    <a:ext uri="{9D8B030D-6E8A-4147-A177-3AD203B41FA5}">
                      <a16:colId xmlns="" xmlns:a16="http://schemas.microsoft.com/office/drawing/2014/main" val="20002"/>
                    </a:ext>
                  </a:extLst>
                </a:gridCol>
                <a:gridCol w="2095196"/>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0"/>
                  </a:ext>
                </a:extLst>
              </a:tr>
              <a:tr h="0">
                <a:tc>
                  <a:txBody>
                    <a:bodyPr/>
                    <a:lstStyle/>
                    <a:p>
                      <a:r>
                        <a:rPr lang="en-US" altLang="zh-CN" sz="1200" dirty="0" smtClean="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smtClean="0">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three online sessions, the two-way GTW conference calls will be set. For ad hoc session, MS </a:t>
            </a:r>
            <a:r>
              <a:rPr lang="en-US" altLang="zh-CN" sz="1400" dirty="0"/>
              <a:t>teams will be </a:t>
            </a:r>
            <a:r>
              <a:rPr lang="en-US" altLang="zh-CN" sz="1400" dirty="0" smtClean="0"/>
              <a:t>provided.</a:t>
            </a:r>
            <a:endParaRPr lang="en-US" altLang="zh-CN" sz="1400" dirty="0"/>
          </a:p>
          <a:p>
            <a:pPr lvl="1">
              <a:spcBef>
                <a:spcPts val="0"/>
              </a:spcBef>
              <a:spcAft>
                <a:spcPts val="600"/>
              </a:spcAft>
            </a:pPr>
            <a:r>
              <a:rPr lang="en-US" altLang="zh-CN" sz="1200" dirty="0" smtClean="0"/>
              <a:t>Remote chairing and participating are allowed and supported</a:t>
            </a:r>
          </a:p>
          <a:p>
            <a:pPr lvl="1">
              <a:spcBef>
                <a:spcPts val="0"/>
              </a:spcBef>
              <a:spcAft>
                <a:spcPts val="600"/>
              </a:spcAft>
            </a:pPr>
            <a:r>
              <a:rPr lang="en-US" altLang="zh-CN" sz="1200" dirty="0"/>
              <a:t>No official objection from remote </a:t>
            </a:r>
            <a:r>
              <a:rPr lang="en-US" altLang="zh-CN" sz="1200" dirty="0" smtClean="0"/>
              <a:t>participants</a:t>
            </a:r>
          </a:p>
          <a:p>
            <a:pPr lvl="1">
              <a:spcBef>
                <a:spcPts val="0"/>
              </a:spcBef>
              <a:spcAft>
                <a:spcPts val="600"/>
              </a:spcAft>
            </a:pPr>
            <a:r>
              <a:rPr lang="en-US" altLang="zh-CN" sz="1200" dirty="0" smtClean="0"/>
              <a:t>Please </a:t>
            </a:r>
            <a:r>
              <a:rPr lang="en-US" altLang="zh-CN" sz="1200" dirty="0"/>
              <a:t>register timely to be eligible to take part in the GTW conference calls</a:t>
            </a:r>
            <a:r>
              <a:rPr lang="en-US" altLang="zh-CN" sz="1200" dirty="0" smtClean="0"/>
              <a:t>.</a:t>
            </a:r>
          </a:p>
          <a:p>
            <a:pPr>
              <a:spcBef>
                <a:spcPts val="0"/>
              </a:spcBef>
              <a:spcAft>
                <a:spcPts val="600"/>
              </a:spcAft>
            </a:pPr>
            <a:r>
              <a:rPr lang="en-US" sz="1400" dirty="0" smtClean="0"/>
              <a:t>During online discussions</a:t>
            </a:r>
          </a:p>
          <a:p>
            <a:pPr lvl="1">
              <a:spcBef>
                <a:spcPts val="0"/>
              </a:spcBef>
              <a:spcAft>
                <a:spcPts val="600"/>
              </a:spcAft>
            </a:pPr>
            <a:r>
              <a:rPr lang="en-US" altLang="zh-CN" sz="1200" dirty="0" smtClean="0"/>
              <a:t>Session chairs will organize discussions based </a:t>
            </a:r>
            <a:r>
              <a:rPr lang="en-US" altLang="zh-CN" sz="1200" dirty="0"/>
              <a:t>on the moderator summary topic by topic + presentation of the selected </a:t>
            </a:r>
            <a:r>
              <a:rPr lang="en-US" altLang="zh-CN" sz="1200" dirty="0" smtClean="0"/>
              <a:t>contributions</a:t>
            </a:r>
          </a:p>
          <a:p>
            <a:pPr lvl="1">
              <a:spcBef>
                <a:spcPts val="0"/>
              </a:spcBef>
              <a:spcAft>
                <a:spcPts val="600"/>
              </a:spcAft>
            </a:pPr>
            <a:r>
              <a:rPr lang="en-US" altLang="zh-CN" sz="1200" dirty="0" err="1" smtClean="0"/>
              <a:t>Tdocs</a:t>
            </a:r>
            <a:r>
              <a:rPr lang="en-US" altLang="zh-CN" sz="1200" dirty="0" smtClean="0"/>
              <a:t> for approval including CR/</a:t>
            </a:r>
            <a:r>
              <a:rPr lang="en-US" altLang="zh-CN" sz="1200" dirty="0" err="1" smtClean="0"/>
              <a:t>draftCR</a:t>
            </a:r>
            <a:r>
              <a:rPr lang="en-US" altLang="zh-CN" sz="1200" dirty="0" smtClean="0"/>
              <a:t>/TP/draft TS/draft TR/</a:t>
            </a:r>
            <a:r>
              <a:rPr lang="en-US" altLang="zh-CN" sz="1200" dirty="0" err="1" smtClean="0"/>
              <a:t>Lsout</a:t>
            </a:r>
            <a:r>
              <a:rPr lang="en-US" altLang="zh-CN" sz="1200" dirty="0" smtClean="0"/>
              <a:t> will be handled online</a:t>
            </a:r>
          </a:p>
          <a:p>
            <a:pPr lvl="1">
              <a:spcBef>
                <a:spcPts val="0"/>
              </a:spcBef>
              <a:spcAft>
                <a:spcPts val="600"/>
              </a:spcAft>
            </a:pPr>
            <a:r>
              <a:rPr lang="en-US" altLang="zh-CN" sz="1200" dirty="0" smtClean="0"/>
              <a:t>WF will be allocated by session chair during the online discussions</a:t>
            </a:r>
          </a:p>
          <a:p>
            <a:pPr lvl="2">
              <a:spcBef>
                <a:spcPts val="0"/>
              </a:spcBef>
              <a:spcAft>
                <a:spcPts val="600"/>
              </a:spcAft>
            </a:pPr>
            <a:r>
              <a:rPr lang="en-US" altLang="zh-CN" sz="1200" dirty="0" smtClean="0"/>
              <a:t>Please not reserve </a:t>
            </a:r>
            <a:r>
              <a:rPr lang="en-US" altLang="zh-CN" sz="1200" dirty="0" err="1" smtClean="0"/>
              <a:t>Tdoc</a:t>
            </a:r>
            <a:r>
              <a:rPr lang="en-US" altLang="zh-CN" sz="1200" dirty="0" smtClean="0"/>
              <a:t> number for WF before the meeting</a:t>
            </a:r>
            <a:endParaRPr lang="en-US" altLang="zh-CN" sz="1200" dirty="0"/>
          </a:p>
          <a:p>
            <a:pPr marL="342882" lvl="1" indent="-342882">
              <a:spcBef>
                <a:spcPts val="0"/>
              </a:spcBef>
              <a:spcAft>
                <a:spcPts val="600"/>
              </a:spcAft>
              <a:buBlip>
                <a:blip r:embed="rId2"/>
              </a:buBlip>
            </a:pPr>
            <a:r>
              <a:rPr lang="en-US" sz="1400" dirty="0" smtClean="0">
                <a:cs typeface="+mn-cs"/>
              </a:rPr>
              <a:t>Ad hoc sessions</a:t>
            </a:r>
          </a:p>
          <a:p>
            <a:pPr lvl="1">
              <a:spcBef>
                <a:spcPts val="0"/>
              </a:spcBef>
              <a:spcAft>
                <a:spcPts val="600"/>
              </a:spcAft>
            </a:pPr>
            <a:r>
              <a:rPr lang="en-US" sz="1200" dirty="0"/>
              <a:t>Ad hoc sessions will be scheduled by session chairs for detailed technique discussions for a special </a:t>
            </a:r>
            <a:r>
              <a:rPr lang="en-US" sz="1200" dirty="0" smtClean="0"/>
              <a:t>topics</a:t>
            </a:r>
          </a:p>
          <a:p>
            <a:pPr lvl="1">
              <a:spcBef>
                <a:spcPts val="0"/>
              </a:spcBef>
              <a:spcAft>
                <a:spcPts val="600"/>
              </a:spcAft>
            </a:pPr>
            <a:r>
              <a:rPr lang="en-US" sz="1200" dirty="0" smtClean="0"/>
              <a:t>Ad hoc chairs will be designated by session chairs and the ad hoc minutes with recommendation are expected after ad hoc sessions</a:t>
            </a:r>
          </a:p>
          <a:p>
            <a:pPr lvl="1">
              <a:spcBef>
                <a:spcPts val="0"/>
              </a:spcBef>
              <a:spcAft>
                <a:spcPts val="600"/>
              </a:spcAft>
            </a:pPr>
            <a:r>
              <a:rPr lang="en-US" sz="1200" dirty="0" smtClean="0"/>
              <a:t>The two-way GTW or other type of conference calls may not be provided for ad hoc sessions</a:t>
            </a:r>
            <a:endParaRPr lang="en-US" sz="1200" dirty="0"/>
          </a:p>
          <a:p>
            <a:pPr marL="342882" lvl="1" indent="-342882">
              <a:spcBef>
                <a:spcPts val="0"/>
              </a:spcBef>
              <a:spcAft>
                <a:spcPts val="600"/>
              </a:spcAft>
              <a:buBlip>
                <a:blip r:embed="rId2"/>
              </a:buBlip>
            </a:pPr>
            <a:r>
              <a:rPr lang="en-US" sz="1400" dirty="0" smtClean="0">
                <a:cs typeface="+mn-cs"/>
              </a:rPr>
              <a:t>Offline discussions</a:t>
            </a:r>
          </a:p>
          <a:p>
            <a:pPr lvl="1">
              <a:spcBef>
                <a:spcPts val="0"/>
              </a:spcBef>
              <a:spcAft>
                <a:spcPts val="600"/>
              </a:spcAft>
            </a:pPr>
            <a:r>
              <a:rPr lang="en-US" altLang="zh-CN" sz="1200" dirty="0"/>
              <a:t>The sub-folder for each topic will be created by MCC in the inbox folder, which is similar to those for email threads in e-meeting</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endParaRPr lang="en-US" altLang="zh-CN" sz="1200" dirty="0" smtClean="0"/>
          </a:p>
          <a:p>
            <a:pPr lvl="1">
              <a:spcBef>
                <a:spcPts val="0"/>
              </a:spcBef>
              <a:spcAft>
                <a:spcPts val="600"/>
              </a:spcAft>
            </a:pPr>
            <a:r>
              <a:rPr lang="en-US" altLang="zh-CN" sz="1200" dirty="0" smtClean="0"/>
              <a:t>No </a:t>
            </a:r>
            <a:r>
              <a:rPr lang="en-US" altLang="zh-CN" sz="1200" dirty="0"/>
              <a:t>official email discussion will be arranged for this </a:t>
            </a:r>
            <a:r>
              <a:rPr lang="en-US" altLang="zh-CN" sz="1200" dirty="0" smtClean="0"/>
              <a:t>topic</a:t>
            </a:r>
          </a:p>
          <a:p>
            <a:pPr lvl="2">
              <a:spcBef>
                <a:spcPts val="0"/>
              </a:spcBef>
              <a:spcAft>
                <a:spcPts val="600"/>
              </a:spcAft>
            </a:pPr>
            <a:r>
              <a:rPr lang="en-US" altLang="zh-CN" sz="1200" dirty="0"/>
              <a:t>When authors of WF/CR/</a:t>
            </a:r>
            <a:r>
              <a:rPr lang="en-US" altLang="zh-CN" sz="1200" dirty="0" err="1"/>
              <a:t>LSout</a:t>
            </a:r>
            <a:r>
              <a:rPr lang="en-US" altLang="zh-CN" sz="1200" dirty="0"/>
              <a:t> or other delegates trigger the offline discussions by email, please use the subject of </a:t>
            </a:r>
            <a:r>
              <a:rPr lang="en-US" altLang="zh-CN" sz="1200">
                <a:solidFill>
                  <a:srgbClr val="FF0000"/>
                </a:solidFill>
              </a:rPr>
              <a:t>[</a:t>
            </a:r>
            <a:r>
              <a:rPr lang="en-US" altLang="zh-CN" sz="1200" smtClean="0">
                <a:solidFill>
                  <a:srgbClr val="FF0000"/>
                </a:solidFill>
              </a:rPr>
              <a:t>107][</a:t>
            </a:r>
            <a:r>
              <a:rPr lang="en-US" altLang="zh-CN" sz="1200" dirty="0">
                <a:solidFill>
                  <a:srgbClr val="FF0000"/>
                </a:solidFill>
              </a:rPr>
              <a:t>10x] </a:t>
            </a:r>
            <a:r>
              <a:rPr lang="en-US" altLang="zh-CN" sz="1200" dirty="0"/>
              <a:t>XXX for main session – XXX </a:t>
            </a:r>
            <a:r>
              <a:rPr lang="en-US" altLang="zh-CN" sz="1200" dirty="0" smtClean="0"/>
              <a:t>(topic name)</a:t>
            </a:r>
            <a:endParaRPr lang="en-US" altLang="zh-CN" sz="1200" dirty="0"/>
          </a:p>
          <a:p>
            <a:pPr lvl="1">
              <a:spcBef>
                <a:spcPts val="0"/>
              </a:spcBef>
              <a:spcAft>
                <a:spcPts val="600"/>
              </a:spcAft>
            </a:pPr>
            <a:endParaRPr lang="en-US" altLang="zh-CN" sz="1200" dirty="0" smtClean="0"/>
          </a:p>
          <a:p>
            <a:pPr lvl="2">
              <a:spcBef>
                <a:spcPts val="0"/>
              </a:spcBef>
              <a:spcAft>
                <a:spcPts val="600"/>
              </a:spcAft>
            </a:pP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the meeting, the </a:t>
            </a:r>
            <a:r>
              <a:rPr lang="en-US" altLang="zh-CN" sz="1400" dirty="0" err="1" smtClean="0"/>
              <a:t>tdoc</a:t>
            </a:r>
            <a:r>
              <a:rPr lang="en-US" altLang="zh-CN" sz="1400" dirty="0" smtClean="0"/>
              <a:t> number for revision or new </a:t>
            </a:r>
            <a:r>
              <a:rPr lang="en-US" altLang="zh-CN" sz="1400" dirty="0" err="1" smtClean="0"/>
              <a:t>tdoc</a:t>
            </a:r>
            <a:r>
              <a:rPr lang="en-US" altLang="zh-CN" sz="1400" dirty="0" smtClean="0"/>
              <a:t> will be allocated by session chairs according to the requests</a:t>
            </a:r>
          </a:p>
          <a:p>
            <a:pPr lvl="1">
              <a:spcBef>
                <a:spcPts val="0"/>
              </a:spcBef>
              <a:spcAft>
                <a:spcPts val="600"/>
              </a:spcAft>
            </a:pPr>
            <a:r>
              <a:rPr lang="en-US" altLang="zh-CN" sz="1200" dirty="0" smtClean="0"/>
              <a:t>Based on the online discussions, session chairs with help of MCC will allocate </a:t>
            </a:r>
            <a:r>
              <a:rPr lang="en-US" altLang="zh-CN" sz="1200" dirty="0" err="1" smtClean="0"/>
              <a:t>tdoc</a:t>
            </a:r>
            <a:r>
              <a:rPr lang="en-US" altLang="zh-CN" sz="1200" dirty="0" smtClean="0"/>
              <a:t> numbers</a:t>
            </a:r>
          </a:p>
          <a:p>
            <a:pPr lvl="1">
              <a:spcBef>
                <a:spcPts val="0"/>
              </a:spcBef>
              <a:spcAft>
                <a:spcPts val="600"/>
              </a:spcAft>
            </a:pPr>
            <a:r>
              <a:rPr lang="en-US" altLang="zh-CN" sz="1200" dirty="0" smtClean="0"/>
              <a:t>During coffee break, the delegates can request the </a:t>
            </a:r>
            <a:r>
              <a:rPr lang="en-US" altLang="zh-CN" sz="1200" dirty="0" err="1" smtClean="0"/>
              <a:t>tdoc</a:t>
            </a:r>
            <a:r>
              <a:rPr lang="en-US" altLang="zh-CN" sz="1200" dirty="0" smtClean="0"/>
              <a:t> in person from session chairs</a:t>
            </a:r>
          </a:p>
          <a:p>
            <a:pPr lvl="1">
              <a:spcBef>
                <a:spcPts val="0"/>
              </a:spcBef>
              <a:spcAft>
                <a:spcPts val="600"/>
              </a:spcAft>
            </a:pPr>
            <a:r>
              <a:rPr lang="en-US" altLang="zh-CN" sz="1200" dirty="0" smtClean="0"/>
              <a:t>Email thread like </a:t>
            </a:r>
            <a:r>
              <a:rPr lang="en-US" altLang="zh-CN" sz="1200" dirty="0">
                <a:latin typeface="+mj-ea"/>
              </a:rPr>
              <a:t>“[1xx-e][X00]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smtClean="0">
                <a:latin typeface="+mj-ea"/>
              </a:rPr>
              <a:t>request”</a:t>
            </a:r>
            <a:r>
              <a:rPr lang="en-US" altLang="zh-CN" sz="1200" b="1" dirty="0" err="1" smtClean="0">
                <a:solidFill>
                  <a:srgbClr val="FF0000"/>
                </a:solidFill>
                <a:latin typeface="+mj-ea"/>
              </a:rPr>
              <a:t>WON</a:t>
            </a:r>
            <a:r>
              <a:rPr lang="en-US" altLang="zh-CN" sz="1200" b="1" dirty="0" err="1" smtClean="0">
                <a:solidFill>
                  <a:srgbClr val="FF0000"/>
                </a:solidFill>
                <a:latin typeface="+mj-ea"/>
                <a:ea typeface="+mj-ea"/>
              </a:rPr>
              <a:t>´T</a:t>
            </a:r>
            <a:r>
              <a:rPr lang="en-US" altLang="zh-CN" sz="1200" dirty="0" smtClean="0">
                <a:latin typeface="+mj-ea"/>
                <a:ea typeface="+mj-ea"/>
              </a:rPr>
              <a:t> be used for </a:t>
            </a:r>
            <a:r>
              <a:rPr lang="en-US" altLang="zh-CN" sz="1200" dirty="0" err="1" smtClean="0">
                <a:latin typeface="+mj-ea"/>
                <a:ea typeface="+mj-ea"/>
              </a:rPr>
              <a:t>tdoc</a:t>
            </a:r>
            <a:r>
              <a:rPr lang="en-US" altLang="zh-CN" sz="1200" dirty="0" smtClean="0">
                <a:latin typeface="+mj-ea"/>
                <a:ea typeface="+mj-ea"/>
              </a:rPr>
              <a:t> request and allocation since it is difficult for session chairs to handle email during face-to-face meeting.</a:t>
            </a:r>
            <a:endParaRPr lang="en-US" altLang="zh-CN" sz="1200" dirty="0">
              <a:latin typeface="+mj-ea"/>
              <a:ea typeface="+mj-ea"/>
            </a:endParaRP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p>
          <a:p>
            <a:pPr>
              <a:spcBef>
                <a:spcPts val="0"/>
              </a:spcBef>
              <a:spcAft>
                <a:spcPts val="600"/>
              </a:spcAft>
            </a:pPr>
            <a:endParaRPr lang="en-US" altLang="zh-CN" sz="1400" dirty="0" smtClean="0"/>
          </a:p>
        </p:txBody>
      </p:sp>
    </p:spTree>
    <p:extLst>
      <p:ext uri="{BB962C8B-B14F-4D97-AF65-F5344CB8AC3E}">
        <p14:creationId xmlns:p14="http://schemas.microsoft.com/office/powerpoint/2010/main" val="22615670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a:t>
            </a:r>
            <a:r>
              <a:rPr lang="en-US" sz="1400" dirty="0">
                <a:cs typeface="+mn-cs"/>
              </a:rPr>
              <a:t> </a:t>
            </a:r>
            <a:r>
              <a:rPr lang="en-US" sz="1400" dirty="0" smtClean="0">
                <a:cs typeface="+mn-cs"/>
              </a:rPr>
              <a:t>can be found at</a:t>
            </a:r>
          </a:p>
          <a:p>
            <a:pPr lvl="1">
              <a:spcBef>
                <a:spcPts val="0"/>
              </a:spcBef>
              <a:spcAft>
                <a:spcPts val="600"/>
              </a:spcAft>
            </a:pPr>
            <a:r>
              <a:rPr lang="en-US" sz="1200" dirty="0">
                <a:hlinkClick r:id="rId3"/>
              </a:rPr>
              <a:t>https://</a:t>
            </a:r>
            <a:r>
              <a:rPr lang="en-US" sz="1200" dirty="0" smtClean="0">
                <a:hlinkClick r:id="rId3"/>
              </a:rPr>
              <a:t>www.3gpp.org/ftp/tsg_ran/WG4_Radio/TSGR4_107/Template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endParaRPr lang="en-US" altLang="zh-CN" sz="1600" dirty="0"/>
          </a:p>
          <a:p>
            <a:pPr marL="342882" lvl="1" indent="-342882">
              <a:spcBef>
                <a:spcPts val="0"/>
              </a:spcBef>
              <a:spcAft>
                <a:spcPts val="600"/>
              </a:spcAft>
              <a:buBlip>
                <a:blip r:embed="rId2"/>
              </a:buBlip>
            </a:pP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The </a:t>
            </a:r>
            <a:r>
              <a:rPr lang="en-US" altLang="zh-CN" sz="1400" dirty="0">
                <a:cs typeface="+mn-cs"/>
              </a:rPr>
              <a:t>WF template is provided in the </a:t>
            </a:r>
            <a:r>
              <a:rPr lang="en-US" altLang="zh-CN" sz="1400" dirty="0" smtClean="0">
                <a:cs typeface="+mn-cs"/>
              </a:rPr>
              <a:t>server</a:t>
            </a:r>
            <a:r>
              <a:rPr lang="en-US" altLang="zh-CN" sz="1400" dirty="0">
                <a:cs typeface="+mn-cs"/>
              </a:rPr>
              <a:t> </a:t>
            </a:r>
            <a:r>
              <a:rPr lang="en-US" altLang="zh-CN" sz="1400" dirty="0">
                <a:cs typeface="+mn-cs"/>
                <a:hlinkClick r:id="rId4"/>
              </a:rPr>
              <a:t>https://</a:t>
            </a:r>
            <a:r>
              <a:rPr lang="en-US" altLang="zh-CN" sz="1400" dirty="0" smtClean="0">
                <a:cs typeface="+mn-cs"/>
                <a:hlinkClick r:id="rId4"/>
              </a:rPr>
              <a:t>www.3gpp.org/ftp/tsg_ran/WG4_Radio/TSGR4_107/Templates</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template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C68143-B530-4487-9EA7-5BCC5970B48F}">
  <ds:schemaRefs>
    <ds:schemaRef ds:uri="http://purl.org/dc/elements/1.1/"/>
    <ds:schemaRef ds:uri="http://schemas.openxmlformats.org/package/2006/metadata/core-properties"/>
    <ds:schemaRef ds:uri="http://schemas.microsoft.com/office/infopath/2007/PartnerControls"/>
    <ds:schemaRef ds:uri="http://schemas.microsoft.com/office/2006/metadata/properties"/>
    <ds:schemaRef ds:uri="http://schemas.microsoft.com/office/2006/documentManagement/types"/>
    <ds:schemaRef ds:uri="http://www.w3.org/XML/1998/namespace"/>
    <ds:schemaRef ds:uri="23d77754-4ccc-4c57-9291-cab09e81894a"/>
    <ds:schemaRef ds:uri="a915fe38-2618-47b6-8303-829fb71466d5"/>
    <ds:schemaRef ds:uri="http://purl.org/dc/dcmitype/"/>
    <ds:schemaRef ds:uri="http://purl.org/dc/terms/"/>
  </ds:schemaRefs>
</ds:datastoreItem>
</file>

<file path=customXml/itemProps3.xml><?xml version="1.0" encoding="utf-8"?>
<ds:datastoreItem xmlns:ds="http://schemas.openxmlformats.org/officeDocument/2006/customXml" ds:itemID="{AF070948-0CB2-4F99-ACC8-E715860BC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356543</TotalTime>
  <Words>4586</Words>
  <Application>Microsoft Office PowerPoint</Application>
  <PresentationFormat>宽屏</PresentationFormat>
  <Paragraphs>417</Paragraphs>
  <Slides>23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23</vt:i4>
      </vt:variant>
    </vt:vector>
  </HeadingPairs>
  <TitlesOfParts>
    <vt:vector size="31" baseType="lpstr">
      <vt:lpstr>黑体</vt:lpstr>
      <vt:lpstr>宋体</vt:lpstr>
      <vt:lpstr>微软雅黑</vt:lpstr>
      <vt:lpstr>Arial</vt:lpstr>
      <vt:lpstr>Arial Black</vt:lpstr>
      <vt:lpstr>Calibri</vt:lpstr>
      <vt:lpstr>Times New Roman</vt:lpstr>
      <vt:lpstr>3gpp</vt:lpstr>
      <vt:lpstr>RAN4#107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template</vt:lpstr>
      <vt:lpstr>Correctly preparation for TR and TS</vt:lpstr>
      <vt:lpstr>Correctly preparation for TR and TS (cont.)</vt:lpstr>
      <vt:lpstr>Guidance of TOHRU for GTW</vt:lpstr>
      <vt:lpstr>Register and check-in</vt:lpstr>
      <vt:lpstr>Post-meeting email process procedures/timelines  </vt:lpstr>
      <vt:lpstr>PowerPoint 演示文稿</vt:lpstr>
      <vt:lpstr>PowerPoint 演示文稿</vt:lpstr>
      <vt:lpstr>How to upload and access contributions</vt:lpstr>
      <vt:lpstr>MCC 3GU parsing tool</vt:lpstr>
      <vt:lpstr>Other guidelines</vt:lpstr>
      <vt:lpstr>Other guidelines (cont.) </vt:lpstr>
      <vt:lpstr>Other guidelines (cont.) </vt:lpstr>
      <vt:lpstr>Other guidelines (cont.)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1505</cp:revision>
  <cp:lastPrinted>2016-09-15T08:31:35Z</cp:lastPrinted>
  <dcterms:created xsi:type="dcterms:W3CDTF">2009-11-27T05:15:11Z</dcterms:created>
  <dcterms:modified xsi:type="dcterms:W3CDTF">2023-05-16T05:48:43Z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(3)H3dqQZY6vKSY/A7/VjH5cJRsveDQshqJ9VMyU6TDZy8ef+VQzMCwR6mko9+KGfXImT62Sdx2
qDdZiXzb6coI2gZR6kD5MEeN9gmeLdtPkrsmya/EI5vnMUp+ll/hw5HkhpN8m26EHheT7SHs
CleaAiTtD47eNPnZDVxIkNxWWpHuf4TeCbjSZB0ZEVu7g9bTBStRmAvOiQyyPcL4lZo8m2+O
c9Oo/swgQtQbbg3oL2</vt:lpwstr>
  </property>
  <property fmtid="{D5CDD505-2E9C-101B-9397-08002B2CF9AE}" pid="11" name="_2015_ms_pID_7253431">
    <vt:lpwstr>26s7mPGeLxfCaBscrj5ef0kONGgEnHVvb7GXPRx+6UcEfh5B8figMG
5QlH1amcSK3XeZJ5/awO5Y1F/EFjTx3/vcvmdoWWTjYOCKrIbA1GLjNIqjhlEz65u+3K7Jjp
ezudNaEhrfuMYHzfzhe+rFAzmfUEoGi4z3/4eGy5WsbhcUNh8iwo6eZn226VuHf+U12dtoN1
Gn0NhEYn4t+ZR3WULrmQg5KljDxKH6SwRrmG</vt:lpwstr>
  </property>
  <property fmtid="{D5CDD505-2E9C-101B-9397-08002B2CF9AE}" pid="12" name="_2015_ms_pID_7253432">
    <vt:lpwstr>tw==</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1683096322</vt:lpwstr>
  </property>
</Properties>
</file>