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7"/>
  </p:notesMasterIdLst>
  <p:handoutMasterIdLst>
    <p:handoutMasterId r:id="rId8"/>
  </p:handoutMasterIdLst>
  <p:sldIdLst>
    <p:sldId id="362" r:id="rId5"/>
    <p:sldId id="930" r:id="rId6"/>
  </p:sldIdLst>
  <p:sldSz cx="12192000" cy="6858000"/>
  <p:notesSz cx="6794500" cy="99314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99"/>
    <a:srgbClr val="FFCC00"/>
    <a:srgbClr val="92D050"/>
    <a:srgbClr val="B3B1B2"/>
    <a:srgbClr val="00C6FB"/>
    <a:srgbClr val="C00E0E"/>
    <a:srgbClr val="C00000"/>
    <a:srgbClr val="33CC33"/>
    <a:srgbClr val="66CCFF"/>
    <a:srgbClr val="C6D2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17" autoAdjust="0"/>
    <p:restoredTop sz="95380" autoAdjust="0"/>
  </p:normalViewPr>
  <p:slideViewPr>
    <p:cSldViewPr snapToGrid="0" showGuides="1">
      <p:cViewPr varScale="1">
        <p:scale>
          <a:sx n="64" d="100"/>
          <a:sy n="64" d="100"/>
        </p:scale>
        <p:origin x="820" y="4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74" d="100"/>
          <a:sy n="74" d="100"/>
        </p:scale>
        <p:origin x="1938" y="84"/>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BAD0620-CC16-404B-B551-3DC42B4DBA8B}"/>
              </a:ext>
            </a:extLst>
          </p:cNvPr>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lvl1pPr defTabSz="928978"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794F7581-54C3-4F11-819F-7542C862562C}"/>
              </a:ext>
            </a:extLst>
          </p:cNvPr>
          <p:cNvSpPr>
            <a:spLocks noGrp="1" noChangeArrowheads="1"/>
          </p:cNvSpPr>
          <p:nvPr>
            <p:ph type="dt" sz="quarter" idx="1"/>
          </p:nvPr>
        </p:nvSpPr>
        <p:spPr bwMode="auto">
          <a:xfrm>
            <a:off x="3849688" y="0"/>
            <a:ext cx="2944812" cy="496888"/>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lvl1pPr algn="r" defTabSz="928978"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445D02ED-03E7-49A7-A7AE-8A98E9AFBCBE}"/>
              </a:ext>
            </a:extLst>
          </p:cNvPr>
          <p:cNvSpPr>
            <a:spLocks noGrp="1" noChangeArrowheads="1"/>
          </p:cNvSpPr>
          <p:nvPr>
            <p:ph type="ftr" sz="quarter" idx="2"/>
          </p:nvPr>
        </p:nvSpPr>
        <p:spPr bwMode="auto">
          <a:xfrm>
            <a:off x="0" y="9434513"/>
            <a:ext cx="2944813" cy="496887"/>
          </a:xfrm>
          <a:prstGeom prst="rect">
            <a:avLst/>
          </a:prstGeom>
          <a:noFill/>
          <a:ln w="9525">
            <a:noFill/>
            <a:miter lim="800000"/>
            <a:headEnd/>
            <a:tailEnd/>
          </a:ln>
          <a:effectLst/>
        </p:spPr>
        <p:txBody>
          <a:bodyPr vert="horz" wrap="square" lIns="92868" tIns="46434" rIns="92868" bIns="46434" numCol="1" anchor="b" anchorCtr="0" compatLnSpc="1">
            <a:prstTxWarp prst="textNoShape">
              <a:avLst/>
            </a:prstTxWarp>
          </a:bodyPr>
          <a:lstStyle>
            <a:lvl1pPr defTabSz="928978"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2A0D5A3C-9F2C-4C2B-8318-6391BD15B230}"/>
              </a:ext>
            </a:extLst>
          </p:cNvPr>
          <p:cNvSpPr>
            <a:spLocks noGrp="1" noChangeArrowheads="1"/>
          </p:cNvSpPr>
          <p:nvPr>
            <p:ph type="sldNum" sz="quarter" idx="3"/>
          </p:nvPr>
        </p:nvSpPr>
        <p:spPr bwMode="auto">
          <a:xfrm>
            <a:off x="3849688" y="9434513"/>
            <a:ext cx="2944812" cy="496887"/>
          </a:xfrm>
          <a:prstGeom prst="rect">
            <a:avLst/>
          </a:prstGeom>
          <a:noFill/>
          <a:ln w="9525">
            <a:noFill/>
            <a:miter lim="800000"/>
            <a:headEnd/>
            <a:tailEnd/>
          </a:ln>
          <a:effectLst/>
        </p:spPr>
        <p:txBody>
          <a:bodyPr vert="horz" wrap="square" lIns="92868" tIns="46434" rIns="92868" bIns="46434" numCol="1" anchor="b" anchorCtr="0" compatLnSpc="1">
            <a:prstTxWarp prst="textNoShape">
              <a:avLst/>
            </a:prstTxWarp>
          </a:bodyPr>
          <a:lstStyle>
            <a:lvl1pPr algn="r" defTabSz="928978" eaLnBrk="1" hangingPunct="1">
              <a:defRPr sz="1200">
                <a:latin typeface="Times New Roman" panose="02020603050405020304" pitchFamily="18" charset="0"/>
              </a:defRPr>
            </a:lvl1pPr>
          </a:lstStyle>
          <a:p>
            <a:pPr>
              <a:defRPr/>
            </a:pPr>
            <a:fld id="{8CB61262-F3FE-4E70-B107-2B74005DF882}"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4F93CDD-5094-4F34-88D0-9B32B053B5D1}"/>
              </a:ext>
            </a:extLst>
          </p:cNvPr>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lvl1pPr defTabSz="928978"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93CA9B43-0864-4DC0-AAEA-5B3E9F9CDF88}"/>
              </a:ext>
            </a:extLst>
          </p:cNvPr>
          <p:cNvSpPr>
            <a:spLocks noGrp="1" noChangeArrowheads="1"/>
          </p:cNvSpPr>
          <p:nvPr>
            <p:ph type="dt" idx="1"/>
          </p:nvPr>
        </p:nvSpPr>
        <p:spPr bwMode="auto">
          <a:xfrm>
            <a:off x="3849688" y="0"/>
            <a:ext cx="2944812" cy="496888"/>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lvl1pPr algn="r" defTabSz="928978" eaLnBrk="1" hangingPunct="1">
              <a:defRPr sz="1200">
                <a:latin typeface="Times New Roman" pitchFamily="18" charset="0"/>
                <a:cs typeface="+mn-cs"/>
              </a:defRPr>
            </a:lvl1pPr>
          </a:lstStyle>
          <a:p>
            <a:pPr>
              <a:defRPr/>
            </a:pPr>
            <a:endParaRPr lang="en-GB"/>
          </a:p>
        </p:txBody>
      </p:sp>
      <p:sp>
        <p:nvSpPr>
          <p:cNvPr id="7172" name="Rectangle 4">
            <a:extLst>
              <a:ext uri="{FF2B5EF4-FFF2-40B4-BE49-F238E27FC236}">
                <a16:creationId xmlns:a16="http://schemas.microsoft.com/office/drawing/2014/main" id="{F9A77F46-A2C9-4392-96AC-30C8AB5962C8}"/>
              </a:ext>
            </a:extLst>
          </p:cNvPr>
          <p:cNvSpPr>
            <a:spLocks noGrp="1" noRot="1" noChangeAspect="1" noChangeArrowheads="1" noTextEdit="1"/>
          </p:cNvSpPr>
          <p:nvPr>
            <p:ph type="sldImg" idx="2"/>
          </p:nvPr>
        </p:nvSpPr>
        <p:spPr bwMode="auto">
          <a:xfrm>
            <a:off x="87313" y="744538"/>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C3E52F82-4A81-45F7-B443-767910818E35}"/>
              </a:ext>
            </a:extLst>
          </p:cNvPr>
          <p:cNvSpPr>
            <a:spLocks noGrp="1" noChangeArrowheads="1"/>
          </p:cNvSpPr>
          <p:nvPr>
            <p:ph type="body" sz="quarter" idx="3"/>
          </p:nvPr>
        </p:nvSpPr>
        <p:spPr bwMode="auto">
          <a:xfrm>
            <a:off x="906463" y="4716463"/>
            <a:ext cx="4981575" cy="4470400"/>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9B3CF682-F8D6-40BA-8C98-ECA21B4098D3}"/>
              </a:ext>
            </a:extLst>
          </p:cNvPr>
          <p:cNvSpPr>
            <a:spLocks noGrp="1" noChangeArrowheads="1"/>
          </p:cNvSpPr>
          <p:nvPr>
            <p:ph type="ftr" sz="quarter" idx="4"/>
          </p:nvPr>
        </p:nvSpPr>
        <p:spPr bwMode="auto">
          <a:xfrm>
            <a:off x="0" y="9434513"/>
            <a:ext cx="2944813" cy="496887"/>
          </a:xfrm>
          <a:prstGeom prst="rect">
            <a:avLst/>
          </a:prstGeom>
          <a:noFill/>
          <a:ln w="9525">
            <a:noFill/>
            <a:miter lim="800000"/>
            <a:headEnd/>
            <a:tailEnd/>
          </a:ln>
          <a:effectLst/>
        </p:spPr>
        <p:txBody>
          <a:bodyPr vert="horz" wrap="square" lIns="92868" tIns="46434" rIns="92868" bIns="46434" numCol="1" anchor="b" anchorCtr="0" compatLnSpc="1">
            <a:prstTxWarp prst="textNoShape">
              <a:avLst/>
            </a:prstTxWarp>
          </a:bodyPr>
          <a:lstStyle>
            <a:lvl1pPr defTabSz="928978"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AF639953-01D8-4E03-B84A-59753C345969}"/>
              </a:ext>
            </a:extLst>
          </p:cNvPr>
          <p:cNvSpPr>
            <a:spLocks noGrp="1" noChangeArrowheads="1"/>
          </p:cNvSpPr>
          <p:nvPr>
            <p:ph type="sldNum" sz="quarter" idx="5"/>
          </p:nvPr>
        </p:nvSpPr>
        <p:spPr bwMode="auto">
          <a:xfrm>
            <a:off x="3849688" y="9434513"/>
            <a:ext cx="2944812" cy="496887"/>
          </a:xfrm>
          <a:prstGeom prst="rect">
            <a:avLst/>
          </a:prstGeom>
          <a:noFill/>
          <a:ln w="9525">
            <a:noFill/>
            <a:miter lim="800000"/>
            <a:headEnd/>
            <a:tailEnd/>
          </a:ln>
          <a:effectLst/>
        </p:spPr>
        <p:txBody>
          <a:bodyPr vert="horz" wrap="square" lIns="92868" tIns="46434" rIns="92868" bIns="46434" numCol="1" anchor="b" anchorCtr="0" compatLnSpc="1">
            <a:prstTxWarp prst="textNoShape">
              <a:avLst/>
            </a:prstTxWarp>
          </a:bodyPr>
          <a:lstStyle>
            <a:lvl1pPr algn="r" defTabSz="928978" eaLnBrk="1" hangingPunct="1">
              <a:defRPr sz="1200">
                <a:latin typeface="Times New Roman" panose="02020603050405020304" pitchFamily="18" charset="0"/>
              </a:defRPr>
            </a:lvl1pPr>
          </a:lstStyle>
          <a:p>
            <a:pPr>
              <a:defRPr/>
            </a:pPr>
            <a:fld id="{3ABCD10C-D5DB-4DDE-9359-72217E4C07B0}"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68506149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3753" y="114113"/>
            <a:ext cx="10515600" cy="1325563"/>
          </a:xfrm>
        </p:spPr>
        <p:txBody>
          <a:bodyPr/>
          <a:lstStyle>
            <a:lvl1pPr>
              <a:defRPr>
                <a:solidFill>
                  <a:srgbClr val="C00000"/>
                </a:solidFill>
                <a:latin typeface="Century Gothic" panose="020B0502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4825556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1780556474"/>
      </p:ext>
    </p:extLst>
  </p:cSld>
  <p:clrMapOvr>
    <a:masterClrMapping/>
  </p:clrMapOvr>
  <p:transition>
    <p:wipe dir="r"/>
  </p:transition>
  <p:hf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99A89519-8D1F-4C1C-ADC2-4470291B7F3C}"/>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CF467B7E-544F-48E5-BEDB-99BC1CEFD9D0}"/>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229D303E-68B8-488B-8EE7-B4B1B542139B}"/>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39981097-E200-47AA-85D8-567D688D6073}"/>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AA74F498-2A3A-4D48-8ADE-65A441209D9E}"/>
              </a:ext>
            </a:extLst>
          </p:cNvPr>
          <p:cNvSpPr txBox="1">
            <a:spLocks noChangeArrowheads="1"/>
          </p:cNvSpPr>
          <p:nvPr userDrawn="1"/>
        </p:nvSpPr>
        <p:spPr bwMode="auto">
          <a:xfrm>
            <a:off x="10782300" y="6591300"/>
            <a:ext cx="98742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3" name="Picture 1">
            <a:extLst>
              <a:ext uri="{FF2B5EF4-FFF2-40B4-BE49-F238E27FC236}">
                <a16:creationId xmlns:a16="http://schemas.microsoft.com/office/drawing/2014/main" id="{7188B4A3-DA55-4C62-8EA2-66685B861853}"/>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54F3A418-D8D0-4D4F-8FDC-361FF196C084}"/>
              </a:ext>
            </a:extLst>
          </p:cNvPr>
          <p:cNvSpPr txBox="1">
            <a:spLocks noChangeArrowheads="1"/>
          </p:cNvSpPr>
          <p:nvPr userDrawn="1"/>
        </p:nvSpPr>
        <p:spPr bwMode="auto">
          <a:xfrm>
            <a:off x="11495088" y="6351588"/>
            <a:ext cx="40427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41E35E1B-0369-453E-A3C0-650E56AFDE17}" type="slidenum">
              <a:rPr lang="en-GB" altLang="en-US" sz="1400" smtClean="0">
                <a:latin typeface="Century Gothic" panose="020B0502020202020204" pitchFamily="34" charset="0"/>
              </a:rPr>
              <a:pPr>
                <a:defRPr/>
              </a:pPr>
              <a:t>‹#›</a:t>
            </a:fld>
            <a:endParaRPr lang="en-GB" altLang="en-US" sz="1400" dirty="0">
              <a:latin typeface="Century Gothic" panose="020B0502020202020204" pitchFamily="34" charset="0"/>
            </a:endParaRPr>
          </a:p>
        </p:txBody>
      </p:sp>
    </p:spTree>
  </p:cSld>
  <p:clrMap bg1="lt1" tx1="dk1" bg2="lt2" tx2="dk2" accent1="accent1" accent2="accent2" accent3="accent3" accent4="accent4" accent5="accent5" accent6="accent6" hlink="hlink" folHlink="folHlink"/>
  <p:sldLayoutIdLst>
    <p:sldLayoutId id="2147485354" r:id="rId1"/>
    <p:sldLayoutId id="2147485355" r:id="rId2"/>
    <p:sldLayoutId id="2147485357"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3gpp.org/ftp/Meetings_3GPP_SYNC/RAN4/" TargetMode="External"/><Relationship Id="rId2" Type="http://schemas.openxmlformats.org/officeDocument/2006/relationships/hyperlink" Target="https://www.3gpp.org/ftp/tsg_ran/WG4_Radio/TSGR4_106/Inbo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7DC4DE7F-DCEA-4804-9910-D86AC58F773E}"/>
              </a:ext>
            </a:extLst>
          </p:cNvPr>
          <p:cNvSpPr>
            <a:spLocks noGrp="1"/>
          </p:cNvSpPr>
          <p:nvPr>
            <p:ph type="title"/>
          </p:nvPr>
        </p:nvSpPr>
        <p:spPr>
          <a:xfrm>
            <a:off x="1090613" y="2773017"/>
            <a:ext cx="9452419" cy="1521171"/>
          </a:xfrm>
        </p:spPr>
        <p:txBody>
          <a:bodyPr/>
          <a:lstStyle/>
          <a:p>
            <a:pPr algn="ctr" eaLnBrk="1" hangingPunct="1"/>
            <a:r>
              <a:rPr lang="en-GB" altLang="en-US" sz="5400" dirty="0">
                <a:latin typeface="Century Gothic" panose="020B0502020202020204" pitchFamily="34" charset="0"/>
              </a:rPr>
              <a:t>Access to contributions for F2F meetings</a:t>
            </a:r>
          </a:p>
        </p:txBody>
      </p:sp>
      <p:sp>
        <p:nvSpPr>
          <p:cNvPr id="4099" name="Text Placeholder 2">
            <a:extLst>
              <a:ext uri="{FF2B5EF4-FFF2-40B4-BE49-F238E27FC236}">
                <a16:creationId xmlns:a16="http://schemas.microsoft.com/office/drawing/2014/main" id="{65109CE4-3B5E-4CA5-887C-00ECE79A9F63}"/>
              </a:ext>
            </a:extLst>
          </p:cNvPr>
          <p:cNvSpPr>
            <a:spLocks noGrp="1"/>
          </p:cNvSpPr>
          <p:nvPr>
            <p:ph type="body" idx="4294967295"/>
          </p:nvPr>
        </p:nvSpPr>
        <p:spPr>
          <a:xfrm>
            <a:off x="1173163" y="4497388"/>
            <a:ext cx="8342312" cy="1296987"/>
          </a:xfrm>
        </p:spPr>
        <p:txBody>
          <a:bodyPr rtlCol="0">
            <a:normAutofit/>
          </a:bodyPr>
          <a:lstStyle/>
          <a:p>
            <a:pPr marL="0" indent="0">
              <a:spcBef>
                <a:spcPts val="0"/>
              </a:spcBef>
              <a:buFontTx/>
              <a:buNone/>
              <a:defRPr/>
            </a:pPr>
            <a:r>
              <a:rPr lang="fr-FR" sz="2000" dirty="0">
                <a:solidFill>
                  <a:schemeClr val="accent2">
                    <a:lumMod val="75000"/>
                  </a:schemeClr>
                </a:solidFill>
                <a:latin typeface="Century Gothic" panose="020B0502020202020204" pitchFamily="34" charset="0"/>
              </a:rPr>
              <a:t>MCC</a:t>
            </a:r>
            <a:endParaRPr lang="en-GB" sz="2000" dirty="0">
              <a:solidFill>
                <a:schemeClr val="accent2">
                  <a:lumMod val="75000"/>
                </a:schemeClr>
              </a:solidFill>
              <a:latin typeface="Century Gothic" panose="020B0502020202020204" pitchFamily="34" charset="0"/>
            </a:endParaRP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A28C7-28D2-4A34-B9B8-73A3EB4479C2}"/>
              </a:ext>
            </a:extLst>
          </p:cNvPr>
          <p:cNvSpPr>
            <a:spLocks noGrp="1"/>
          </p:cNvSpPr>
          <p:nvPr>
            <p:ph type="title"/>
          </p:nvPr>
        </p:nvSpPr>
        <p:spPr>
          <a:xfrm>
            <a:off x="443753" y="114113"/>
            <a:ext cx="8608807" cy="1325563"/>
          </a:xfrm>
        </p:spPr>
        <p:txBody>
          <a:bodyPr/>
          <a:lstStyle/>
          <a:p>
            <a:r>
              <a:rPr lang="en-GB" dirty="0"/>
              <a:t>How to access contributions </a:t>
            </a:r>
          </a:p>
        </p:txBody>
      </p:sp>
      <p:graphicFrame>
        <p:nvGraphicFramePr>
          <p:cNvPr id="3" name="Table 2">
            <a:extLst>
              <a:ext uri="{FF2B5EF4-FFF2-40B4-BE49-F238E27FC236}">
                <a16:creationId xmlns:a16="http://schemas.microsoft.com/office/drawing/2014/main" id="{D2BAA81B-D25A-CEB7-DBF2-E79CA6B46EB3}"/>
              </a:ext>
            </a:extLst>
          </p:cNvPr>
          <p:cNvGraphicFramePr>
            <a:graphicFrameLocks noGrp="1"/>
          </p:cNvGraphicFramePr>
          <p:nvPr>
            <p:extLst>
              <p:ext uri="{D42A27DB-BD31-4B8C-83A1-F6EECF244321}">
                <p14:modId xmlns:p14="http://schemas.microsoft.com/office/powerpoint/2010/main" val="1147047778"/>
              </p:ext>
            </p:extLst>
          </p:nvPr>
        </p:nvGraphicFramePr>
        <p:xfrm>
          <a:off x="0" y="1808922"/>
          <a:ext cx="11459817" cy="4764766"/>
        </p:xfrm>
        <a:graphic>
          <a:graphicData uri="http://schemas.openxmlformats.org/drawingml/2006/table">
            <a:tbl>
              <a:tblPr firstRow="1" firstCol="1" bandRow="1">
                <a:tableStyleId>{93296810-A885-4BE3-A3E7-6D5BEEA58F35}</a:tableStyleId>
              </a:tblPr>
              <a:tblGrid>
                <a:gridCol w="2344054">
                  <a:extLst>
                    <a:ext uri="{9D8B030D-6E8A-4147-A177-3AD203B41FA5}">
                      <a16:colId xmlns:a16="http://schemas.microsoft.com/office/drawing/2014/main" val="1688750464"/>
                    </a:ext>
                  </a:extLst>
                </a:gridCol>
                <a:gridCol w="1641090">
                  <a:extLst>
                    <a:ext uri="{9D8B030D-6E8A-4147-A177-3AD203B41FA5}">
                      <a16:colId xmlns:a16="http://schemas.microsoft.com/office/drawing/2014/main" val="1786498016"/>
                    </a:ext>
                  </a:extLst>
                </a:gridCol>
                <a:gridCol w="1891426">
                  <a:extLst>
                    <a:ext uri="{9D8B030D-6E8A-4147-A177-3AD203B41FA5}">
                      <a16:colId xmlns:a16="http://schemas.microsoft.com/office/drawing/2014/main" val="2421473489"/>
                    </a:ext>
                  </a:extLst>
                </a:gridCol>
                <a:gridCol w="5583247">
                  <a:extLst>
                    <a:ext uri="{9D8B030D-6E8A-4147-A177-3AD203B41FA5}">
                      <a16:colId xmlns:a16="http://schemas.microsoft.com/office/drawing/2014/main" val="3228653515"/>
                    </a:ext>
                  </a:extLst>
                </a:gridCol>
              </a:tblGrid>
              <a:tr h="351270">
                <a:tc>
                  <a:txBody>
                    <a:bodyPr/>
                    <a:lstStyle/>
                    <a:p>
                      <a:pPr>
                        <a:lnSpc>
                          <a:spcPct val="107000"/>
                        </a:lnSpc>
                        <a:spcAft>
                          <a:spcPts val="800"/>
                        </a:spcAft>
                      </a:pPr>
                      <a:r>
                        <a:rPr lang="en-US" sz="1200" dirty="0">
                          <a:effectLst/>
                        </a:rPr>
                        <a:t>Folder access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200" dirty="0">
                          <a:effectLst/>
                        </a:rPr>
                        <a:t>Before the meeting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200" dirty="0">
                          <a:effectLst/>
                        </a:rPr>
                        <a:t>Up to end of Pre-meeting, during the F2F meeting, and post-meeting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200" dirty="0">
                          <a:effectLst/>
                        </a:rPr>
                        <a:t>Comments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816685720"/>
                  </a:ext>
                </a:extLst>
              </a:tr>
              <a:tr h="1862758">
                <a:tc>
                  <a:txBody>
                    <a:bodyPr/>
                    <a:lstStyle/>
                    <a:p>
                      <a:pPr algn="just">
                        <a:lnSpc>
                          <a:spcPct val="107000"/>
                        </a:lnSpc>
                        <a:spcAft>
                          <a:spcPts val="800"/>
                        </a:spcAft>
                      </a:pPr>
                      <a:r>
                        <a:rPr lang="en-US" sz="1000" u="sng" dirty="0">
                          <a:effectLst/>
                          <a:hlinkClick r:id="rId2"/>
                        </a:rPr>
                        <a:t>https://www.3gpp.org/ftp/tsg_ran/WG4_Radio/TSGR4_106/Inbox/</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gn="l">
                        <a:lnSpc>
                          <a:spcPct val="107000"/>
                        </a:lnSpc>
                        <a:spcAft>
                          <a:spcPts val="800"/>
                        </a:spcAft>
                      </a:pPr>
                      <a:r>
                        <a:rPr lang="en-US" sz="1000" dirty="0">
                          <a:effectLst/>
                        </a:rPr>
                        <a:t>Used for the upload of documents (same as during an e-meeting)</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pPr>
                      <a:r>
                        <a:rPr lang="en-GB" sz="1000" dirty="0">
                          <a:effectLst/>
                          <a:latin typeface="Calibri" panose="020F0502020204030204" pitchFamily="34" charset="0"/>
                          <a:cs typeface="Times New Roman" panose="02020603050405020304" pitchFamily="18" charset="0"/>
                        </a:rPr>
                        <a:t>Used the same as during an e-meeting for pre-meeting and post-meeting contributions</a:t>
                      </a:r>
                    </a:p>
                  </a:txBody>
                  <a:tcPr marL="20759" marR="20759" marT="0" marB="0"/>
                </a:tc>
                <a:tc>
                  <a:txBody>
                    <a:bodyPr/>
                    <a:lstStyle/>
                    <a:p>
                      <a:pPr>
                        <a:lnSpc>
                          <a:spcPct val="107000"/>
                        </a:lnSpc>
                        <a:spcAft>
                          <a:spcPts val="800"/>
                        </a:spcAft>
                      </a:pPr>
                      <a:r>
                        <a:rPr lang="en-GB" sz="1000" dirty="0">
                          <a:effectLst/>
                        </a:rPr>
                        <a:t>As usual, the meeting contributions are to be uploaded to 3GU till  Deadline Feb 17 2023, 23:59 UTC</a:t>
                      </a:r>
                    </a:p>
                    <a:p>
                      <a:pPr>
                        <a:lnSpc>
                          <a:spcPct val="107000"/>
                        </a:lnSpc>
                        <a:spcAft>
                          <a:spcPts val="800"/>
                        </a:spcAft>
                      </a:pPr>
                      <a:r>
                        <a:rPr lang="en-GB" sz="1000" dirty="0">
                          <a:effectLst/>
                        </a:rPr>
                        <a:t> For the pre-meeting contributions, the FTP server can be used for uploading Topic summaries, etc. into the inbox </a:t>
                      </a:r>
                    </a:p>
                    <a:p>
                      <a:pPr>
                        <a:lnSpc>
                          <a:spcPct val="107000"/>
                        </a:lnSpc>
                        <a:spcAft>
                          <a:spcPts val="800"/>
                        </a:spcAft>
                      </a:pPr>
                      <a:r>
                        <a:rPr lang="en-GB" sz="1000" dirty="0">
                          <a:effectLst/>
                        </a:rPr>
                        <a:t> MCC will backup all available files from FTP server to the local FTP server (10.10.10.10) and provide the credentials required to access the local FTP server remotely when they become available by ETSI IT.</a:t>
                      </a:r>
                    </a:p>
                    <a:p>
                      <a:pPr>
                        <a:lnSpc>
                          <a:spcPct val="107000"/>
                        </a:lnSpc>
                        <a:spcAft>
                          <a:spcPts val="800"/>
                        </a:spcAft>
                      </a:pPr>
                      <a:r>
                        <a:rPr lang="en-GB" sz="1000" dirty="0">
                          <a:effectLst/>
                        </a:rPr>
                        <a:t> The FTP server should be used again during post-meeting.</a:t>
                      </a:r>
                    </a:p>
                    <a:p>
                      <a:pPr>
                        <a:lnSpc>
                          <a:spcPct val="107000"/>
                        </a:lnSpc>
                        <a:spcAft>
                          <a:spcPts val="800"/>
                        </a:spcAft>
                      </a:pPr>
                      <a:r>
                        <a:rPr lang="en-GB" sz="1000" dirty="0">
                          <a:effectLst/>
                        </a:rPr>
                        <a:t> MCC will backup all available files from local FTP server (10.10.10.10) to the FTP server after the F2F meeting close and before the 3GPP local WIFI have been dismantled.</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150589395"/>
                  </a:ext>
                </a:extLst>
              </a:tr>
              <a:tr h="379939">
                <a:tc>
                  <a:txBody>
                    <a:bodyPr/>
                    <a:lstStyle/>
                    <a:p>
                      <a:pPr algn="l">
                        <a:lnSpc>
                          <a:spcPct val="107000"/>
                        </a:lnSpc>
                        <a:spcAft>
                          <a:spcPts val="800"/>
                        </a:spcAft>
                      </a:pPr>
                      <a:r>
                        <a:rPr lang="en-US" sz="1000" dirty="0">
                          <a:effectLst/>
                        </a:rPr>
                        <a:t>FTP local server (10.10.10.10)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gn="just">
                        <a:lnSpc>
                          <a:spcPct val="107000"/>
                        </a:lnSpc>
                        <a:spcAft>
                          <a:spcPts val="80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000" dirty="0">
                          <a:effectLst/>
                        </a:rPr>
                        <a:t>Used by F2F participants in the meeting location.</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rowSpan="2">
                  <a:txBody>
                    <a:bodyPr/>
                    <a:lstStyle/>
                    <a:p>
                      <a:pPr>
                        <a:lnSpc>
                          <a:spcPct val="107000"/>
                        </a:lnSpc>
                        <a:spcAft>
                          <a:spcPts val="800"/>
                        </a:spcAft>
                      </a:pPr>
                      <a:r>
                        <a:rPr lang="en-GB" sz="1000" dirty="0">
                          <a:effectLst/>
                        </a:rPr>
                        <a:t>The local FTP server (10.10.10.10) is used by both F2F delegates (once connected to the 3GPP local WIFI) and remote participants (note: not until the credentials required to access the local FTP server remotely becomes available by ETSI IT)</a:t>
                      </a:r>
                    </a:p>
                    <a:p>
                      <a:pPr>
                        <a:lnSpc>
                          <a:spcPct val="107000"/>
                        </a:lnSpc>
                        <a:spcAft>
                          <a:spcPts val="800"/>
                        </a:spcAft>
                      </a:pPr>
                      <a:r>
                        <a:rPr lang="en-GB" sz="1000" dirty="0">
                          <a:effectLst/>
                        </a:rPr>
                        <a:t> The upload of any documents during the F2F meeting should be done using the local FTP server (10.10.10.10)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481674761"/>
                  </a:ext>
                </a:extLst>
              </a:tr>
              <a:tr h="454882">
                <a:tc>
                  <a:txBody>
                    <a:bodyPr/>
                    <a:lstStyle/>
                    <a:p>
                      <a:pPr algn="l">
                        <a:lnSpc>
                          <a:spcPct val="107000"/>
                        </a:lnSpc>
                        <a:spcAft>
                          <a:spcPts val="800"/>
                        </a:spcAft>
                      </a:pPr>
                      <a:r>
                        <a:rPr lang="en-US" sz="1000" dirty="0">
                          <a:effectLst/>
                        </a:rPr>
                        <a:t>The credentials that is required to access the local FTP server 10.10.10.10 remotely to remote participants.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pPr>
                      <a:endParaRPr lang="en-GB" sz="1000">
                        <a:effectLst/>
                        <a:latin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000" dirty="0">
                          <a:effectLst/>
                        </a:rPr>
                        <a:t>Should only be used by </a:t>
                      </a:r>
                      <a:r>
                        <a:rPr lang="en-GB" sz="1000" dirty="0">
                          <a:effectLst/>
                        </a:rPr>
                        <a:t>remote participants.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vMerge="1">
                  <a:txBody>
                    <a:bodyPr/>
                    <a:lstStyle/>
                    <a:p>
                      <a:endParaRPr lang="en-GB"/>
                    </a:p>
                  </a:txBody>
                  <a:tcPr/>
                </a:tc>
                <a:extLst>
                  <a:ext uri="{0D108BD9-81ED-4DB2-BD59-A6C34878D82A}">
                    <a16:rowId xmlns:a16="http://schemas.microsoft.com/office/drawing/2014/main" val="1801549262"/>
                  </a:ext>
                </a:extLst>
              </a:tr>
              <a:tr h="1413822">
                <a:tc>
                  <a:txBody>
                    <a:bodyPr/>
                    <a:lstStyle/>
                    <a:p>
                      <a:pPr algn="just">
                        <a:lnSpc>
                          <a:spcPct val="107000"/>
                        </a:lnSpc>
                        <a:spcAft>
                          <a:spcPts val="800"/>
                        </a:spcAft>
                      </a:pPr>
                      <a:r>
                        <a:rPr lang="en-US" sz="1000" u="sng">
                          <a:effectLst/>
                          <a:hlinkClick r:id="rId3"/>
                        </a:rPr>
                        <a:t>https://www.3gpp.org/ftp/Meetings_3GPP_SYNC/RAN4/</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pPr>
                      <a:endParaRPr lang="en-GB" sz="1000">
                        <a:effectLst/>
                        <a:latin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000" dirty="0">
                          <a:effectLst/>
                        </a:rPr>
                        <a:t>Used for any delegate who would like to only </a:t>
                      </a:r>
                      <a:r>
                        <a:rPr lang="en-GB" sz="1000" dirty="0">
                          <a:effectLst/>
                        </a:rPr>
                        <a:t>read contributions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GB" sz="1000" dirty="0">
                          <a:effectLst/>
                        </a:rPr>
                        <a:t>Please note that the Meetings_3GPP_SYNC/RAN4 server is always provided as read only and delegates are not able to upload contributions to this server.</a:t>
                      </a:r>
                    </a:p>
                    <a:p>
                      <a:pPr>
                        <a:lnSpc>
                          <a:spcPct val="107000"/>
                        </a:lnSpc>
                        <a:spcAft>
                          <a:spcPts val="800"/>
                        </a:spcAft>
                      </a:pPr>
                      <a:r>
                        <a:rPr lang="en-GB" sz="1000" dirty="0">
                          <a:effectLst/>
                        </a:rPr>
                        <a:t> The RAN4 sync server has a delay and occurs around every 10 minutes</a:t>
                      </a:r>
                    </a:p>
                    <a:p>
                      <a:pPr>
                        <a:lnSpc>
                          <a:spcPct val="107000"/>
                        </a:lnSpc>
                        <a:spcAft>
                          <a:spcPts val="800"/>
                        </a:spcAft>
                      </a:pPr>
                      <a:r>
                        <a:rPr lang="en-GB" sz="1000" dirty="0">
                          <a:effectLst/>
                        </a:rPr>
                        <a:t> Access to the RAN4 sync server does not start until the meeting set-up have been done by ETSI IT.</a:t>
                      </a:r>
                    </a:p>
                    <a:p>
                      <a:pPr>
                        <a:lnSpc>
                          <a:spcPct val="107000"/>
                        </a:lnSpc>
                        <a:spcAft>
                          <a:spcPts val="800"/>
                        </a:spcAft>
                      </a:pPr>
                      <a:r>
                        <a:rPr lang="en-GB" sz="1000" dirty="0">
                          <a:effectLst/>
                        </a:rPr>
                        <a:t> The RAN4 sync server access starts before the start of the meeting.</a:t>
                      </a:r>
                    </a:p>
                    <a:p>
                      <a:pPr>
                        <a:lnSpc>
                          <a:spcPct val="107000"/>
                        </a:lnSpc>
                        <a:spcAft>
                          <a:spcPts val="800"/>
                        </a:spcAft>
                      </a:pPr>
                      <a:r>
                        <a:rPr lang="en-GB" sz="1000" dirty="0">
                          <a:effectLst/>
                        </a:rPr>
                        <a:t> The RAN4 sync server stops after the meeting close and the 3GPP local WIFI have been dismantled</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500582813"/>
                  </a:ext>
                </a:extLst>
              </a:tr>
            </a:tbl>
          </a:graphicData>
        </a:graphic>
      </p:graphicFrame>
    </p:spTree>
    <p:extLst>
      <p:ext uri="{BB962C8B-B14F-4D97-AF65-F5344CB8AC3E}">
        <p14:creationId xmlns:p14="http://schemas.microsoft.com/office/powerpoint/2010/main" val="3070767678"/>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F458B13-1493-454A-A724-E63BBA19DD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340F517-45A4-486D-BDBB-01E4DE03B032}">
  <ds:schemaRefs>
    <ds:schemaRef ds:uri="679a257e-872f-4c98-9e8a-0a9c104f72cd"/>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280d8efa-eff2-4910-88d2-79ca146720c4"/>
    <ds:schemaRef ds:uri="http://www.w3.org/XML/1998/namespace"/>
  </ds:schemaRefs>
</ds:datastoreItem>
</file>

<file path=customXml/itemProps3.xml><?xml version="1.0" encoding="utf-8"?>
<ds:datastoreItem xmlns:ds="http://schemas.openxmlformats.org/officeDocument/2006/customXml" ds:itemID="{3728A70F-161F-4FA9-B193-C97FB71CE39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13798</TotalTime>
  <Words>435</Words>
  <Application>Microsoft Office PowerPoint</Application>
  <PresentationFormat>Widescreen</PresentationFormat>
  <Paragraphs>29</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Century Gothic</vt:lpstr>
      <vt:lpstr>Times New Roman</vt:lpstr>
      <vt:lpstr>Office Theme</vt:lpstr>
      <vt:lpstr>Access to contributions for F2F meetings</vt:lpstr>
      <vt:lpstr>How to access contributions </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MCC</cp:lastModifiedBy>
  <cp:revision>1035</cp:revision>
  <cp:lastPrinted>2022-06-28T09:25:59Z</cp:lastPrinted>
  <dcterms:created xsi:type="dcterms:W3CDTF">2010-02-05T13:52:04Z</dcterms:created>
  <dcterms:modified xsi:type="dcterms:W3CDTF">2023-02-08T15:47:25Z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ies>
</file>